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6"/>
  </p:handoutMasterIdLst>
  <p:sldIdLst>
    <p:sldId id="256" r:id="rId2"/>
    <p:sldId id="264" r:id="rId3"/>
    <p:sldId id="266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9144000" cy="6858000" type="screen4x3"/>
  <p:notesSz cx="9388475" cy="7102475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317964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E987DDDA-1F3B-4103-8BD9-831393FDBF68}" type="datetimeFigureOut">
              <a:rPr lang="es-CL" smtClean="0"/>
              <a:t>15-03-2013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317964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88FE5070-6BB4-4BE7-A8D0-DE84659A64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2157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/>
              <a:t>15-03-2013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/>
              <a:t>15-03-2013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/>
              <a:t>15-03-2013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/>
              <a:t>‹Nº›</a:t>
            </a:fld>
            <a:endParaRPr lang="es-C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/>
              <a:t>15-03-2013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/>
              <a:t>15-03-2013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/>
              <a:t>15-03-2013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/>
              <a:t>15-03-2013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/>
              <a:t>15-03-2013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/>
              <a:t>15-03-2013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/>
              <a:t>15-03-2013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/>
              <a:t>‹Nº›</a:t>
            </a:fld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858A-0B73-4EEA-AFB1-7903E90FBBA8}" type="datetimeFigureOut">
              <a:rPr lang="es-CL" smtClean="0"/>
              <a:t>15-03-2013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D46B-6844-4266-8450-2328EA7A6CCD}" type="slidenum">
              <a:rPr lang="es-CL" smtClean="0"/>
              <a:t>‹Nº›</a:t>
            </a:fld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6D858A-0B73-4EEA-AFB1-7903E90FBBA8}" type="datetimeFigureOut">
              <a:rPr lang="es-CL" smtClean="0"/>
              <a:t>15-03-2013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DE7D46B-6844-4266-8450-2328EA7A6CCD}" type="slidenum">
              <a:rPr lang="es-CL" smtClean="0"/>
              <a:t>‹Nº›</a:t>
            </a:fld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ítulo"/>
          <p:cNvSpPr>
            <a:spLocks noGrp="1"/>
          </p:cNvSpPr>
          <p:nvPr>
            <p:ph type="ctrTitle"/>
          </p:nvPr>
        </p:nvSpPr>
        <p:spPr>
          <a:xfrm>
            <a:off x="827584" y="1916832"/>
            <a:ext cx="7272808" cy="1224136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s-CL" sz="4800" dirty="0" smtClean="0">
                <a:effectLst/>
              </a:rPr>
              <a:t>Unida 1: Fundamentos básicos de la expresión oral</a:t>
            </a:r>
            <a:endParaRPr lang="es-CL" sz="4800" dirty="0">
              <a:effectLst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332656"/>
            <a:ext cx="2990850" cy="13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" name="1 Rectángulo"/>
          <p:cNvSpPr/>
          <p:nvPr/>
        </p:nvSpPr>
        <p:spPr>
          <a:xfrm>
            <a:off x="1187624" y="4005064"/>
            <a:ext cx="6912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2800" dirty="0">
                <a:solidFill>
                  <a:schemeClr val="bg1"/>
                </a:solidFill>
              </a:rPr>
              <a:t>Genaro Poblete Caroca</a:t>
            </a:r>
          </a:p>
          <a:p>
            <a:r>
              <a:rPr lang="es-CL" sz="2800" dirty="0" smtClean="0">
                <a:solidFill>
                  <a:schemeClr val="bg1"/>
                </a:solidFill>
              </a:rPr>
              <a:t>Taller base de proyectos de programación</a:t>
            </a:r>
            <a:endParaRPr lang="es-C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30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131840" y="55378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L" sz="2800" dirty="0"/>
          </a:p>
        </p:txBody>
      </p:sp>
      <p:sp>
        <p:nvSpPr>
          <p:cNvPr id="2" name="1 Rectángulo"/>
          <p:cNvSpPr/>
          <p:nvPr/>
        </p:nvSpPr>
        <p:spPr>
          <a:xfrm>
            <a:off x="1907704" y="446058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SEGÚN LA ACTITUD DE COMUNICACIÓN DEL ORADOR</a:t>
            </a:r>
          </a:p>
        </p:txBody>
      </p:sp>
      <p:sp>
        <p:nvSpPr>
          <p:cNvPr id="3" name="2 Rectángulo"/>
          <p:cNvSpPr/>
          <p:nvPr/>
        </p:nvSpPr>
        <p:spPr>
          <a:xfrm>
            <a:off x="755576" y="821696"/>
            <a:ext cx="61206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000" dirty="0"/>
              <a:t>En el primer caso la oratoria es</a:t>
            </a:r>
            <a:r>
              <a:rPr lang="es-ES" sz="2000" b="1" dirty="0"/>
              <a:t> individual </a:t>
            </a:r>
            <a:r>
              <a:rPr lang="es-ES" sz="2000" dirty="0"/>
              <a:t>y entre sus formas</a:t>
            </a:r>
          </a:p>
          <a:p>
            <a:pPr>
              <a:buNone/>
            </a:pPr>
            <a:r>
              <a:rPr lang="es-ES" sz="2000" dirty="0"/>
              <a:t>mas clásicas encontramos:</a:t>
            </a:r>
          </a:p>
          <a:p>
            <a:pPr>
              <a:buNone/>
            </a:pPr>
            <a:r>
              <a:rPr lang="es-ES" sz="2000" dirty="0"/>
              <a:t>• La Conferencia</a:t>
            </a:r>
          </a:p>
          <a:p>
            <a:pPr>
              <a:buNone/>
            </a:pPr>
            <a:r>
              <a:rPr lang="es-ES" sz="2000" dirty="0"/>
              <a:t>• Discurso conmemorativo</a:t>
            </a:r>
          </a:p>
          <a:p>
            <a:pPr>
              <a:buNone/>
            </a:pPr>
            <a:r>
              <a:rPr lang="es-ES" sz="2000" dirty="0"/>
              <a:t>• Discurso inaugural</a:t>
            </a:r>
          </a:p>
          <a:p>
            <a:pPr>
              <a:buNone/>
            </a:pPr>
            <a:r>
              <a:rPr lang="es-ES" sz="2000" dirty="0"/>
              <a:t>• Discurso de presentación</a:t>
            </a:r>
          </a:p>
          <a:p>
            <a:pPr>
              <a:buNone/>
            </a:pPr>
            <a:r>
              <a:rPr lang="es-ES" sz="2000" dirty="0"/>
              <a:t>• Discurso de bienvenida</a:t>
            </a:r>
          </a:p>
          <a:p>
            <a:pPr>
              <a:buNone/>
            </a:pPr>
            <a:r>
              <a:rPr lang="es-ES" sz="2000" dirty="0"/>
              <a:t>• Discurso de ofrecimiento</a:t>
            </a:r>
          </a:p>
          <a:p>
            <a:pPr>
              <a:buNone/>
            </a:pPr>
            <a:r>
              <a:rPr lang="es-ES" sz="2000" dirty="0"/>
              <a:t>• Discurso de aceptación</a:t>
            </a:r>
          </a:p>
          <a:p>
            <a:pPr>
              <a:buNone/>
            </a:pPr>
            <a:r>
              <a:rPr lang="es-ES" sz="2000" dirty="0"/>
              <a:t>• Discurso de agradecimiento</a:t>
            </a:r>
          </a:p>
          <a:p>
            <a:pPr>
              <a:buNone/>
            </a:pPr>
            <a:r>
              <a:rPr lang="es-ES" sz="2000" dirty="0"/>
              <a:t>• Discurso de despedida</a:t>
            </a:r>
          </a:p>
          <a:p>
            <a:pPr>
              <a:buNone/>
            </a:pPr>
            <a:r>
              <a:rPr lang="es-ES" sz="2000" dirty="0"/>
              <a:t>• Discurso de augurio</a:t>
            </a:r>
          </a:p>
          <a:p>
            <a:pPr>
              <a:buNone/>
            </a:pPr>
            <a:r>
              <a:rPr lang="es-ES" sz="2000" dirty="0"/>
              <a:t>• Discurso de sobremesa</a:t>
            </a:r>
          </a:p>
          <a:p>
            <a:pPr>
              <a:buNone/>
            </a:pPr>
            <a:r>
              <a:rPr lang="es-ES" sz="2000" dirty="0"/>
              <a:t>• El Brindis</a:t>
            </a:r>
          </a:p>
          <a:p>
            <a:pPr>
              <a:buNone/>
            </a:pPr>
            <a:r>
              <a:rPr lang="es-ES" sz="2000" dirty="0"/>
              <a:t>• Discurso fúnebre</a:t>
            </a:r>
          </a:p>
          <a:p>
            <a:pPr>
              <a:buNone/>
            </a:pPr>
            <a:r>
              <a:rPr lang="es-ES" sz="2000" dirty="0"/>
              <a:t>• Discurso radiado</a:t>
            </a:r>
          </a:p>
          <a:p>
            <a:pPr>
              <a:buNone/>
            </a:pPr>
            <a:r>
              <a:rPr lang="es-ES" sz="2000" dirty="0"/>
              <a:t>• Discurso televisado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1316991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131840" y="55378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L" sz="2800" dirty="0"/>
          </a:p>
        </p:txBody>
      </p:sp>
      <p:sp>
        <p:nvSpPr>
          <p:cNvPr id="2" name="1 Rectángulo"/>
          <p:cNvSpPr/>
          <p:nvPr/>
        </p:nvSpPr>
        <p:spPr>
          <a:xfrm>
            <a:off x="1907704" y="446058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SEGÚN LA ACTITUD DE COMUNICACIÓN DEL ORADOR</a:t>
            </a:r>
          </a:p>
        </p:txBody>
      </p:sp>
      <p:sp>
        <p:nvSpPr>
          <p:cNvPr id="4" name="3 Rectángulo"/>
          <p:cNvSpPr/>
          <p:nvPr/>
        </p:nvSpPr>
        <p:spPr>
          <a:xfrm>
            <a:off x="617387" y="1484784"/>
            <a:ext cx="79928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000" dirty="0"/>
              <a:t>En el segundo caso se denomina </a:t>
            </a:r>
            <a:r>
              <a:rPr lang="es-ES" sz="2000" b="1" dirty="0"/>
              <a:t>deliberativa o de grupo </a:t>
            </a:r>
            <a:r>
              <a:rPr lang="es-ES" sz="2000" dirty="0"/>
              <a:t>y</a:t>
            </a:r>
            <a:r>
              <a:rPr lang="es-ES" sz="2000" b="1" dirty="0"/>
              <a:t> </a:t>
            </a:r>
            <a:r>
              <a:rPr lang="es-ES" sz="2000" dirty="0"/>
              <a:t>entre sus formas más saltantes encontramos las siguientes: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r>
              <a:rPr lang="es-ES" sz="2000" dirty="0"/>
              <a:t>• La Conversación</a:t>
            </a:r>
          </a:p>
          <a:p>
            <a:pPr>
              <a:buNone/>
            </a:pPr>
            <a:r>
              <a:rPr lang="es-ES" sz="2000" dirty="0"/>
              <a:t>• La Entrevista</a:t>
            </a:r>
          </a:p>
          <a:p>
            <a:pPr>
              <a:buNone/>
            </a:pPr>
            <a:r>
              <a:rPr lang="es-ES" sz="2000" dirty="0"/>
              <a:t>• La Asamblea</a:t>
            </a:r>
          </a:p>
          <a:p>
            <a:pPr>
              <a:buNone/>
            </a:pPr>
            <a:r>
              <a:rPr lang="es-ES" sz="2000" dirty="0"/>
              <a:t>• La Mesa redonda</a:t>
            </a:r>
          </a:p>
          <a:p>
            <a:pPr>
              <a:buNone/>
            </a:pPr>
            <a:r>
              <a:rPr lang="es-ES" sz="2000" dirty="0"/>
              <a:t>• El Simposio</a:t>
            </a:r>
          </a:p>
          <a:p>
            <a:pPr>
              <a:buNone/>
            </a:pPr>
            <a:r>
              <a:rPr lang="es-ES" sz="2000" dirty="0"/>
              <a:t>• El Debate</a:t>
            </a:r>
          </a:p>
          <a:p>
            <a:pPr>
              <a:buNone/>
            </a:pPr>
            <a:r>
              <a:rPr lang="es-ES" sz="2000" dirty="0"/>
              <a:t>• El Foro</a:t>
            </a:r>
          </a:p>
          <a:p>
            <a:pPr>
              <a:buNone/>
            </a:pPr>
            <a:r>
              <a:rPr lang="es-ES" sz="2000" dirty="0"/>
              <a:t>• El Cónclave, etc.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2795247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131840" y="55378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L" sz="2800" dirty="0"/>
          </a:p>
        </p:txBody>
      </p:sp>
      <p:sp>
        <p:nvSpPr>
          <p:cNvPr id="3" name="2 Rectángulo"/>
          <p:cNvSpPr/>
          <p:nvPr/>
        </p:nvSpPr>
        <p:spPr>
          <a:xfrm>
            <a:off x="1115616" y="1484784"/>
            <a:ext cx="71287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400" dirty="0"/>
              <a:t>Una y otra forma de oratoria, según la actitud de comunicación del orador, comprende especies propias con procedimientos particulares y acordes a las exigencias de cada una de ellas. </a:t>
            </a:r>
            <a:r>
              <a:rPr lang="es-ES" sz="2400" b="1" dirty="0"/>
              <a:t>En la oratoria individual prima por ejemplo, la exposición </a:t>
            </a:r>
            <a:r>
              <a:rPr lang="es-ES" sz="2400" dirty="0"/>
              <a:t>mientras que </a:t>
            </a:r>
            <a:r>
              <a:rPr lang="es-ES" sz="2400" b="1" dirty="0"/>
              <a:t>en la oratoria deliberativa se busca enseñar sobre la discusión.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31941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131840" y="55378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L" sz="2800" dirty="0"/>
          </a:p>
        </p:txBody>
      </p:sp>
      <p:sp>
        <p:nvSpPr>
          <p:cNvPr id="2" name="1 Rectángulo"/>
          <p:cNvSpPr/>
          <p:nvPr/>
        </p:nvSpPr>
        <p:spPr>
          <a:xfrm>
            <a:off x="2915816" y="10770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s-ES" sz="2400" b="1" dirty="0" smtClean="0"/>
              <a:t>Trabajo en clases….</a:t>
            </a:r>
            <a:endParaRPr lang="es-ES" sz="2400" b="1" dirty="0"/>
          </a:p>
        </p:txBody>
      </p:sp>
      <p:sp>
        <p:nvSpPr>
          <p:cNvPr id="6" name="5 Rectángulo"/>
          <p:cNvSpPr/>
          <p:nvPr/>
        </p:nvSpPr>
        <p:spPr>
          <a:xfrm>
            <a:off x="1187624" y="2260322"/>
            <a:ext cx="7056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400" dirty="0" smtClean="0"/>
              <a:t>Forme un grupo y juntos preparen un tipo de oratoria según el tema y el ámbito profesional.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564101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131840" y="55378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L" sz="2800" dirty="0"/>
          </a:p>
        </p:txBody>
      </p:sp>
      <p:sp>
        <p:nvSpPr>
          <p:cNvPr id="2" name="1 Rectángulo"/>
          <p:cNvSpPr/>
          <p:nvPr/>
        </p:nvSpPr>
        <p:spPr>
          <a:xfrm>
            <a:off x="3563888" y="384502"/>
            <a:ext cx="1656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400" b="1" dirty="0" smtClean="0"/>
              <a:t>Mini test</a:t>
            </a:r>
            <a:endParaRPr lang="es-ES" sz="2400" b="1" dirty="0"/>
          </a:p>
        </p:txBody>
      </p:sp>
      <p:sp>
        <p:nvSpPr>
          <p:cNvPr id="6" name="5 Rectángulo"/>
          <p:cNvSpPr/>
          <p:nvPr/>
        </p:nvSpPr>
        <p:spPr>
          <a:xfrm>
            <a:off x="1403648" y="884619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400" dirty="0" smtClean="0"/>
              <a:t>Evaluación sobre lo visto hasta ahora: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La oratoria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Clasificación de la oratoria</a:t>
            </a:r>
            <a:endParaRPr lang="es-ES" sz="2400" dirty="0"/>
          </a:p>
        </p:txBody>
      </p:sp>
      <p:pic>
        <p:nvPicPr>
          <p:cNvPr id="7" name="Picture 14" descr="http://images2.wikia.nocookie.net/__cb20121230200129/cod/es/images/thumb/b/b1/276158_Papel-de-Parede-Meme-Trollface_1920x1200.jpg/1280px-276158_Papel-de-Parede-Meme-Trollface_1920x12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327" y="2397139"/>
            <a:ext cx="3588648" cy="224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2597656" y="4828340"/>
            <a:ext cx="36453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800" b="1" dirty="0" smtClean="0"/>
              <a:t>Viernes  22 de marzo.</a:t>
            </a:r>
            <a:endParaRPr lang="es-ES" sz="2800" b="1" dirty="0"/>
          </a:p>
        </p:txBody>
      </p:sp>
      <p:sp>
        <p:nvSpPr>
          <p:cNvPr id="9" name="8 Rectángulo"/>
          <p:cNvSpPr/>
          <p:nvPr/>
        </p:nvSpPr>
        <p:spPr>
          <a:xfrm>
            <a:off x="4903975" y="2918426"/>
            <a:ext cx="3916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400" dirty="0" smtClean="0"/>
              <a:t>La no realización del test, significara un punto menos en la próxima evaluación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5194401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419872" y="548680"/>
            <a:ext cx="1833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ORATORIA</a:t>
            </a:r>
            <a:endParaRPr lang="es-CL" sz="2800" dirty="0"/>
          </a:p>
        </p:txBody>
      </p:sp>
      <p:sp>
        <p:nvSpPr>
          <p:cNvPr id="3" name="2 Rectángulo"/>
          <p:cNvSpPr/>
          <p:nvPr/>
        </p:nvSpPr>
        <p:spPr>
          <a:xfrm>
            <a:off x="539552" y="1556792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400" dirty="0"/>
              <a:t>"CONJUNTO DE </a:t>
            </a:r>
            <a:r>
              <a:rPr lang="es-ES" sz="2400" b="1" dirty="0"/>
              <a:t>PRINCIPIOS Y TÉCNICAS </a:t>
            </a:r>
            <a:r>
              <a:rPr lang="es-ES" sz="2400" dirty="0" smtClean="0"/>
              <a:t>QUE PERMITEN </a:t>
            </a:r>
            <a:r>
              <a:rPr lang="es-ES" sz="2400" b="1" dirty="0"/>
              <a:t>EXPRESARNOS</a:t>
            </a:r>
            <a:r>
              <a:rPr lang="es-ES" sz="2400" dirty="0"/>
              <a:t>, PRINCIPALMENTE DE MANERA ORAL, CON </a:t>
            </a:r>
            <a:r>
              <a:rPr lang="es-ES" sz="2400" b="1" dirty="0"/>
              <a:t>CLARIDAD, FACILIDAD Y SIN TEMORES</a:t>
            </a:r>
            <a:r>
              <a:rPr lang="es-ES" sz="2400" dirty="0"/>
              <a:t>, ANTE UN PÚBLICO NUMEROSO Y VARIADO, CON LA INTENCIÓN DE TRANSMITIR UN </a:t>
            </a:r>
            <a:r>
              <a:rPr lang="es-ES" sz="2400" b="1" dirty="0"/>
              <a:t>DETERMINADO MENSAJE</a:t>
            </a:r>
            <a:r>
              <a:rPr lang="es-ES" sz="2400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589083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419872" y="404664"/>
            <a:ext cx="18362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/>
              <a:t>ORATORIA </a:t>
            </a:r>
            <a:endParaRPr lang="es-CL" sz="2800" dirty="0"/>
          </a:p>
        </p:txBody>
      </p:sp>
      <p:pic>
        <p:nvPicPr>
          <p:cNvPr id="2050" name="Picture 2" descr="http://i1.kym-cdn.com/photos/images/newsfeed/000/082/456/Ok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27994"/>
            <a:ext cx="1368152" cy="176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alltheragefaces.com/img/faces/large/sad-crying-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230" y="1324158"/>
            <a:ext cx="1809961" cy="176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alltheragefaces.com/img/faces/large/neutral-poker-face-no-text-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40768"/>
            <a:ext cx="1141502" cy="177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1.bp.blogspot.com/-olReFghG6sk/UGM3P2yEL8I/AAAAAAAAAVk/gES7VLsH05k/s1600/bad_poker_face%5B1%5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21" y="1327994"/>
            <a:ext cx="1473211" cy="177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gamersmafia.com/storage/comments/421/21/inglip-mem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324158"/>
            <a:ext cx="1904435" cy="179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i2.kym-cdn.com/entries/icons/original/000/004/457/challeng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46" y="3573016"/>
            <a:ext cx="2400266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images2.wikia.nocookie.net/__cb20121230200129/cod/es/images/thumb/b/b1/276158_Papel-de-Parede-Meme-Trollface_1920x1200.jpg/1280px-276158_Papel-de-Parede-Meme-Trollface_1920x120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75" y="3573015"/>
            <a:ext cx="3048587" cy="190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imgix.8tracks.com/i/000/074/580/c/success_kid-other-5326.jpg?fm=jpg&amp;q=65&amp;w=1024&amp;h=1024&amp;fit=max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49" y="3573016"/>
            <a:ext cx="1905367" cy="190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Rectángulo"/>
          <p:cNvSpPr/>
          <p:nvPr/>
        </p:nvSpPr>
        <p:spPr>
          <a:xfrm>
            <a:off x="539552" y="927884"/>
            <a:ext cx="5040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Al momento de hablar en publico…… </a:t>
            </a:r>
            <a:endParaRPr lang="es-CL" sz="2000" dirty="0"/>
          </a:p>
        </p:txBody>
      </p:sp>
      <p:sp>
        <p:nvSpPr>
          <p:cNvPr id="17" name="16 Rectángulo"/>
          <p:cNvSpPr/>
          <p:nvPr/>
        </p:nvSpPr>
        <p:spPr>
          <a:xfrm>
            <a:off x="506325" y="3172906"/>
            <a:ext cx="5040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Una correcta oratoria…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36092001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edwigpalas.files.wordpress.com/2011/06/oratoria.jpg?w=300&amp;h=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1"/>
            <a:ext cx="4360959" cy="43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419872" y="548680"/>
            <a:ext cx="1833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ORATORIA</a:t>
            </a:r>
            <a:endParaRPr lang="es-CL" sz="2800" dirty="0"/>
          </a:p>
        </p:txBody>
      </p:sp>
      <p:pic>
        <p:nvPicPr>
          <p:cNvPr id="1028" name="Picture 4" descr="http://www.emprendedoressinriesgos.com/wp-content/uploads/2011/07/La-oratoria-SUGERENCIA-2-300x2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1195651"/>
            <a:ext cx="3762605" cy="280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5045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131840" y="55378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L" sz="2800" dirty="0"/>
          </a:p>
        </p:txBody>
      </p:sp>
      <p:sp>
        <p:nvSpPr>
          <p:cNvPr id="2" name="1 Rectángulo"/>
          <p:cNvSpPr/>
          <p:nvPr/>
        </p:nvSpPr>
        <p:spPr>
          <a:xfrm>
            <a:off x="2195736" y="615335"/>
            <a:ext cx="4511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/>
              <a:t>CLASIFICACIÓN DE LA ORATORIA</a:t>
            </a:r>
            <a:endParaRPr lang="es-CL" sz="2400" b="1" dirty="0"/>
          </a:p>
        </p:txBody>
      </p:sp>
      <p:sp>
        <p:nvSpPr>
          <p:cNvPr id="3" name="2 Rectángulo"/>
          <p:cNvSpPr/>
          <p:nvPr/>
        </p:nvSpPr>
        <p:spPr>
          <a:xfrm>
            <a:off x="938204" y="1700808"/>
            <a:ext cx="75222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SEGÚN </a:t>
            </a:r>
            <a:r>
              <a:rPr lang="es-ES" sz="2400" dirty="0"/>
              <a:t>EL TEMA Y EL ÁMBITO </a:t>
            </a:r>
            <a:r>
              <a:rPr lang="es-ES" sz="2400" dirty="0" smtClean="0"/>
              <a:t>PROFESIONAL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/>
              <a:t>involucra exposiciones </a:t>
            </a:r>
            <a:r>
              <a:rPr lang="es-ES" sz="2400" dirty="0" smtClean="0"/>
              <a:t>especializadas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/>
              <a:t>personas </a:t>
            </a:r>
            <a:r>
              <a:rPr lang="es-ES" sz="2400" dirty="0" smtClean="0"/>
              <a:t>con una profesión</a:t>
            </a:r>
            <a:r>
              <a:rPr lang="es-ES" sz="2400" dirty="0"/>
              <a:t>, arte u </a:t>
            </a:r>
            <a:r>
              <a:rPr lang="es-ES" sz="2400" dirty="0" smtClean="0"/>
              <a:t>oficio en común.</a:t>
            </a:r>
          </a:p>
          <a:p>
            <a:r>
              <a:rPr lang="es-ES" sz="2400" dirty="0" smtClean="0"/>
              <a:t> </a:t>
            </a:r>
            <a:endParaRPr lang="es-CL" sz="2400" dirty="0"/>
          </a:p>
          <a:p>
            <a:pPr marL="342900" indent="-342900">
              <a:buFont typeface="Arial" pitchFamily="34" charset="0"/>
              <a:buChar char="•"/>
            </a:pPr>
            <a:endParaRPr lang="es-CL" sz="2400" dirty="0"/>
          </a:p>
          <a:p>
            <a:r>
              <a:rPr lang="es-ES" sz="2400" dirty="0" smtClean="0"/>
              <a:t>SEGÚN </a:t>
            </a:r>
            <a:r>
              <a:rPr lang="es-ES" sz="2400" dirty="0"/>
              <a:t>LA ACTITUD DE COMUNICACIÓN DEL </a:t>
            </a:r>
            <a:r>
              <a:rPr lang="es-ES" sz="2400" dirty="0" smtClean="0"/>
              <a:t>ORADOR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Cuando el </a:t>
            </a:r>
            <a:r>
              <a:rPr lang="es-ES" sz="2400" dirty="0"/>
              <a:t>orador se encuentra en actitud de comunicación oral con sus </a:t>
            </a:r>
            <a:r>
              <a:rPr lang="es-ES" sz="2400" dirty="0" smtClean="0"/>
              <a:t>semejantes, </a:t>
            </a:r>
            <a:r>
              <a:rPr lang="es-ES" sz="2400" dirty="0"/>
              <a:t>puede transmitir su mensaje de dos maneras</a:t>
            </a:r>
            <a:r>
              <a:rPr lang="es-ES" sz="2400" dirty="0" smtClean="0"/>
              <a:t>:</a:t>
            </a:r>
            <a:r>
              <a:rPr lang="es-ES" sz="2400" b="1" dirty="0"/>
              <a:t> En forma </a:t>
            </a:r>
            <a:r>
              <a:rPr lang="es-ES" sz="2400" b="1" dirty="0" smtClean="0"/>
              <a:t>individual o </a:t>
            </a:r>
            <a:r>
              <a:rPr lang="es-ES" sz="2400" b="1" dirty="0"/>
              <a:t>En forma </a:t>
            </a:r>
            <a:r>
              <a:rPr lang="es-ES" sz="2400" b="1" dirty="0" smtClean="0"/>
              <a:t>cooperativa.</a:t>
            </a:r>
            <a:endParaRPr lang="es-ES" sz="2400" dirty="0"/>
          </a:p>
          <a:p>
            <a:pPr>
              <a:buNone/>
            </a:pPr>
            <a:r>
              <a:rPr lang="es-ES" sz="2400" b="1" dirty="0"/>
              <a:t>	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078637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131840" y="55378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L" sz="2800" dirty="0"/>
          </a:p>
        </p:txBody>
      </p:sp>
      <p:sp>
        <p:nvSpPr>
          <p:cNvPr id="6" name="5 Rectángulo"/>
          <p:cNvSpPr/>
          <p:nvPr/>
        </p:nvSpPr>
        <p:spPr>
          <a:xfrm>
            <a:off x="2273922" y="251356"/>
            <a:ext cx="4580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SEGÚN EL TEMA Y EL ÁMBITO PROFESIONAL</a:t>
            </a:r>
          </a:p>
        </p:txBody>
      </p:sp>
      <p:sp>
        <p:nvSpPr>
          <p:cNvPr id="7" name="1 Marcador de contenido"/>
          <p:cNvSpPr txBox="1">
            <a:spLocks/>
          </p:cNvSpPr>
          <p:nvPr/>
        </p:nvSpPr>
        <p:spPr>
          <a:xfrm>
            <a:off x="483065" y="692696"/>
            <a:ext cx="8229600" cy="56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Oratoria Social:</a:t>
            </a:r>
          </a:p>
          <a:p>
            <a:pPr algn="l">
              <a:spcBef>
                <a:spcPts val="0"/>
              </a:spcBef>
            </a:pPr>
            <a:r>
              <a:rPr lang="es-ES" dirty="0" smtClean="0">
                <a:solidFill>
                  <a:schemeClr val="tx1"/>
                </a:solidFill>
              </a:rPr>
              <a:t>Llamada también oratoria sentimental, ceremonial o augural. Es la</a:t>
            </a:r>
          </a:p>
          <a:p>
            <a:pPr algn="l">
              <a:spcBef>
                <a:spcPts val="0"/>
              </a:spcBef>
            </a:pPr>
            <a:r>
              <a:rPr lang="es-ES" dirty="0" smtClean="0">
                <a:solidFill>
                  <a:schemeClr val="tx1"/>
                </a:solidFill>
              </a:rPr>
              <a:t>que tiene por ámbito propio, las múltiples ceremonias en las que le</a:t>
            </a:r>
          </a:p>
          <a:p>
            <a:pPr algn="l">
              <a:spcBef>
                <a:spcPts val="0"/>
              </a:spcBef>
            </a:pPr>
            <a:r>
              <a:rPr lang="es-ES" dirty="0" smtClean="0">
                <a:solidFill>
                  <a:schemeClr val="tx1"/>
                </a:solidFill>
              </a:rPr>
              <a:t>toca participar al ser humano en general; sean estas en el hogar,</a:t>
            </a:r>
          </a:p>
          <a:p>
            <a:pPr algn="l">
              <a:spcBef>
                <a:spcPts val="0"/>
              </a:spcBef>
            </a:pPr>
            <a:r>
              <a:rPr lang="es-ES" dirty="0" smtClean="0">
                <a:solidFill>
                  <a:schemeClr val="tx1"/>
                </a:solidFill>
              </a:rPr>
              <a:t>comunidad o a nivel institucional, académico o laboral.</a:t>
            </a:r>
          </a:p>
          <a:p>
            <a:pPr algn="l">
              <a:spcBef>
                <a:spcPts val="0"/>
              </a:spcBef>
            </a:pPr>
            <a:endParaRPr lang="es-ES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Oratoria Pedagógica:</a:t>
            </a:r>
          </a:p>
          <a:p>
            <a:pPr algn="l">
              <a:spcBef>
                <a:spcPts val="0"/>
              </a:spcBef>
            </a:pPr>
            <a:r>
              <a:rPr lang="es-ES" dirty="0" smtClean="0">
                <a:solidFill>
                  <a:schemeClr val="tx1"/>
                </a:solidFill>
              </a:rPr>
              <a:t>Es el arte de transmitir conocimientos y cultura general a través de la</a:t>
            </a:r>
          </a:p>
          <a:p>
            <a:pPr algn="l">
              <a:spcBef>
                <a:spcPts val="0"/>
              </a:spcBef>
            </a:pPr>
            <a:r>
              <a:rPr lang="es-ES" dirty="0" smtClean="0">
                <a:solidFill>
                  <a:schemeClr val="tx1"/>
                </a:solidFill>
              </a:rPr>
              <a:t>palabra hablada. Llamada también didáctica o académica. Su objeto</a:t>
            </a:r>
          </a:p>
          <a:p>
            <a:pPr algn="l">
              <a:spcBef>
                <a:spcPts val="0"/>
              </a:spcBef>
            </a:pPr>
            <a:r>
              <a:rPr lang="es-ES" dirty="0" smtClean="0">
                <a:solidFill>
                  <a:schemeClr val="tx1"/>
                </a:solidFill>
              </a:rPr>
              <a:t>específico es enseñar, informar y/o transmitir conocimientos. Usada</a:t>
            </a:r>
          </a:p>
          <a:p>
            <a:pPr algn="l">
              <a:spcBef>
                <a:spcPts val="0"/>
              </a:spcBef>
            </a:pPr>
            <a:r>
              <a:rPr lang="es-ES" dirty="0" smtClean="0">
                <a:solidFill>
                  <a:schemeClr val="tx1"/>
                </a:solidFill>
              </a:rPr>
              <a:t>por los profesores, catedráticos y educadores.</a:t>
            </a:r>
          </a:p>
          <a:p>
            <a:pPr algn="l">
              <a:spcBef>
                <a:spcPts val="0"/>
              </a:spcBef>
            </a:pPr>
            <a:endParaRPr lang="es-ES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es-ES" b="1" dirty="0" smtClean="0">
                <a:solidFill>
                  <a:schemeClr val="tx1"/>
                </a:solidFill>
              </a:rPr>
              <a:t>Oratoria forense:</a:t>
            </a:r>
          </a:p>
          <a:p>
            <a:pPr algn="l">
              <a:spcBef>
                <a:spcPts val="0"/>
              </a:spcBef>
            </a:pPr>
            <a:r>
              <a:rPr lang="es-ES" dirty="0" smtClean="0">
                <a:solidFill>
                  <a:schemeClr val="tx1"/>
                </a:solidFill>
              </a:rPr>
              <a:t>Es la que tiene lugar en el ejercicio de la ciencia jurídica. Se le</a:t>
            </a:r>
          </a:p>
          <a:p>
            <a:pPr algn="l">
              <a:spcBef>
                <a:spcPts val="0"/>
              </a:spcBef>
            </a:pPr>
            <a:r>
              <a:rPr lang="es-ES" dirty="0" smtClean="0">
                <a:solidFill>
                  <a:schemeClr val="tx1"/>
                </a:solidFill>
              </a:rPr>
              <a:t>conoce también como Oratoria Judicial y es utilizada en exclusiva,</a:t>
            </a:r>
          </a:p>
          <a:p>
            <a:pPr algn="l">
              <a:spcBef>
                <a:spcPts val="0"/>
              </a:spcBef>
            </a:pPr>
            <a:r>
              <a:rPr lang="es-ES" dirty="0" smtClean="0">
                <a:solidFill>
                  <a:schemeClr val="tx1"/>
                </a:solidFill>
              </a:rPr>
              <a:t>en el ámbito de la jurisprudencia para exponer con claridad y</a:t>
            </a:r>
          </a:p>
          <a:p>
            <a:pPr algn="l">
              <a:spcBef>
                <a:spcPts val="0"/>
              </a:spcBef>
            </a:pPr>
            <a:r>
              <a:rPr lang="es-ES" dirty="0" smtClean="0">
                <a:solidFill>
                  <a:schemeClr val="tx1"/>
                </a:solidFill>
              </a:rPr>
              <a:t>precisión los informes orales de jueces, fiscales y abogados.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9253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131840" y="55378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L" sz="2800" dirty="0"/>
          </a:p>
        </p:txBody>
      </p:sp>
      <p:sp>
        <p:nvSpPr>
          <p:cNvPr id="6" name="5 Rectángulo"/>
          <p:cNvSpPr/>
          <p:nvPr/>
        </p:nvSpPr>
        <p:spPr>
          <a:xfrm>
            <a:off x="2273922" y="407911"/>
            <a:ext cx="4580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SEGÚN EL TEMA Y EL ÁMBITO PROFESIONAL</a:t>
            </a:r>
          </a:p>
        </p:txBody>
      </p:sp>
      <p:sp>
        <p:nvSpPr>
          <p:cNvPr id="2" name="1 Rectángulo"/>
          <p:cNvSpPr/>
          <p:nvPr/>
        </p:nvSpPr>
        <p:spPr>
          <a:xfrm>
            <a:off x="467544" y="836712"/>
            <a:ext cx="813690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000" b="1" dirty="0" smtClean="0"/>
              <a:t>Oratoria </a:t>
            </a:r>
            <a:r>
              <a:rPr lang="es-ES" sz="2000" b="1" dirty="0"/>
              <a:t>Política:</a:t>
            </a:r>
          </a:p>
          <a:p>
            <a:pPr>
              <a:buNone/>
            </a:pPr>
            <a:r>
              <a:rPr lang="es-ES" sz="2000" dirty="0" smtClean="0"/>
              <a:t>Su </a:t>
            </a:r>
            <a:r>
              <a:rPr lang="es-ES" sz="2000" dirty="0"/>
              <a:t>esencia es exponer o debatir todas las cuestiones relacionadas con el gobierno de la actividad pública, pero partiendo de los principios e ideas políticas que ostenta el orador. Es utilizada en épocas electorales para persuadir y convencer a los votantes.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r>
              <a:rPr lang="es-ES" sz="2000" b="1" dirty="0" smtClean="0"/>
              <a:t>Oratoria </a:t>
            </a:r>
            <a:r>
              <a:rPr lang="es-ES" sz="2000" b="1" dirty="0"/>
              <a:t>Religiosa:</a:t>
            </a:r>
          </a:p>
          <a:p>
            <a:pPr>
              <a:buNone/>
            </a:pPr>
            <a:r>
              <a:rPr lang="es-ES" sz="2000" dirty="0" smtClean="0"/>
              <a:t>Denominada </a:t>
            </a:r>
            <a:r>
              <a:rPr lang="es-ES" sz="2000" dirty="0"/>
              <a:t>"homilía" u oratoria "sacra”. Es el arte de elaborar y disertar sermones a partir de la palabra de Dios, plasmada en la Biblia u otros libros religiosos. Trata sobre asuntos de fe y religión</a:t>
            </a:r>
            <a:r>
              <a:rPr lang="es-ES" sz="2000" dirty="0" smtClean="0"/>
              <a:t>.</a:t>
            </a:r>
            <a:r>
              <a:rPr lang="es-ES" sz="2000" dirty="0"/>
              <a:t>	Usada por los predicadores, curas, pastores y misioneros</a:t>
            </a:r>
            <a:r>
              <a:rPr lang="es-ES" sz="2000" dirty="0" smtClean="0"/>
              <a:t>.</a:t>
            </a:r>
          </a:p>
          <a:p>
            <a:pPr>
              <a:buNone/>
            </a:pPr>
            <a:endParaRPr lang="es-ES" sz="2000" b="1" dirty="0" smtClean="0"/>
          </a:p>
          <a:p>
            <a:pPr>
              <a:buNone/>
            </a:pPr>
            <a:r>
              <a:rPr lang="es-ES" sz="2000" b="1" dirty="0" smtClean="0"/>
              <a:t>Oratoria </a:t>
            </a:r>
            <a:r>
              <a:rPr lang="es-ES" sz="2000" b="1" dirty="0"/>
              <a:t>Militar:</a:t>
            </a:r>
          </a:p>
          <a:p>
            <a:pPr>
              <a:buNone/>
            </a:pPr>
            <a:r>
              <a:rPr lang="es-ES" sz="2000" dirty="0"/>
              <a:t>Es la oratoria propia del ámbito castrense (FF.AA. y FF.PP.) tiene</a:t>
            </a:r>
          </a:p>
          <a:p>
            <a:pPr>
              <a:buNone/>
            </a:pPr>
            <a:r>
              <a:rPr lang="es-ES" sz="2000" dirty="0"/>
              <a:t>por objeto instruir la defensa y el amor por la patria y estimular las</a:t>
            </a:r>
          </a:p>
          <a:p>
            <a:pPr>
              <a:buNone/>
            </a:pPr>
            <a:r>
              <a:rPr lang="es-ES" sz="2000" dirty="0"/>
              <a:t>virtudes heroicas en los soldados. Los discursos en este tipo de</a:t>
            </a:r>
          </a:p>
          <a:p>
            <a:pPr>
              <a:buNone/>
            </a:pPr>
            <a:r>
              <a:rPr lang="es-ES" sz="2000" dirty="0"/>
              <a:t>oratoria son casi siempre leídos, pocas veces son espontáneos.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1280381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131840" y="55378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L" sz="2800" dirty="0"/>
          </a:p>
        </p:txBody>
      </p:sp>
      <p:sp>
        <p:nvSpPr>
          <p:cNvPr id="6" name="5 Rectángulo"/>
          <p:cNvSpPr/>
          <p:nvPr/>
        </p:nvSpPr>
        <p:spPr>
          <a:xfrm>
            <a:off x="2273922" y="407911"/>
            <a:ext cx="4580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SEGÚN EL TEMA Y EL ÁMBITO PROFESIONAL</a:t>
            </a:r>
          </a:p>
        </p:txBody>
      </p:sp>
      <p:sp>
        <p:nvSpPr>
          <p:cNvPr id="3" name="2 Rectángulo"/>
          <p:cNvSpPr/>
          <p:nvPr/>
        </p:nvSpPr>
        <p:spPr>
          <a:xfrm>
            <a:off x="683568" y="1412776"/>
            <a:ext cx="79928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000" b="1" dirty="0" smtClean="0"/>
              <a:t>Oratoria </a:t>
            </a:r>
            <a:r>
              <a:rPr lang="es-ES" sz="2000" b="1" dirty="0"/>
              <a:t>Artística:</a:t>
            </a:r>
          </a:p>
          <a:p>
            <a:pPr>
              <a:buNone/>
            </a:pPr>
            <a:r>
              <a:rPr lang="es-ES" sz="2000" dirty="0"/>
              <a:t>Su objeto es producir placer estético. Involucra crear belleza con la</a:t>
            </a:r>
          </a:p>
          <a:p>
            <a:pPr>
              <a:buNone/>
            </a:pPr>
            <a:r>
              <a:rPr lang="es-ES" sz="2000" dirty="0"/>
              <a:t>voz, de modo que regocije el espíritu de los oyentes. Es usado por</a:t>
            </a:r>
          </a:p>
          <a:p>
            <a:pPr>
              <a:buNone/>
            </a:pPr>
            <a:r>
              <a:rPr lang="es-ES" sz="2000" dirty="0"/>
              <a:t>cantantes y artistas: teatrales, cineastas y televisivos. Asimismo lo</a:t>
            </a:r>
          </a:p>
          <a:p>
            <a:pPr>
              <a:buNone/>
            </a:pPr>
            <a:r>
              <a:rPr lang="es-ES" sz="2000" dirty="0"/>
              <a:t>utilizan los animadores, maestros de ceremonia y locutores radiales.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r>
              <a:rPr lang="es-ES" sz="2000" b="1" dirty="0" smtClean="0"/>
              <a:t>Oratoria </a:t>
            </a:r>
            <a:r>
              <a:rPr lang="es-ES" sz="2000" b="1" dirty="0"/>
              <a:t>Empresarial:</a:t>
            </a:r>
          </a:p>
          <a:p>
            <a:pPr>
              <a:buNone/>
            </a:pPr>
            <a:r>
              <a:rPr lang="es-ES" sz="2000" dirty="0"/>
              <a:t>Llamada "Management </a:t>
            </a:r>
            <a:r>
              <a:rPr lang="es-ES" sz="2000" dirty="0" err="1"/>
              <a:t>Speaking</a:t>
            </a:r>
            <a:r>
              <a:rPr lang="es-ES" sz="2000" dirty="0"/>
              <a:t>"; es usada por los hombres de</a:t>
            </a:r>
          </a:p>
          <a:p>
            <a:pPr>
              <a:buNone/>
            </a:pPr>
            <a:r>
              <a:rPr lang="es-ES" sz="2000" dirty="0"/>
              <a:t>negocios; empresarios, gerentes, vendedores y relacionistas públicos.</a:t>
            </a:r>
          </a:p>
          <a:p>
            <a:pPr>
              <a:buNone/>
            </a:pPr>
            <a:r>
              <a:rPr lang="es-ES" sz="2000" dirty="0"/>
              <a:t>Su esencia lo constituyen las relaciones humanas y la persuasión,</a:t>
            </a:r>
          </a:p>
          <a:p>
            <a:pPr>
              <a:buNone/>
            </a:pPr>
            <a:r>
              <a:rPr lang="es-ES" sz="2000" dirty="0"/>
              <a:t>para lograr el cumplimiento de los fines y objetivos empresariales.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775403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131840" y="55378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L" sz="2800" dirty="0"/>
          </a:p>
        </p:txBody>
      </p:sp>
      <p:sp>
        <p:nvSpPr>
          <p:cNvPr id="2" name="1 Rectángulo"/>
          <p:cNvSpPr/>
          <p:nvPr/>
        </p:nvSpPr>
        <p:spPr>
          <a:xfrm>
            <a:off x="1907704" y="446058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SEGÚN LA ACTITUD DE COMUNICACIÓN DEL ORADOR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95536" y="1484784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400" b="1" dirty="0"/>
              <a:t>En forma individual; </a:t>
            </a:r>
            <a:r>
              <a:rPr lang="es-ES" sz="2400" dirty="0"/>
              <a:t>cuando sólo él hace uso de la palabra para</a:t>
            </a:r>
            <a:r>
              <a:rPr lang="es-ES" sz="2400" b="1" dirty="0"/>
              <a:t> </a:t>
            </a:r>
            <a:r>
              <a:rPr lang="es-ES" sz="2400" dirty="0"/>
              <a:t>dirigirse hacía un grupo de personas que lo escucha sin intervenir.</a:t>
            </a:r>
          </a:p>
          <a:p>
            <a:pPr>
              <a:buNone/>
            </a:pPr>
            <a:r>
              <a:rPr lang="es-ES" sz="2400" b="1" dirty="0"/>
              <a:t>	</a:t>
            </a:r>
          </a:p>
          <a:p>
            <a:pPr>
              <a:buNone/>
            </a:pPr>
            <a:r>
              <a:rPr lang="es-ES" sz="2400" b="1" dirty="0" smtClean="0"/>
              <a:t>En </a:t>
            </a:r>
            <a:r>
              <a:rPr lang="es-ES" sz="2400" b="1" dirty="0"/>
              <a:t>forma cooperativa; </a:t>
            </a:r>
            <a:r>
              <a:rPr lang="es-ES" sz="2400" dirty="0"/>
              <a:t>cuando un grupo de oradores de forma alternada, según el turno establecido se dirigen al público, </a:t>
            </a:r>
            <a:r>
              <a:rPr lang="es-ES" sz="2400" dirty="0" smtClean="0"/>
              <a:t>buscando entre </a:t>
            </a:r>
            <a:r>
              <a:rPr lang="es-ES" sz="2400" dirty="0"/>
              <a:t>todos, a través de la discusión, una opinión o decisión común.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464552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785</TotalTime>
  <Words>768</Words>
  <Application>Microsoft Office PowerPoint</Application>
  <PresentationFormat>Presentación en pantalla (4:3)</PresentationFormat>
  <Paragraphs>102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Forma de onda</vt:lpstr>
      <vt:lpstr>Unida 1: Fundamentos básicos de la expresión oral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manuel rodriguez #770 local n°4, san fernando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360 multiservicios</dc:creator>
  <cp:lastModifiedBy>360 multiservicios</cp:lastModifiedBy>
  <cp:revision>61</cp:revision>
  <cp:lastPrinted>2013-02-28T17:05:17Z</cp:lastPrinted>
  <dcterms:created xsi:type="dcterms:W3CDTF">2013-02-28T09:34:27Z</dcterms:created>
  <dcterms:modified xsi:type="dcterms:W3CDTF">2013-03-15T07:02:06Z</dcterms:modified>
</cp:coreProperties>
</file>