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76" r:id="rId3"/>
    <p:sldId id="257" r:id="rId4"/>
    <p:sldId id="258" r:id="rId5"/>
    <p:sldId id="259" r:id="rId6"/>
    <p:sldId id="260" r:id="rId7"/>
    <p:sldId id="277" r:id="rId8"/>
    <p:sldId id="261" r:id="rId9"/>
    <p:sldId id="262" r:id="rId10"/>
    <p:sldId id="278" r:id="rId11"/>
    <p:sldId id="263" r:id="rId12"/>
    <p:sldId id="264" r:id="rId13"/>
    <p:sldId id="279" r:id="rId14"/>
    <p:sldId id="265" r:id="rId15"/>
    <p:sldId id="266" r:id="rId16"/>
    <p:sldId id="280" r:id="rId17"/>
    <p:sldId id="267" r:id="rId18"/>
    <p:sldId id="268" r:id="rId19"/>
    <p:sldId id="274" r:id="rId20"/>
    <p:sldId id="283" r:id="rId21"/>
    <p:sldId id="285" r:id="rId22"/>
    <p:sldId id="284" r:id="rId23"/>
    <p:sldId id="269" r:id="rId24"/>
    <p:sldId id="270" r:id="rId25"/>
    <p:sldId id="271" r:id="rId26"/>
    <p:sldId id="281" r:id="rId27"/>
    <p:sldId id="286" r:id="rId28"/>
    <p:sldId id="287" r:id="rId29"/>
    <p:sldId id="288" r:id="rId30"/>
    <p:sldId id="289" r:id="rId31"/>
    <p:sldId id="290" r:id="rId32"/>
    <p:sldId id="273" r:id="rId33"/>
    <p:sldId id="282" r:id="rId34"/>
  </p:sldIdLst>
  <p:sldSz cx="10080625" cy="7559675"/>
  <p:notesSz cx="7772400" cy="100584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38" d="100"/>
          <a:sy n="38" d="100"/>
        </p:scale>
        <p:origin x="1332" y="54"/>
      </p:cViewPr>
      <p:guideLst>
        <p:guide orient="horz" pos="2381"/>
        <p:guide pos="3175"/>
      </p:guideLst>
    </p:cSldViewPr>
  </p:slideViewPr>
  <p:notesTextViewPr>
    <p:cViewPr>
      <p:scale>
        <a:sx n="1" d="1"/>
        <a:sy n="1" d="1"/>
      </p:scale>
      <p:origin x="0" y="0"/>
    </p:cViewPr>
  </p:notesTextViewPr>
  <p:sorterViewPr>
    <p:cViewPr>
      <p:scale>
        <a:sx n="100" d="100"/>
        <a:sy n="100" d="100"/>
      </p:scale>
      <p:origin x="0" y="-56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9" name="PlaceHolder 2"/>
          <p:cNvSpPr>
            <a:spLocks noGrp="1"/>
          </p:cNvSpPr>
          <p:nvPr>
            <p:ph type="body"/>
          </p:nvPr>
        </p:nvSpPr>
        <p:spPr>
          <a:xfrm>
            <a:off x="360000" y="198000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0" name="PlaceHolder 3"/>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72"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3"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4"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5" name="PlaceHolder 5"/>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77"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78" name="PlaceHolder 3"/>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pic>
        <p:nvPicPr>
          <p:cNvPr id="79" name="Imagen 78"/>
          <p:cNvPicPr/>
          <p:nvPr/>
        </p:nvPicPr>
        <p:blipFill>
          <a:blip r:embed="rId2"/>
          <a:stretch/>
        </p:blipFill>
        <p:spPr>
          <a:xfrm>
            <a:off x="1881720" y="1980000"/>
            <a:ext cx="6316560" cy="5040000"/>
          </a:xfrm>
          <a:prstGeom prst="rect">
            <a:avLst/>
          </a:prstGeom>
          <a:ln>
            <a:noFill/>
          </a:ln>
        </p:spPr>
      </p:pic>
      <p:pic>
        <p:nvPicPr>
          <p:cNvPr id="80" name="Imagen 79"/>
          <p:cNvPicPr/>
          <p:nvPr/>
        </p:nvPicPr>
        <p:blipFill>
          <a:blip r:embed="rId2"/>
          <a:stretch/>
        </p:blipFill>
        <p:spPr>
          <a:xfrm>
            <a:off x="1881720" y="1980000"/>
            <a:ext cx="6316560" cy="50400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48" name="PlaceHolder 2"/>
          <p:cNvSpPr>
            <a:spLocks noGrp="1"/>
          </p:cNvSpPr>
          <p:nvPr>
            <p:ph type="subTitle"/>
          </p:nvPr>
        </p:nvSpPr>
        <p:spPr>
          <a:xfrm>
            <a:off x="360000" y="1980000"/>
            <a:ext cx="9360000" cy="504000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0" name="PlaceHolder 2"/>
          <p:cNvSpPr>
            <a:spLocks noGrp="1"/>
          </p:cNvSpPr>
          <p:nvPr>
            <p:ph type="body"/>
          </p:nvPr>
        </p:nvSpPr>
        <p:spPr>
          <a:xfrm>
            <a:off x="360000" y="1980000"/>
            <a:ext cx="936000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2"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3" name="PlaceHolder 3"/>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tIns="0" rIns="0" bIns="0" anchor="ctr"/>
          <a:lstStyle/>
          <a:p>
            <a:pPr algn="ctr"/>
            <a:endParaRPr lang="es-ES" sz="3200" strike="noStrike" spc="-1">
              <a:solidFill>
                <a:srgbClr val="2C3E50"/>
              </a:solidFill>
              <a:uFill>
                <a:solidFill>
                  <a:srgbClr val="FFFFFF"/>
                </a:solidFill>
              </a:uFill>
              <a:latin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57"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8" name="PlaceHolder 3"/>
          <p:cNvSpPr>
            <a:spLocks noGrp="1"/>
          </p:cNvSpPr>
          <p:nvPr>
            <p:ph type="body"/>
          </p:nvPr>
        </p:nvSpPr>
        <p:spPr>
          <a:xfrm>
            <a:off x="36000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59" name="PlaceHolder 4"/>
          <p:cNvSpPr>
            <a:spLocks noGrp="1"/>
          </p:cNvSpPr>
          <p:nvPr>
            <p:ph type="body"/>
          </p:nvPr>
        </p:nvSpPr>
        <p:spPr>
          <a:xfrm>
            <a:off x="515592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1" name="PlaceHolder 2"/>
          <p:cNvSpPr>
            <a:spLocks noGrp="1"/>
          </p:cNvSpPr>
          <p:nvPr>
            <p:ph type="body"/>
          </p:nvPr>
        </p:nvSpPr>
        <p:spPr>
          <a:xfrm>
            <a:off x="360000" y="1980000"/>
            <a:ext cx="4567320" cy="504000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2"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3" name="PlaceHolder 4"/>
          <p:cNvSpPr>
            <a:spLocks noGrp="1"/>
          </p:cNvSpPr>
          <p:nvPr>
            <p:ph type="body"/>
          </p:nvPr>
        </p:nvSpPr>
        <p:spPr>
          <a:xfrm>
            <a:off x="5155920" y="461232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tIns="0" rIns="0" bIns="0" anchor="ctr"/>
          <a:lstStyle/>
          <a:p>
            <a:endParaRPr lang="es-ES" sz="3000" b="1" strike="noStrike" spc="-1">
              <a:solidFill>
                <a:srgbClr val="FFFFFF"/>
              </a:solidFill>
              <a:uFill>
                <a:solidFill>
                  <a:srgbClr val="FFFFFF"/>
                </a:solidFill>
              </a:uFill>
              <a:latin typeface="Source Sans Pro Black"/>
            </a:endParaRPr>
          </a:p>
        </p:txBody>
      </p:sp>
      <p:sp>
        <p:nvSpPr>
          <p:cNvPr id="65" name="PlaceHolder 2"/>
          <p:cNvSpPr>
            <a:spLocks noGrp="1"/>
          </p:cNvSpPr>
          <p:nvPr>
            <p:ph type="body"/>
          </p:nvPr>
        </p:nvSpPr>
        <p:spPr>
          <a:xfrm>
            <a:off x="36000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6" name="PlaceHolder 3"/>
          <p:cNvSpPr>
            <a:spLocks noGrp="1"/>
          </p:cNvSpPr>
          <p:nvPr>
            <p:ph type="body"/>
          </p:nvPr>
        </p:nvSpPr>
        <p:spPr>
          <a:xfrm>
            <a:off x="5155920" y="1980000"/>
            <a:ext cx="456732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
        <p:nvSpPr>
          <p:cNvPr id="67" name="PlaceHolder 4"/>
          <p:cNvSpPr>
            <a:spLocks noGrp="1"/>
          </p:cNvSpPr>
          <p:nvPr>
            <p:ph type="body"/>
          </p:nvPr>
        </p:nvSpPr>
        <p:spPr>
          <a:xfrm>
            <a:off x="360000" y="4612320"/>
            <a:ext cx="9360000" cy="2403720"/>
          </a:xfrm>
          <a:prstGeom prst="rect">
            <a:avLst/>
          </a:prstGeom>
        </p:spPr>
        <p:txBody>
          <a:bodyPr lIns="0" tIns="0" rIns="0" bIns="0"/>
          <a:lstStyle/>
          <a:p>
            <a:endParaRPr lang="es-ES" sz="3200" b="1" strike="noStrike" spc="-1">
              <a:solidFill>
                <a:srgbClr val="2C3E50"/>
              </a:solidFill>
              <a:uFill>
                <a:solidFill>
                  <a:srgbClr val="FFFFFF"/>
                </a:solidFill>
              </a:u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6000">
              <a:schemeClr val="bg1">
                <a:tint val="80000"/>
                <a:satMod val="300000"/>
              </a:schemeClr>
            </a:gs>
            <a:gs pos="100000">
              <a:schemeClr val="bg1">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0" y="0"/>
            <a:ext cx="10080000" cy="162000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360000" y="301320"/>
            <a:ext cx="9360000" cy="958680"/>
          </a:xfrm>
          <a:prstGeom prst="rect">
            <a:avLst/>
          </a:prstGeom>
        </p:spPr>
        <p:txBody>
          <a:bodyPr lIns="0" tIns="0" rIns="0" bIns="0" anchor="ctr"/>
          <a:lstStyle/>
          <a:p>
            <a:r>
              <a:rPr lang="es-ES" sz="3000" b="1" strike="noStrike" spc="-1">
                <a:solidFill>
                  <a:srgbClr val="FFFFFF"/>
                </a:solidFill>
                <a:uFill>
                  <a:solidFill>
                    <a:srgbClr val="FFFFFF"/>
                  </a:solidFill>
                </a:uFill>
                <a:latin typeface="Source Sans Pro Black"/>
              </a:rPr>
              <a:t>Pulse para editar el formato del texto de título</a:t>
            </a:r>
          </a:p>
        </p:txBody>
      </p:sp>
      <p:sp>
        <p:nvSpPr>
          <p:cNvPr id="42" name="PlaceHolder 4"/>
          <p:cNvSpPr>
            <a:spLocks noGrp="1"/>
          </p:cNvSpPr>
          <p:nvPr>
            <p:ph type="body"/>
          </p:nvPr>
        </p:nvSpPr>
        <p:spPr>
          <a:xfrm>
            <a:off x="360000" y="1980000"/>
            <a:ext cx="9360000" cy="5040000"/>
          </a:xfrm>
          <a:prstGeom prst="rect">
            <a:avLst/>
          </a:prstGeom>
        </p:spPr>
        <p:txBody>
          <a:bodyPr lIns="0" tIns="0" rIns="0" bIns="0"/>
          <a:lstStyle/>
          <a:p>
            <a:pPr marL="432000" indent="-324000">
              <a:buClr>
                <a:srgbClr val="2C3E50"/>
              </a:buClr>
              <a:buSzPct val="45000"/>
              <a:buFont typeface="Wingdings" charset="2"/>
              <a:buChar char=""/>
            </a:pPr>
            <a:r>
              <a:rPr lang="es-ES" sz="3200" b="1" strike="noStrike" spc="-1">
                <a:solidFill>
                  <a:srgbClr val="2C3E50"/>
                </a:solidFill>
                <a:uFill>
                  <a:solidFill>
                    <a:srgbClr val="FFFFFF"/>
                  </a:solidFill>
                </a:uFill>
                <a:latin typeface="Source Sans Pro Semibold"/>
              </a:rPr>
              <a:t>Pulse para editar el formato de esquema del texto</a:t>
            </a:r>
          </a:p>
          <a:p>
            <a:pPr marL="864000" lvl="1" indent="-324000">
              <a:buClr>
                <a:srgbClr val="2C3E50"/>
              </a:buClr>
              <a:buSzPct val="75000"/>
              <a:buFont typeface="Symbol" charset="2"/>
              <a:buChar char=""/>
            </a:pPr>
            <a:r>
              <a:rPr lang="es-ES" sz="2800" strike="noStrike" spc="-1">
                <a:solidFill>
                  <a:srgbClr val="2C3E50"/>
                </a:solidFill>
                <a:uFill>
                  <a:solidFill>
                    <a:srgbClr val="FFFFFF"/>
                  </a:solidFill>
                </a:uFill>
                <a:latin typeface="Source Sans Pro"/>
              </a:rPr>
              <a:t>Segundo nivel del esquema</a:t>
            </a:r>
          </a:p>
          <a:p>
            <a:pPr marL="1296000" lvl="2" indent="-288000">
              <a:buClr>
                <a:srgbClr val="2C3E50"/>
              </a:buClr>
              <a:buSzPct val="45000"/>
              <a:buFont typeface="Wingdings" charset="2"/>
              <a:buChar char=""/>
            </a:pPr>
            <a:r>
              <a:rPr lang="es-ES" sz="2400" strike="noStrike" spc="-1">
                <a:solidFill>
                  <a:srgbClr val="2C3E50"/>
                </a:solidFill>
                <a:uFill>
                  <a:solidFill>
                    <a:srgbClr val="FFFFFF"/>
                  </a:solidFill>
                </a:uFill>
                <a:latin typeface="Source Sans Pro"/>
              </a:rPr>
              <a:t>Tercer nivel del esquema</a:t>
            </a:r>
          </a:p>
          <a:p>
            <a:pPr marL="1728000" lvl="3" indent="-216000">
              <a:buClr>
                <a:srgbClr val="2C3E50"/>
              </a:buClr>
              <a:buSzPct val="75000"/>
              <a:buFont typeface="Symbol" charset="2"/>
              <a:buChar char=""/>
            </a:pPr>
            <a:r>
              <a:rPr lang="es-ES" sz="2000" strike="noStrike" spc="-1">
                <a:solidFill>
                  <a:srgbClr val="2C3E50"/>
                </a:solidFill>
                <a:uFill>
                  <a:solidFill>
                    <a:srgbClr val="FFFFFF"/>
                  </a:solidFill>
                </a:uFill>
                <a:latin typeface="Source Sans Pro"/>
              </a:rPr>
              <a:t>Cuarto nivel del esquema</a:t>
            </a:r>
          </a:p>
          <a:p>
            <a:pPr marL="2160000" lvl="4"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Quinto nivel del esquema</a:t>
            </a:r>
          </a:p>
          <a:p>
            <a:pPr marL="2592000" lvl="5"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Sexto nivel del esquema</a:t>
            </a:r>
          </a:p>
          <a:p>
            <a:pPr marL="3024000" lvl="6" indent="-216000">
              <a:buClr>
                <a:srgbClr val="2C3E50"/>
              </a:buClr>
              <a:buSzPct val="45000"/>
              <a:buFont typeface="Wingdings" charset="2"/>
              <a:buChar char=""/>
            </a:pPr>
            <a:r>
              <a:rPr lang="es-ES" sz="2000" strike="noStrike" spc="-1">
                <a:solidFill>
                  <a:srgbClr val="2C3E50"/>
                </a:solidFill>
                <a:uFill>
                  <a:solidFill>
                    <a:srgbClr val="FFFFFF"/>
                  </a:solidFill>
                </a:uFill>
                <a:latin typeface="Source Sans Pro"/>
              </a:rPr>
              <a:t>Séptimo nivel del esquema</a:t>
            </a:r>
          </a:p>
        </p:txBody>
      </p:sp>
      <p:sp>
        <p:nvSpPr>
          <p:cNvPr id="43" name="PlaceHolder 5"/>
          <p:cNvSpPr>
            <a:spLocks noGrp="1"/>
          </p:cNvSpPr>
          <p:nvPr>
            <p:ph type="dt"/>
          </p:nvPr>
        </p:nvSpPr>
        <p:spPr>
          <a:xfrm>
            <a:off x="360000" y="7200000"/>
            <a:ext cx="2880000" cy="360000"/>
          </a:xfrm>
          <a:prstGeom prst="rect">
            <a:avLst/>
          </a:prstGeom>
        </p:spPr>
        <p:txBody>
          <a:bodyPr lIns="0" tIns="0" rIns="0" bIns="0"/>
          <a:lstStyle/>
          <a:p>
            <a:r>
              <a:rPr lang="en-US" sz="1800" b="1" strike="noStrike" spc="-1" dirty="0">
                <a:solidFill>
                  <a:srgbClr val="FFFFFF"/>
                </a:solidFill>
                <a:uFill>
                  <a:solidFill>
                    <a:srgbClr val="FFFFFF"/>
                  </a:solidFill>
                </a:uFill>
                <a:latin typeface="Source Sans Pro Black"/>
              </a:rPr>
              <a:t>&lt;fecha/hora&gt;</a:t>
            </a:r>
            <a:endParaRPr lang="es-ES" sz="1800" b="1" strike="noStrike" spc="-1" dirty="0">
              <a:solidFill>
                <a:srgbClr val="FFFFFF"/>
              </a:solidFill>
              <a:uFill>
                <a:solidFill>
                  <a:srgbClr val="FFFFFF"/>
                </a:solidFill>
              </a:uFill>
              <a:latin typeface="Source Sans Pro Black"/>
            </a:endParaRPr>
          </a:p>
        </p:txBody>
      </p:sp>
      <p:sp>
        <p:nvSpPr>
          <p:cNvPr id="44" name="PlaceHolder 6"/>
          <p:cNvSpPr>
            <a:spLocks noGrp="1"/>
          </p:cNvSpPr>
          <p:nvPr>
            <p:ph type="ftr"/>
          </p:nvPr>
        </p:nvSpPr>
        <p:spPr>
          <a:xfrm>
            <a:off x="3420000" y="7200000"/>
            <a:ext cx="3240000" cy="360000"/>
          </a:xfrm>
          <a:prstGeom prst="rect">
            <a:avLst/>
          </a:prstGeom>
        </p:spPr>
        <p:txBody>
          <a:bodyPr lIns="0" tIns="0" rIns="0" bIns="0"/>
          <a:lstStyle/>
          <a:p>
            <a:pPr algn="ctr"/>
            <a:r>
              <a:rPr lang="es-ES" sz="1800" b="1" strike="noStrike" spc="-1" dirty="0">
                <a:solidFill>
                  <a:srgbClr val="FFFFFF"/>
                </a:solidFill>
                <a:uFill>
                  <a:solidFill>
                    <a:srgbClr val="FFFFFF"/>
                  </a:solidFill>
                </a:uFill>
                <a:latin typeface="Source Sans Pro Black"/>
              </a:rPr>
              <a:t>&lt;pie de página&gt;</a:t>
            </a:r>
          </a:p>
        </p:txBody>
      </p:sp>
      <p:sp>
        <p:nvSpPr>
          <p:cNvPr id="45" name="CustomShape 7"/>
          <p:cNvSpPr/>
          <p:nvPr/>
        </p:nvSpPr>
        <p:spPr>
          <a:xfrm>
            <a:off x="9270000" y="6894000"/>
            <a:ext cx="540000" cy="54000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46" name="PlaceHolder 8"/>
          <p:cNvSpPr>
            <a:spLocks noGrp="1"/>
          </p:cNvSpPr>
          <p:nvPr>
            <p:ph type="sldNum"/>
          </p:nvPr>
        </p:nvSpPr>
        <p:spPr>
          <a:xfrm>
            <a:off x="9180000" y="6804000"/>
            <a:ext cx="720000" cy="720000"/>
          </a:xfrm>
          <a:prstGeom prst="rect">
            <a:avLst/>
          </a:prstGeom>
        </p:spPr>
        <p:txBody>
          <a:bodyPr lIns="0" tIns="0" rIns="0" bIns="0" anchor="ctr"/>
          <a:lstStyle/>
          <a:p>
            <a:pPr algn="ctr"/>
            <a:fld id="{C52664F2-58C0-4E40-AF77-9FBB4918BA01}" type="slidenum">
              <a:rPr lang="es-ES" sz="1800" b="1" strike="noStrike" spc="-1">
                <a:solidFill>
                  <a:srgbClr val="FFFFFF"/>
                </a:solidFill>
                <a:uFill>
                  <a:solidFill>
                    <a:srgbClr val="FFFFFF"/>
                  </a:solidFill>
                </a:uFill>
                <a:latin typeface="Source Sans Pro Black"/>
              </a:rPr>
              <a:t>‹Nº›</a:t>
            </a:fld>
            <a:endParaRPr lang="es-ES" sz="1800" b="1" strike="noStrike" spc="-1" dirty="0">
              <a:solidFill>
                <a:srgbClr val="FFFFFF"/>
              </a:solidFill>
              <a:uFill>
                <a:solidFill>
                  <a:srgbClr val="FFFFFF"/>
                </a:solidFill>
              </a:u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805160" y="4032000"/>
            <a:ext cx="2046600" cy="271008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dirty="0"/>
          </a:p>
        </p:txBody>
      </p:sp>
      <p:sp>
        <p:nvSpPr>
          <p:cNvPr id="81" name="TextShape 1"/>
          <p:cNvSpPr txBox="1"/>
          <p:nvPr/>
        </p:nvSpPr>
        <p:spPr>
          <a:xfrm>
            <a:off x="157680" y="1760760"/>
            <a:ext cx="7390080" cy="5225760"/>
          </a:xfrm>
          <a:prstGeom prst="rect">
            <a:avLst/>
          </a:prstGeom>
          <a:noFill/>
          <a:ln>
            <a:noFill/>
          </a:ln>
        </p:spPr>
        <p:txBody>
          <a:bodyPr lIns="0" tIns="0" rIns="0" bIns="0" anchor="ctr"/>
          <a:lstStyle/>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Modulo: Plan De Negocios. </a:t>
            </a: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Docente: Alejandro Germán Almuna Mackers.</a:t>
            </a: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Fecha: 01-04-2016.</a:t>
            </a: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Sección: 1002.</a:t>
            </a:r>
          </a:p>
          <a:p>
            <a:pPr algn="just"/>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algn="just"/>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Integrantes</a:t>
            </a: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Nicolás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Ávila</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 Biskupovic.</a:t>
            </a:r>
          </a:p>
          <a:p>
            <a:pPr algn="just"/>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Mario González Guerrero.</a:t>
            </a:r>
          </a:p>
        </p:txBody>
      </p:sp>
      <p:pic>
        <p:nvPicPr>
          <p:cNvPr id="82" name="Imagen 81"/>
          <p:cNvPicPr/>
          <p:nvPr/>
        </p:nvPicPr>
        <p:blipFill>
          <a:blip r:embed="rId2"/>
          <a:stretch/>
        </p:blipFill>
        <p:spPr>
          <a:xfrm>
            <a:off x="7805160" y="4032000"/>
            <a:ext cx="2046600" cy="27100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1 Rectángulo"/>
          <p:cNvSpPr/>
          <p:nvPr/>
        </p:nvSpPr>
        <p:spPr>
          <a:xfrm>
            <a:off x="1126869" y="289964"/>
            <a:ext cx="7755648"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Plan De Ideas De Negocio</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54" y="1910795"/>
            <a:ext cx="9191500" cy="3970318"/>
          </a:xfrm>
          <a:prstGeom prst="rect">
            <a:avLst/>
          </a:prstGeom>
        </p:spPr>
        <p:txBody>
          <a:bodyPr wrap="square">
            <a:spAutoFit/>
          </a:bodyPr>
          <a:lstStyle/>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Social: </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Los estudiantes irán más confiados a clases ya que tendrán su horario y recreos definidos.</a:t>
            </a:r>
          </a:p>
          <a:p>
            <a:pPr marL="432000" indent="-324000" algn="just">
              <a:buClr>
                <a:srgbClr val="2C3E50"/>
              </a:buClr>
              <a:buSzPct val="45000"/>
              <a:buFont typeface="Wingdings" charset="2"/>
              <a:buChar char=""/>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Tecnológica: </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Permitirá orientar la sala y en qué sector se ubica para entrar a clases </a:t>
            </a:r>
          </a:p>
          <a:p>
            <a:pPr marL="432000" indent="-324000" algn="just">
              <a:buClr>
                <a:srgbClr val="2C3E50"/>
              </a:buClr>
              <a:buSzPct val="45000"/>
              <a:buFont typeface="Wingdings" charset="2"/>
              <a:buChar char=""/>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Ambiental: Ésta</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 aplicación no dañara el medio ambiente, ya que se utilizara mediante un dispositivo móvil </a:t>
            </a: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5" name="4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38777370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60000" y="1980000"/>
            <a:ext cx="9360000" cy="5040000"/>
          </a:xfrm>
          <a:prstGeom prst="rect">
            <a:avLst/>
          </a:prstGeom>
          <a:noFill/>
          <a:ln>
            <a:noFill/>
          </a:ln>
        </p:spPr>
        <p:txBody>
          <a:bodyPr lIns="0" tIns="0" rIns="0" bIns="0"/>
          <a:lstStyle/>
          <a:p>
            <a:pPr marL="622350" indent="-514350" algn="just">
              <a:buClr>
                <a:schemeClr val="tx2">
                  <a:lumMod val="50000"/>
                </a:schemeClr>
              </a:buClr>
              <a:buSzPct val="94000"/>
              <a:buFont typeface="+mj-lt"/>
              <a:buAutoNum type="arabicPeriod" startAt="3"/>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Construcción de Hospital en Comuna Peralillo.</a:t>
            </a:r>
          </a:p>
          <a:p>
            <a:pPr marL="108000" algn="just">
              <a:buClr>
                <a:schemeClr val="tx2">
                  <a:lumMod val="50000"/>
                </a:schemeClr>
              </a:buClr>
              <a:buSzPct val="94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ndParaRPr>
          </a:p>
          <a:p>
            <a:pPr marL="108000" algn="just">
              <a:buClr>
                <a:srgbClr val="2C3E50"/>
              </a:buClr>
              <a:buSzPct val="45000"/>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Motivo: En la Comuna solo existe un consultorio con personal de perfil bajo e inaceptable, las personas de Peralillo habitualmente tienen que concurrir a el Hospital de Santa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C</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ruz.</a:t>
            </a:r>
          </a:p>
        </p:txBody>
      </p:sp>
      <p:sp>
        <p:nvSpPr>
          <p:cNvPr id="3" name="2 Rectángulo"/>
          <p:cNvSpPr/>
          <p:nvPr/>
        </p:nvSpPr>
        <p:spPr>
          <a:xfrm>
            <a:off x="292320" y="289964"/>
            <a:ext cx="631935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Nuevas Necesidades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261257" y="1736761"/>
            <a:ext cx="9360000" cy="5040000"/>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Político: Una vez enviada la propuesta a la cámara de diputados, y siendo aprobada por la Seremi De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alud se llevará a cabo la construcción del hospital. </a:t>
            </a:r>
          </a:p>
          <a:p>
            <a:pPr marL="432000" indent="-324000" algn="just">
              <a:buClr>
                <a:srgbClr val="2C3E50"/>
              </a:buClr>
              <a:buSzPct val="45000"/>
              <a:buFont typeface="Wingdings" charset="2"/>
              <a:buChar char=""/>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Económico: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Luego de haberse hecho la propuesta y aprobado por la Seremi de Salud, El estado se encargará de financiar la construcción y de la implementación de los Componentes utilizados en el Hospital.</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5885" y="1940633"/>
            <a:ext cx="9423783" cy="3970318"/>
          </a:xfrm>
          <a:prstGeom prst="rect">
            <a:avLst/>
          </a:prstGeom>
        </p:spPr>
        <p:txBody>
          <a:bodyPr wrap="square">
            <a:spAutoFit/>
          </a:bodyPr>
          <a:lstStyle/>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Social: Sera una gran ayuda para la gente de los alrededores y de la misma comuna, ya que la gente no gastara dinero de más viajando a Santa Cruz.</a:t>
            </a:r>
          </a:p>
          <a:p>
            <a:pPr marL="432000" indent="-324000" algn="just">
              <a:buClr>
                <a:srgbClr val="2C3E50"/>
              </a:buClr>
              <a:buSzPct val="45000"/>
              <a:buFont typeface="Wingdings" charset="2"/>
              <a:buChar char=""/>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Tecnológico: Se le aplicara la ultima tecnología existente.</a:t>
            </a:r>
          </a:p>
          <a:p>
            <a:pPr marL="108000" algn="just">
              <a:buClr>
                <a:srgbClr val="2C3E50"/>
              </a:buClr>
              <a:buSzPct val="45000"/>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Ambiental: Los materiales utilizados en la construcción del hospital podrían afectar al medio-ambiente.</a:t>
            </a:r>
          </a:p>
        </p:txBody>
      </p:sp>
      <p:sp>
        <p:nvSpPr>
          <p:cNvPr id="5" name="4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27023259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2"/>
          <p:cNvSpPr txBox="1"/>
          <p:nvPr/>
        </p:nvSpPr>
        <p:spPr>
          <a:xfrm>
            <a:off x="360000" y="1980000"/>
            <a:ext cx="9360000" cy="5040000"/>
          </a:xfrm>
          <a:prstGeom prst="rect">
            <a:avLst/>
          </a:prstGeom>
          <a:noFill/>
          <a:ln>
            <a:noFill/>
          </a:ln>
        </p:spPr>
        <p:txBody>
          <a:bodyPr lIns="0" tIns="0" rIns="0" bIns="0"/>
          <a:lstStyle/>
          <a:p>
            <a:pPr marL="622350" indent="-514350" algn="just">
              <a:buClr>
                <a:schemeClr val="tx2">
                  <a:lumMod val="50000"/>
                </a:schemeClr>
              </a:buClr>
              <a:buSzPct val="94000"/>
              <a:buFont typeface="+mj-lt"/>
              <a:buAutoNum type="arabicPeriod"/>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Mejorar y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utomatizar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lementos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T</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ecnológicos en Hospital Santa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C</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ruz.</a:t>
            </a:r>
          </a:p>
          <a:p>
            <a:pPr marL="108000" algn="just">
              <a:buClr>
                <a:srgbClr val="2C3E50"/>
              </a:buClr>
              <a:buSzPct val="45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108000" algn="just">
              <a:buClr>
                <a:srgbClr val="2C3E50"/>
              </a:buClr>
              <a:buSzPct val="45000"/>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Motivo: Los elementos tecnológicos en el Hospital Santa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C</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ruz son muy obsoletos al momento de utilizarlos.</a:t>
            </a:r>
          </a:p>
          <a:p>
            <a:pPr marL="108000">
              <a:buClr>
                <a:srgbClr val="2C3E50"/>
              </a:buClr>
              <a:buSzPct val="45000"/>
            </a:pPr>
            <a:r>
              <a:rPr lang="es-ES" sz="3200" strike="noStrike" spc="-1" dirty="0">
                <a:solidFill>
                  <a:srgbClr val="2C3E50"/>
                </a:solidFill>
                <a:uFill>
                  <a:solidFill>
                    <a:srgbClr val="FFFFFF"/>
                  </a:solidFill>
                </a:uFill>
                <a:latin typeface="Source Sans Pro Semibold"/>
              </a:rPr>
              <a:t> </a:t>
            </a:r>
          </a:p>
        </p:txBody>
      </p:sp>
      <p:sp>
        <p:nvSpPr>
          <p:cNvPr id="4" name="3 Rectángulo"/>
          <p:cNvSpPr/>
          <p:nvPr/>
        </p:nvSpPr>
        <p:spPr>
          <a:xfrm>
            <a:off x="217496" y="316704"/>
            <a:ext cx="8034572"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Necesidades Insatisfechas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29240" y="1859970"/>
            <a:ext cx="9360000" cy="5040000"/>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Político: El Gobierno aprueba los recursos para la compra de insumos, relativamente ligado al sector económico.</a:t>
            </a:r>
          </a:p>
          <a:p>
            <a:pPr marL="108000" algn="just">
              <a:buClr>
                <a:srgbClr val="2C3E50"/>
              </a:buClr>
              <a:buSzPct val="45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Económico: El Estado subvenciona la mantención, sueldos del personal y maquinarias.</a:t>
            </a: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48576" y="301836"/>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
        <p:nvSpPr>
          <p:cNvPr id="2" name="1 Rectángulo"/>
          <p:cNvSpPr/>
          <p:nvPr/>
        </p:nvSpPr>
        <p:spPr>
          <a:xfrm>
            <a:off x="348576" y="1869796"/>
            <a:ext cx="9068556" cy="4401205"/>
          </a:xfrm>
          <a:prstGeom prst="rect">
            <a:avLst/>
          </a:prstGeom>
        </p:spPr>
        <p:txBody>
          <a:bodyPr wrap="square">
            <a:spAutoFit/>
          </a:bodyPr>
          <a:lstStyle/>
          <a:p>
            <a:pPr marL="457200" indent="-457200" algn="just">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Social: Beneficio a sus pacientes, por la rapidez de la atención en cuanto a sus problemas médicos</a:t>
            </a:r>
          </a:p>
          <a:p>
            <a:pPr marL="457200" indent="-457200" algn="just">
              <a:buFont typeface="Arial"/>
              <a:buChar char="•"/>
            </a:pPr>
            <a:endParaRPr lang="es-ES_tradnl" sz="2800" dirty="0">
              <a:solidFill>
                <a:schemeClr val="tx2">
                  <a:lumMod val="75000"/>
                </a:schemeClr>
              </a:solidFill>
              <a:effectLst>
                <a:outerShdw blurRad="50800" dist="38100" dir="2700000" algn="tl" rotWithShape="0">
                  <a:prstClr val="black">
                    <a:alpha val="40000"/>
                  </a:prstClr>
                </a:outerShdw>
              </a:effectLst>
            </a:endParaRPr>
          </a:p>
          <a:p>
            <a:pPr marL="457200" indent="-457200" algn="just">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Tecnológico: Maquinaria nueva y más compleja algo similar a los hospitales regionales o clínicas</a:t>
            </a:r>
          </a:p>
          <a:p>
            <a:pPr marL="457200" indent="-457200" algn="just">
              <a:buFont typeface="Arial"/>
              <a:buChar char="•"/>
            </a:pPr>
            <a:endParaRPr lang="es-ES_tradnl" sz="2800" dirty="0">
              <a:solidFill>
                <a:schemeClr val="tx2">
                  <a:lumMod val="75000"/>
                </a:schemeClr>
              </a:solidFill>
              <a:effectLst>
                <a:outerShdw blurRad="50800" dist="38100" dir="2700000" algn="tl" rotWithShape="0">
                  <a:prstClr val="black">
                    <a:alpha val="40000"/>
                  </a:prstClr>
                </a:outerShdw>
              </a:effectLst>
            </a:endParaRPr>
          </a:p>
          <a:p>
            <a:pPr marL="457200" indent="-457200" algn="just">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Ambiental: En eso depende del material ocupado, porque sólo algunos son peligrosos, otros en cambio, tienen menos impacto ambiental por ser poco corrosivos o no tóxicos.</a:t>
            </a:r>
          </a:p>
        </p:txBody>
      </p:sp>
    </p:spTree>
    <p:extLst>
      <p:ext uri="{BB962C8B-B14F-4D97-AF65-F5344CB8AC3E}">
        <p14:creationId xmlns:p14="http://schemas.microsoft.com/office/powerpoint/2010/main" val="38525146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60000" y="1980001"/>
            <a:ext cx="9360000" cy="3254152"/>
          </a:xfrm>
          <a:prstGeom prst="rect">
            <a:avLst/>
          </a:prstGeom>
          <a:noFill/>
          <a:ln>
            <a:noFill/>
          </a:ln>
        </p:spPr>
        <p:txBody>
          <a:bodyPr lIns="0" tIns="0" rIns="0" bIns="0"/>
          <a:lstStyle/>
          <a:p>
            <a:pPr marL="622350" indent="-514350" algn="just">
              <a:buClr>
                <a:schemeClr val="tx2">
                  <a:lumMod val="50000"/>
                </a:schemeClr>
              </a:buClr>
              <a:buSzPct val="94000"/>
              <a:buFont typeface="+mj-lt"/>
              <a:buAutoNum type="arabicPeriod" startAt="2"/>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 Mejorar Sistema de compra y venta del Casino AIEP.</a:t>
            </a:r>
          </a:p>
          <a:p>
            <a:pPr marL="108000" algn="just">
              <a:buClr>
                <a:srgbClr val="2C3E50"/>
              </a:buClr>
              <a:buSzPct val="45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108000" algn="just">
              <a:buClr>
                <a:srgbClr val="2C3E50"/>
              </a:buClr>
              <a:buSzPct val="45000"/>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otivo: En el casino AIEP, suele estar muy lleno, para esto se debe mejorar el sistema de compra y venta y agregando un servicio en internet,</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así ahorrarse la fila en el casino, ya que al realizar la compra por internet solo iríamos a retirar nuestro producto</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3" name="2 Rectángulo"/>
          <p:cNvSpPr/>
          <p:nvPr/>
        </p:nvSpPr>
        <p:spPr>
          <a:xfrm>
            <a:off x="217496" y="316704"/>
            <a:ext cx="8034572"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Necesidades Insatisfechas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14840" y="1781299"/>
            <a:ext cx="9360000" cy="3063834"/>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Político: U</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a typeface="源ノ角ゴシック Bold"/>
              </a:rPr>
              <a:t>na vez aprobado por el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a typeface="源ノ角ゴシック Bold"/>
              </a:rPr>
              <a:t>D</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a typeface="源ノ角ゴシック Bold"/>
              </a:rPr>
              <a:t>irector Institucional, se empezaría con la creación de esta plataforma web para la comprar los productos del casino a través de internet.</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 </a:t>
            </a:r>
          </a:p>
          <a:p>
            <a:pPr marL="108000" algn="just">
              <a:buClr>
                <a:srgbClr val="2C3E50"/>
              </a:buClr>
              <a:buSzPct val="45000"/>
            </a:pPr>
            <a:endParaRPr lang="es-ES" sz="2800" b="1"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Económico: N</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a typeface="源ノ角ゴシック Bold"/>
              </a:rPr>
              <a:t>o tendrá costo alguno ya que se podría crear por alumnos de programación.</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ndParaRPr>
          </a:p>
          <a:p>
            <a:pPr marL="108000">
              <a:buClr>
                <a:srgbClr val="2C3E50"/>
              </a:buClr>
              <a:buSzPct val="45000"/>
            </a:pPr>
            <a:endParaRPr lang="es-ES" sz="2800" strike="noStrike" spc="-1" dirty="0">
              <a:solidFill>
                <a:srgbClr val="2C3E50"/>
              </a:solidFill>
              <a:uFill>
                <a:solidFill>
                  <a:srgbClr val="FFFFFF"/>
                </a:solidFill>
              </a:uFill>
              <a:latin typeface="Source Sans Pro Semibold"/>
            </a:endParaRP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9505" y="1727293"/>
            <a:ext cx="9318748" cy="5262979"/>
          </a:xfrm>
          <a:prstGeom prst="rect">
            <a:avLst/>
          </a:prstGeom>
        </p:spPr>
        <p:txBody>
          <a:bodyPr wrap="square">
            <a:spAutoFit/>
          </a:bodyPr>
          <a:lstStyle/>
          <a:p>
            <a:pPr marL="457200" indent="-457200" algn="just">
              <a:buSzPct val="95000"/>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Social: Esta plataforma beneficiaria a los estudiantes ya que al momento de ir al casino, se forman grandes filas para poder realizar la compra, y ahora con esta plataforma realizarían la compra de forma directa y sólo retirarían su producto en el casino.</a:t>
            </a:r>
          </a:p>
          <a:p>
            <a:pPr marL="457200" indent="-457200" algn="just">
              <a:buFont typeface="Arial"/>
              <a:buChar char="•"/>
            </a:pPr>
            <a:endParaRPr lang="es-ES_tradnl" sz="2800" dirty="0">
              <a:solidFill>
                <a:schemeClr val="tx2">
                  <a:lumMod val="75000"/>
                </a:schemeClr>
              </a:solidFill>
              <a:effectLst>
                <a:outerShdw blurRad="50800" dist="38100" dir="2700000" algn="tl" rotWithShape="0">
                  <a:prstClr val="black">
                    <a:alpha val="40000"/>
                  </a:prstClr>
                </a:outerShdw>
              </a:effectLst>
            </a:endParaRPr>
          </a:p>
          <a:p>
            <a:pPr marL="457200" indent="-457200" algn="just">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Tecnológico: Podrán acceder a través de internet para poder realizar sus compras.</a:t>
            </a:r>
          </a:p>
          <a:p>
            <a:pPr marL="457200" indent="-457200" algn="just">
              <a:buFont typeface="Arial"/>
              <a:buChar char="•"/>
            </a:pPr>
            <a:endParaRPr lang="es-ES_tradnl" sz="2800" dirty="0">
              <a:solidFill>
                <a:schemeClr val="tx2">
                  <a:lumMod val="75000"/>
                </a:schemeClr>
              </a:solidFill>
              <a:effectLst>
                <a:outerShdw blurRad="50800" dist="38100" dir="2700000" algn="tl" rotWithShape="0">
                  <a:prstClr val="black">
                    <a:alpha val="40000"/>
                  </a:prstClr>
                </a:outerShdw>
              </a:effectLst>
            </a:endParaRPr>
          </a:p>
          <a:p>
            <a:pPr marL="457200" indent="-457200" algn="just">
              <a:buFont typeface="Arial"/>
              <a:buChar char="•"/>
            </a:pPr>
            <a:r>
              <a:rPr lang="es-ES_tradnl" sz="2800" dirty="0">
                <a:solidFill>
                  <a:schemeClr val="tx2">
                    <a:lumMod val="75000"/>
                  </a:schemeClr>
                </a:solidFill>
                <a:effectLst>
                  <a:outerShdw blurRad="50800" dist="38100" dir="2700000" algn="tl" rotWithShape="0">
                    <a:prstClr val="black">
                      <a:alpha val="40000"/>
                    </a:prstClr>
                  </a:outerShdw>
                </a:effectLst>
              </a:rPr>
              <a:t>Ambiental: No tiene efectos en el medio ambiente ya que se estaría siendo utilizada a través de una computadora o del dispositivo móvil.</a:t>
            </a:r>
          </a:p>
        </p:txBody>
      </p:sp>
      <p:sp>
        <p:nvSpPr>
          <p:cNvPr id="5" name="4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4690900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04115" y="289962"/>
            <a:ext cx="1967205"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Indice</a:t>
            </a:r>
          </a:p>
        </p:txBody>
      </p:sp>
      <p:sp>
        <p:nvSpPr>
          <p:cNvPr id="2" name="1 Rectángulo"/>
          <p:cNvSpPr/>
          <p:nvPr/>
        </p:nvSpPr>
        <p:spPr>
          <a:xfrm>
            <a:off x="304115" y="1845909"/>
            <a:ext cx="9184269" cy="3970318"/>
          </a:xfrm>
          <a:prstGeom prst="rect">
            <a:avLst/>
          </a:prstGeom>
        </p:spPr>
        <p:txBody>
          <a:bodyPr wrap="square">
            <a:spAutoFit/>
          </a:bodyPr>
          <a:lstStyle/>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Introducción </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Ideas de Negocio </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Nuevas Necesidades </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Análisis Pesta</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Necesidades Insatisfechas</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Análisis Pesta</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Necesidades No Cubiertas</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Análisis Pesta</a:t>
            </a:r>
          </a:p>
          <a:p>
            <a:pPr marL="285750" indent="-285750" algn="just">
              <a:buFont typeface="Arial"/>
              <a:buChar char="•"/>
            </a:pPr>
            <a:r>
              <a:rPr lang="es-US" sz="2800" dirty="0">
                <a:solidFill>
                  <a:schemeClr val="tx2">
                    <a:lumMod val="75000"/>
                  </a:schemeClr>
                </a:solidFill>
                <a:effectLst>
                  <a:outerShdw blurRad="50800" dist="38100" dir="2700000" algn="tl" rotWithShape="0">
                    <a:prstClr val="black">
                      <a:alpha val="40000"/>
                    </a:prstClr>
                  </a:outerShdw>
                </a:effectLst>
              </a:rPr>
              <a:t>Mercado Competente</a:t>
            </a:r>
          </a:p>
        </p:txBody>
      </p:sp>
    </p:spTree>
    <p:extLst>
      <p:ext uri="{BB962C8B-B14F-4D97-AF65-F5344CB8AC3E}">
        <p14:creationId xmlns:p14="http://schemas.microsoft.com/office/powerpoint/2010/main" val="392761106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p:nvPr>
        </p:nvSpPr>
        <p:spPr/>
        <p:txBody>
          <a:bodyPr/>
          <a:lstStyle/>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marL="514350" indent="-514350">
              <a:buClr>
                <a:schemeClr val="tx2">
                  <a:lumMod val="50000"/>
                </a:schemeClr>
              </a:buClr>
              <a:buSzPct val="94000"/>
              <a:buFont typeface="+mj-lt"/>
              <a:buAutoNum type="arabicPeriod" startAt="3"/>
            </a:pPr>
            <a:endParaRPr lang="es-US" dirty="0"/>
          </a:p>
          <a:p>
            <a:pPr>
              <a:buClr>
                <a:schemeClr val="tx2">
                  <a:lumMod val="50000"/>
                </a:schemeClr>
              </a:buClr>
              <a:buSzPct val="94000"/>
            </a:pPr>
            <a:endParaRPr lang="es-US" dirty="0"/>
          </a:p>
          <a:p>
            <a:pPr algn="just">
              <a:buClr>
                <a:schemeClr val="tx2">
                  <a:lumMod val="50000"/>
                </a:schemeClr>
              </a:buClr>
              <a:buSzPct val="94000"/>
            </a:pPr>
            <a:endParaRPr lang="es-US" sz="2800" dirty="0"/>
          </a:p>
          <a:p>
            <a:pPr marL="742950" indent="-742950" algn="just">
              <a:buClr>
                <a:schemeClr val="tx2">
                  <a:lumMod val="50000"/>
                </a:schemeClr>
              </a:buClr>
              <a:buSzPct val="94000"/>
              <a:buFont typeface="+mj-lt"/>
              <a:buAutoNum type="arabicPeriod" startAt="3"/>
            </a:pPr>
            <a:r>
              <a:rPr lang="es-US" sz="2800" dirty="0">
                <a:solidFill>
                  <a:schemeClr val="tx2">
                    <a:lumMod val="75000"/>
                  </a:schemeClr>
                </a:solidFill>
                <a:effectLst>
                  <a:outerShdw blurRad="50800" dist="38100" dir="2700000" algn="tl" rotWithShape="0">
                    <a:prstClr val="black">
                      <a:alpha val="40000"/>
                    </a:prstClr>
                  </a:outerShdw>
                </a:effectLst>
                <a:latin typeface="+mn-lt"/>
              </a:rPr>
              <a:t>Aplicación consejos de seguridad GPS.</a:t>
            </a:r>
          </a:p>
          <a:p>
            <a:pPr marL="514350" indent="-514350" algn="just">
              <a:buClr>
                <a:schemeClr val="tx2">
                  <a:lumMod val="50000"/>
                </a:schemeClr>
              </a:buClr>
              <a:buSzPct val="94000"/>
              <a:buFont typeface="+mj-lt"/>
              <a:buAutoNum type="arabicPeriod" startAt="3"/>
            </a:pPr>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0" indent="0" algn="just">
              <a:buClr>
                <a:schemeClr val="tx2">
                  <a:lumMod val="50000"/>
                </a:schemeClr>
              </a:buClr>
              <a:buSzPct val="94000"/>
              <a:buNone/>
            </a:pPr>
            <a:r>
              <a:rPr lang="es-US" sz="2800" dirty="0">
                <a:solidFill>
                  <a:schemeClr val="tx2">
                    <a:lumMod val="75000"/>
                  </a:schemeClr>
                </a:solidFill>
                <a:effectLst>
                  <a:outerShdw blurRad="50800" dist="38100" dir="2700000" algn="tl" rotWithShape="0">
                    <a:prstClr val="black">
                      <a:alpha val="40000"/>
                    </a:prstClr>
                  </a:outerShdw>
                </a:effectLst>
                <a:latin typeface="+mn-lt"/>
              </a:rPr>
              <a:t>Motivo: Inseguridad social generalizada, miedo.</a:t>
            </a:r>
          </a:p>
          <a:p>
            <a:pPr marL="0" indent="0" algn="just">
              <a:buClr>
                <a:schemeClr val="tx2">
                  <a:lumMod val="50000"/>
                </a:schemeClr>
              </a:buClr>
              <a:buSzPct val="94000"/>
              <a:buNone/>
            </a:pPr>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0" indent="0" algn="just">
              <a:buClr>
                <a:schemeClr val="tx2">
                  <a:lumMod val="50000"/>
                </a:schemeClr>
              </a:buClr>
              <a:buSzPct val="94000"/>
              <a:buNone/>
            </a:pPr>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0" indent="0" algn="just">
              <a:buClr>
                <a:schemeClr val="tx2">
                  <a:lumMod val="50000"/>
                </a:schemeClr>
              </a:buClr>
              <a:buSzPct val="94000"/>
              <a:buNone/>
            </a:pPr>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0" indent="0" algn="just">
              <a:buClr>
                <a:schemeClr val="tx2">
                  <a:lumMod val="50000"/>
                </a:schemeClr>
              </a:buClr>
              <a:buSzPct val="94000"/>
              <a:buNone/>
            </a:pPr>
            <a:endParaRPr lang="es-US" sz="2800" dirty="0">
              <a:solidFill>
                <a:schemeClr val="tx2">
                  <a:lumMod val="75000"/>
                </a:schemeClr>
              </a:solidFill>
              <a:effectLst>
                <a:outerShdw blurRad="50800" dist="38100" dir="2700000" algn="tl" rotWithShape="0">
                  <a:prstClr val="black">
                    <a:alpha val="40000"/>
                  </a:prstClr>
                </a:outerShdw>
              </a:effectLst>
            </a:endParaRPr>
          </a:p>
        </p:txBody>
      </p:sp>
      <p:sp>
        <p:nvSpPr>
          <p:cNvPr id="4" name="3 Rectángulo"/>
          <p:cNvSpPr/>
          <p:nvPr/>
        </p:nvSpPr>
        <p:spPr>
          <a:xfrm>
            <a:off x="217496" y="316704"/>
            <a:ext cx="8034572"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Necesidades Insatisfechas</a:t>
            </a:r>
          </a:p>
        </p:txBody>
      </p:sp>
    </p:spTree>
    <p:extLst>
      <p:ext uri="{BB962C8B-B14F-4D97-AF65-F5344CB8AC3E}">
        <p14:creationId xmlns:p14="http://schemas.microsoft.com/office/powerpoint/2010/main" val="290134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p:nvPr>
        </p:nvSpPr>
        <p:spPr/>
        <p:txBody>
          <a:bodyPr/>
          <a:lstStyle/>
          <a:p>
            <a:endParaRPr lang="es-US" dirty="0"/>
          </a:p>
          <a:p>
            <a:endParaRPr lang="es-US" dirty="0"/>
          </a:p>
          <a:p>
            <a:endParaRPr lang="es-US" dirty="0"/>
          </a:p>
          <a:p>
            <a:endParaRPr lang="es-US" dirty="0"/>
          </a:p>
          <a:p>
            <a:endParaRPr lang="es-US" dirty="0"/>
          </a:p>
          <a:p>
            <a:endParaRPr lang="es-US" dirty="0"/>
          </a:p>
          <a:p>
            <a:endParaRPr lang="es-US" dirty="0"/>
          </a:p>
          <a:p>
            <a:endParaRPr lang="es-US" dirty="0"/>
          </a:p>
          <a:p>
            <a:endParaRPr lang="es-US" sz="3200" dirty="0"/>
          </a:p>
          <a:p>
            <a:endParaRPr lang="es-US" sz="3200" dirty="0"/>
          </a:p>
          <a:p>
            <a:endParaRPr lang="es-US" sz="3200" dirty="0"/>
          </a:p>
          <a:p>
            <a:endParaRPr lang="es-US" sz="3200" dirty="0"/>
          </a:p>
          <a:p>
            <a:endParaRPr lang="es-US" sz="3200" dirty="0"/>
          </a:p>
          <a:p>
            <a:pPr marL="457200" indent="-457200" algn="just">
              <a:buFont typeface="Arial" panose="020B0604020202020204" pitchFamily="34" charset="0"/>
              <a:buChar char="•"/>
            </a:pPr>
            <a:r>
              <a:rPr lang="es-US" sz="2800" dirty="0">
                <a:solidFill>
                  <a:schemeClr val="tx2">
                    <a:lumMod val="75000"/>
                  </a:schemeClr>
                </a:solidFill>
                <a:effectLst>
                  <a:outerShdw blurRad="50800" dist="38100" dir="2700000" algn="tl" rotWithShape="0">
                    <a:prstClr val="black">
                      <a:alpha val="40000"/>
                    </a:prstClr>
                  </a:outerShdw>
                </a:effectLst>
                <a:latin typeface="+mn-lt"/>
              </a:rPr>
              <a:t>Político: Es un buen momento para trabajar en el desarrollo de esta clase de proyectos puesto que el gobierno actual, como la mayoría de los anteriores esta siempre intentando demostrar preocupación por los ciudadanos y la inversión e implementación de esta aplicación sería una muestra de ello.</a:t>
            </a:r>
          </a:p>
          <a:p>
            <a:pPr algn="just"/>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US" sz="2800" dirty="0">
                <a:solidFill>
                  <a:schemeClr val="tx2">
                    <a:lumMod val="75000"/>
                  </a:schemeClr>
                </a:solidFill>
                <a:effectLst>
                  <a:outerShdw blurRad="50800" dist="38100" dir="2700000" algn="tl" rotWithShape="0">
                    <a:prstClr val="black">
                      <a:alpha val="40000"/>
                    </a:prstClr>
                  </a:outerShdw>
                </a:effectLst>
                <a:latin typeface="+mn-lt"/>
              </a:rPr>
              <a:t>Económico: Si bien el desarrollo de esta aplicación significaría una inversión a Nivel Gobierno, no supone un gran impacto puesto, que solo se pagaría el tiempo de desarrollo y mantención de la misma y no haría incurrir al Gobierno en grandes gastos.</a:t>
            </a:r>
          </a:p>
        </p:txBody>
      </p:sp>
      <p:sp>
        <p:nvSpPr>
          <p:cNvPr id="4" name="3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289140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p:nvPr>
        </p:nvSpPr>
        <p:spPr/>
        <p:txBody>
          <a:bodyPr/>
          <a:lstStyle/>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endParaRPr lang="es-US" sz="2800" dirty="0"/>
          </a:p>
          <a:p>
            <a:pPr algn="just"/>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US" sz="2800" dirty="0">
                <a:solidFill>
                  <a:schemeClr val="tx2">
                    <a:lumMod val="75000"/>
                  </a:schemeClr>
                </a:solidFill>
                <a:effectLst>
                  <a:outerShdw blurRad="50800" dist="38100" dir="2700000" algn="tl" rotWithShape="0">
                    <a:prstClr val="black">
                      <a:alpha val="40000"/>
                    </a:prstClr>
                  </a:outerShdw>
                </a:effectLst>
                <a:latin typeface="+mn-lt"/>
              </a:rPr>
              <a:t>Social: Al mejorar el sistema de seguridad de forma que no se viole de ninguna manera la privacidad de victimas o victimarios se crea una sensación de seguridad que no afecta de ninguna forma las libertades de nadie.</a:t>
            </a:r>
          </a:p>
          <a:p>
            <a:pPr algn="just"/>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US" sz="2800" dirty="0">
                <a:solidFill>
                  <a:schemeClr val="tx2">
                    <a:lumMod val="75000"/>
                  </a:schemeClr>
                </a:solidFill>
                <a:effectLst>
                  <a:outerShdw blurRad="50800" dist="38100" dir="2700000" algn="tl" rotWithShape="0">
                    <a:prstClr val="black">
                      <a:alpha val="40000"/>
                    </a:prstClr>
                  </a:outerShdw>
                </a:effectLst>
                <a:latin typeface="+mn-lt"/>
              </a:rPr>
              <a:t>Tecnológico: no habrá ningún problema puesto que no se requieren de tecnologías no existentes puesto que esta aplicación funcionará en dispositivos móviles a los cuales la mayoría de la gente tiene acceso.</a:t>
            </a:r>
          </a:p>
          <a:p>
            <a:pPr algn="just"/>
            <a:endParaRPr lang="es-US"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US" sz="2800" dirty="0">
                <a:solidFill>
                  <a:schemeClr val="tx2">
                    <a:lumMod val="75000"/>
                  </a:schemeClr>
                </a:solidFill>
                <a:effectLst>
                  <a:outerShdw blurRad="50800" dist="38100" dir="2700000" algn="tl" rotWithShape="0">
                    <a:prstClr val="black">
                      <a:alpha val="40000"/>
                    </a:prstClr>
                  </a:outerShdw>
                </a:effectLst>
                <a:latin typeface="+mn-lt"/>
              </a:rPr>
              <a:t>Ambiental: El desarrollo e implementación de este servicio no generará ningún impacto ecológico a corto o largo plazo.</a:t>
            </a:r>
          </a:p>
        </p:txBody>
      </p:sp>
      <p:sp>
        <p:nvSpPr>
          <p:cNvPr id="4" name="3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163070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2"/>
          <p:cNvSpPr txBox="1"/>
          <p:nvPr/>
        </p:nvSpPr>
        <p:spPr>
          <a:xfrm>
            <a:off x="254367" y="1730616"/>
            <a:ext cx="9360000" cy="5430203"/>
          </a:xfrm>
          <a:prstGeom prst="rect">
            <a:avLst/>
          </a:prstGeom>
          <a:noFill/>
          <a:ln>
            <a:noFill/>
          </a:ln>
        </p:spPr>
        <p:txBody>
          <a:bodyPr lIns="0" tIns="0" rIns="0" bIns="0"/>
          <a:lstStyle/>
          <a:p>
            <a:pPr marL="622350" indent="-514350" algn="just">
              <a:buClr>
                <a:schemeClr val="tx2">
                  <a:lumMod val="50000"/>
                </a:schemeClr>
              </a:buClr>
              <a:buSzPct val="94000"/>
              <a:buFont typeface="+mj-lt"/>
              <a:buAutoNum type="arabicPeriod"/>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Implementar</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una línea de buses que cumpla recorridos en las zonas semi-urbanas (pequeños núcleos urbanos) en Colchagua.</a:t>
            </a:r>
          </a:p>
          <a:p>
            <a:pPr marL="622350" indent="-514350">
              <a:buClr>
                <a:srgbClr val="2C3E50"/>
              </a:buClr>
              <a:buSzPct val="45000"/>
              <a:buAutoNum type="arabicPeriod"/>
            </a:pPr>
            <a:endParaRPr lang="es-ES" sz="2800" strike="noStrike" spc="-1" dirty="0">
              <a:solidFill>
                <a:srgbClr val="2C3E50"/>
              </a:solidFill>
              <a:uFill>
                <a:solidFill>
                  <a:srgbClr val="FFFFFF"/>
                </a:solidFill>
              </a:uFill>
              <a:latin typeface="Source Sans Pro Semibold"/>
            </a:endParaRPr>
          </a:p>
          <a:p>
            <a:pPr marL="108000" algn="just">
              <a:buClr>
                <a:srgbClr val="2C3E50"/>
              </a:buClr>
              <a:buSzPct val="45000"/>
            </a:pP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Motivo: Algunas ciudades como San Fernando, Nancagua, Santa Cruz y Peralillo entre otras, tienen sus servicios de buses con recorridos permanentes, ya que la gente puede desplazarse tranquilamente a diferentes puntos de la región, pero otras comunas como Chépica, Chimbarongo y Pumanque no tienen servicio de buses o </a:t>
            </a:r>
            <a:r>
              <a:rPr lang="en-US" sz="2800" strike="noStrike"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es</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trike="noStrike"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escaso</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4" name="3 Rectángulo"/>
          <p:cNvSpPr/>
          <p:nvPr/>
        </p:nvSpPr>
        <p:spPr>
          <a:xfrm>
            <a:off x="254367" y="316704"/>
            <a:ext cx="7960834"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Necesidades No Cubiertas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95182" y="1531917"/>
            <a:ext cx="9427394" cy="4381995"/>
          </a:xfrm>
          <a:prstGeom prst="rect">
            <a:avLst/>
          </a:prstGeom>
          <a:noFill/>
          <a:ln>
            <a:noFill/>
          </a:ln>
        </p:spPr>
        <p:txBody>
          <a:bodyPr lIns="0" tIns="0" rIns="0" bIns="0"/>
          <a:lstStyle/>
          <a:p>
            <a:pPr marL="432000" indent="-324000">
              <a:buClr>
                <a:srgbClr val="2C3E50"/>
              </a:buClr>
              <a:buSzPct val="45000"/>
              <a:buFont typeface="Wingdings" charset="2"/>
              <a:buChar char=""/>
            </a:pPr>
            <a:endParaRPr lang="es-ES" sz="2400" strike="noStrike" spc="-1" dirty="0">
              <a:solidFill>
                <a:srgbClr val="2C3E50"/>
              </a:solidFill>
              <a:uFill>
                <a:solidFill>
                  <a:srgbClr val="FFFFFF"/>
                </a:solidFill>
              </a:uFill>
              <a:latin typeface="Source Sans Pro Semibold"/>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Politico: </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Se debe regularizar patentes y demás trámites en la Seremi de Transportes, servicio de Impuestos internos, municipalidades, entre otros.</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 </a:t>
            </a:r>
          </a:p>
          <a:p>
            <a:pPr marL="432000" indent="-324000" algn="just">
              <a:buClr>
                <a:srgbClr val="2C3E50"/>
              </a:buClr>
              <a:buSzPct val="45000"/>
              <a:buFont typeface="Wingdings" charset="2"/>
              <a:buChar char=""/>
            </a:pPr>
            <a:endParaRPr lang="es-ES" sz="2800" b="1"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Economico: </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Para la futura empresa tendrá algunos inconvenientes a la hora de invertir en maquinaria, ya que éstas serán nuevas y exportadas, eso traerá más gasto, eso sin incluir capacitación a los choferes y auxiliares, patentes, seguros, etc.</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2"/>
          <p:cNvSpPr txBox="1"/>
          <p:nvPr/>
        </p:nvSpPr>
        <p:spPr>
          <a:xfrm>
            <a:off x="253122" y="1566696"/>
            <a:ext cx="9360000" cy="5632083"/>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Social: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Beneficio</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total a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sus</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pasajeros</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ya</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que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cubrirá</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sectores</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apartados</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e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impedirá</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gastar</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más</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dinero</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o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esperar</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mucho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tiempo</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para </a:t>
            </a:r>
            <a:r>
              <a:rPr lang="en-U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su</a:t>
            </a:r>
            <a:r>
              <a:rPr lang="en-U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micro.</a:t>
            </a: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Tecnológico: </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Llegarán buses del año, en caso contrario del año anterior, pero éstos traerán cinturón de seguridad, asientos cómodos, panel de control de velocidad, etc.</a:t>
            </a:r>
          </a:p>
          <a:p>
            <a:pPr marL="432000" indent="-324000" algn="just">
              <a:buClr>
                <a:srgbClr val="2C3E50"/>
              </a:buClr>
              <a:buSzPct val="45000"/>
              <a:buFont typeface="Wingdings" charset="2"/>
              <a:buChar char=""/>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Ambiental: </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Como los buses usan combustible, derivarán a </a:t>
            </a:r>
            <a:r>
              <a:rPr lang="es-CL"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más</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a:t>
            </a:r>
            <a:r>
              <a:rPr lang="es-CL"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contaminación</a:t>
            </a:r>
            <a:r>
              <a:rPr lang="en-U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a typeface="源ノ角ゴシック Bold"/>
              </a:rPr>
              <a:t>, por consiguiente, en este punto se buscará una alternativa de que el combustible usado rinda más por kilómetro. </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4" name="3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4367" y="316704"/>
            <a:ext cx="7960834"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Necesidades No Cubiertas</a:t>
            </a:r>
          </a:p>
        </p:txBody>
      </p:sp>
      <p:sp>
        <p:nvSpPr>
          <p:cNvPr id="5" name="Subtítulo 4"/>
          <p:cNvSpPr>
            <a:spLocks noGrp="1"/>
          </p:cNvSpPr>
          <p:nvPr>
            <p:ph type="subTitle"/>
          </p:nvPr>
        </p:nvSpPr>
        <p:spPr>
          <a:xfrm>
            <a:off x="360000" y="4099034"/>
            <a:ext cx="9360000" cy="3294993"/>
          </a:xfrm>
        </p:spPr>
        <p:txBody>
          <a:bodyPr/>
          <a:lstStyle/>
          <a:p>
            <a:pPr marL="742950" indent="-742950" algn="just">
              <a:buClr>
                <a:schemeClr val="tx2">
                  <a:lumMod val="50000"/>
                </a:schemeClr>
              </a:buClr>
              <a:buSzPct val="94000"/>
              <a:buFont typeface="+mj-lt"/>
              <a:buAutoNum type="arabicPeriod" startAt="2"/>
            </a:pPr>
            <a:r>
              <a:rPr lang="es-CL" sz="2800" dirty="0">
                <a:solidFill>
                  <a:schemeClr val="tx2">
                    <a:lumMod val="75000"/>
                  </a:schemeClr>
                </a:solidFill>
                <a:effectLst>
                  <a:outerShdw blurRad="50800" dist="38100" dir="2700000" algn="tl" rotWithShape="0">
                    <a:prstClr val="black">
                      <a:alpha val="40000"/>
                    </a:prstClr>
                  </a:outerShdw>
                </a:effectLst>
              </a:rPr>
              <a:t>Sistema GPS para pedir locomoción.</a:t>
            </a:r>
          </a:p>
          <a:p>
            <a:pPr algn="just"/>
            <a:endParaRPr lang="es-CL" sz="2800" dirty="0">
              <a:solidFill>
                <a:schemeClr val="tx2">
                  <a:lumMod val="75000"/>
                </a:schemeClr>
              </a:solidFill>
              <a:effectLst>
                <a:outerShdw blurRad="50800" dist="38100" dir="2700000" algn="tl" rotWithShape="0">
                  <a:prstClr val="black">
                    <a:alpha val="40000"/>
                  </a:prstClr>
                </a:outerShdw>
              </a:effectLst>
            </a:endParaRPr>
          </a:p>
          <a:p>
            <a:pPr algn="just"/>
            <a:r>
              <a:rPr lang="es-CL" sz="2800" dirty="0">
                <a:solidFill>
                  <a:schemeClr val="tx2">
                    <a:lumMod val="75000"/>
                  </a:schemeClr>
                </a:solidFill>
                <a:effectLst>
                  <a:outerShdw blurRad="50800" dist="38100" dir="2700000" algn="tl" rotWithShape="0">
                    <a:prstClr val="black">
                      <a:alpha val="40000"/>
                    </a:prstClr>
                  </a:outerShdw>
                </a:effectLst>
              </a:rPr>
              <a:t>Motivo: Largas o peligrosas esperas(dependiendo de la hora y el lugar) en busca de locomoción.</a:t>
            </a:r>
            <a:endParaRPr lang="en-US" sz="2800" dirty="0">
              <a:solidFill>
                <a:schemeClr val="tx2">
                  <a:lumMod val="75000"/>
                </a:schemeClr>
              </a:solidFill>
              <a:effectLst>
                <a:outerShdw blurRad="50800" dist="38100" dir="2700000" algn="tl" rotWithShape="0">
                  <a:prstClr val="black">
                    <a:alpha val="40000"/>
                  </a:prstClr>
                </a:outerShdw>
              </a:effectLst>
            </a:endParaRPr>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endParaRPr lang="es-CL" dirty="0"/>
          </a:p>
        </p:txBody>
      </p:sp>
    </p:spTree>
    <p:extLst>
      <p:ext uri="{BB962C8B-B14F-4D97-AF65-F5344CB8AC3E}">
        <p14:creationId xmlns:p14="http://schemas.microsoft.com/office/powerpoint/2010/main" val="26422348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Análisis Pesta</a:t>
            </a:r>
          </a:p>
        </p:txBody>
      </p:sp>
      <p:sp>
        <p:nvSpPr>
          <p:cNvPr id="3" name="Subtítulo 2"/>
          <p:cNvSpPr>
            <a:spLocks noGrp="1"/>
          </p:cNvSpPr>
          <p:nvPr>
            <p:ph type="subTitle"/>
          </p:nvPr>
        </p:nvSpPr>
        <p:spPr>
          <a:xfrm>
            <a:off x="360000" y="1907629"/>
            <a:ext cx="9360000" cy="5013434"/>
          </a:xfrm>
        </p:spPr>
        <p:txBody>
          <a:bodyPr/>
          <a:lstStyle/>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latin typeface="+mn-lt"/>
              </a:rPr>
              <a:t>Político: Debido a la falta momentánea de recorridos establecidos en San Fernando y hasta que se solucione, esta aplicación sería una buena solución a la dificultad de conseguir locomoción a ciertas horas.</a:t>
            </a:r>
          </a:p>
          <a:p>
            <a:pPr algn="just"/>
            <a:endParaRPr lang="es-CL"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latin typeface="+mn-lt"/>
              </a:rPr>
              <a:t>Económico: Debido al aumento de personas y la constante necesidad de locomoción colectiva, este rubro es un área en constante crecimiento y capacidad de inversión.</a:t>
            </a:r>
          </a:p>
          <a:p>
            <a:pPr marL="457200" indent="-457200" algn="just">
              <a:buFont typeface="Arial" panose="020B0604020202020204" pitchFamily="34" charset="0"/>
              <a:buChar char="•"/>
            </a:pPr>
            <a:endParaRPr lang="es-CL"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latin typeface="+mn-lt"/>
              </a:rPr>
              <a:t>Social: Es un buen momento para trabajar en desarrollo e implementación de aplicaciones móviles debido a la cada vez mayor cercanía de la población con la misma.</a:t>
            </a:r>
            <a:endParaRPr lang="en-US" sz="2800" dirty="0">
              <a:solidFill>
                <a:schemeClr val="tx2">
                  <a:lumMod val="75000"/>
                </a:schemeClr>
              </a:solidFill>
              <a:effectLst>
                <a:outerShdw blurRad="50800" dist="38100" dir="2700000" algn="tl" rotWithShape="0">
                  <a:prstClr val="black">
                    <a:alpha val="40000"/>
                  </a:prstClr>
                </a:outerShdw>
              </a:effectLst>
              <a:latin typeface="+mn-lt"/>
            </a:endParaRPr>
          </a:p>
        </p:txBody>
      </p:sp>
    </p:spTree>
    <p:extLst>
      <p:ext uri="{BB962C8B-B14F-4D97-AF65-F5344CB8AC3E}">
        <p14:creationId xmlns:p14="http://schemas.microsoft.com/office/powerpoint/2010/main" val="3567989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Análisis Pesta</a:t>
            </a:r>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US" dirty="0"/>
          </a:p>
        </p:txBody>
      </p:sp>
      <p:sp>
        <p:nvSpPr>
          <p:cNvPr id="3" name="Subtítulo 2"/>
          <p:cNvSpPr>
            <a:spLocks noGrp="1"/>
          </p:cNvSpPr>
          <p:nvPr>
            <p:ph type="subTitle"/>
          </p:nvPr>
        </p:nvSpPr>
        <p:spPr>
          <a:xfrm>
            <a:off x="359999" y="1862105"/>
            <a:ext cx="9477683" cy="3277454"/>
          </a:xfrm>
        </p:spPr>
        <p:txBody>
          <a:bodyPr/>
          <a:lstStyle/>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rPr>
              <a:t>Tecnológico: No significa una mayor inversión para su implementación y no requiere de ninguna inversión en desarrollo de tecnología.</a:t>
            </a:r>
          </a:p>
          <a:p>
            <a:pPr algn="just"/>
            <a:endParaRPr lang="es-CL" sz="2800" dirty="0">
              <a:solidFill>
                <a:schemeClr val="tx2">
                  <a:lumMod val="75000"/>
                </a:schemeClr>
              </a:solidFill>
              <a:effectLst>
                <a:outerShdw blurRad="50800" dist="38100" dir="2700000" algn="tl" rotWithShape="0">
                  <a:prstClr val="black">
                    <a:alpha val="40000"/>
                  </a:prstClr>
                </a:outerShdw>
              </a:effectLst>
            </a:endParaRPr>
          </a:p>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rPr>
              <a:t>Ambiental: El desarrollo e implementación de esta aplicación no supone ningún impacto ambiental importante fuera de los recursos consumidos por su equipo de desarrollo durante el desarrollo de la misma.</a:t>
            </a:r>
            <a:endParaRPr lang="en-US" sz="2800" dirty="0">
              <a:solidFill>
                <a:schemeClr val="tx2">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93067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Necesidades No Cubiertas</a:t>
            </a:r>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US" dirty="0"/>
          </a:p>
        </p:txBody>
      </p:sp>
      <p:sp>
        <p:nvSpPr>
          <p:cNvPr id="3" name="Subtítulo 2"/>
          <p:cNvSpPr>
            <a:spLocks noGrp="1"/>
          </p:cNvSpPr>
          <p:nvPr>
            <p:ph type="subTitle"/>
          </p:nvPr>
        </p:nvSpPr>
        <p:spPr>
          <a:xfrm>
            <a:off x="360000" y="1813035"/>
            <a:ext cx="9360000" cy="1780262"/>
          </a:xfrm>
        </p:spPr>
        <p:txBody>
          <a:bodyPr/>
          <a:lstStyle/>
          <a:p>
            <a:pPr marL="514350" indent="-514350" algn="just">
              <a:buClr>
                <a:schemeClr val="tx2">
                  <a:lumMod val="50000"/>
                </a:schemeClr>
              </a:buClr>
              <a:buSzPct val="94000"/>
              <a:buFont typeface="+mj-lt"/>
              <a:buAutoNum type="arabicPeriod" startAt="3"/>
            </a:pPr>
            <a:r>
              <a:rPr lang="es-CL" sz="2800" dirty="0">
                <a:solidFill>
                  <a:schemeClr val="tx2">
                    <a:lumMod val="75000"/>
                  </a:schemeClr>
                </a:solidFill>
                <a:effectLst>
                  <a:outerShdw blurRad="50800" dist="38100" dir="2700000" algn="tl" rotWithShape="0">
                    <a:prstClr val="black">
                      <a:alpha val="40000"/>
                    </a:prstClr>
                  </a:outerShdw>
                </a:effectLst>
              </a:rPr>
              <a:t>Aplicación de búsqueda de productos cercanos.</a:t>
            </a:r>
          </a:p>
          <a:p>
            <a:pPr algn="just"/>
            <a:endParaRPr lang="es-CL" sz="2800" dirty="0">
              <a:solidFill>
                <a:schemeClr val="tx2">
                  <a:lumMod val="75000"/>
                </a:schemeClr>
              </a:solidFill>
              <a:effectLst>
                <a:outerShdw blurRad="50800" dist="38100" dir="2700000" algn="tl" rotWithShape="0">
                  <a:prstClr val="black">
                    <a:alpha val="40000"/>
                  </a:prstClr>
                </a:outerShdw>
              </a:effectLst>
            </a:endParaRPr>
          </a:p>
          <a:p>
            <a:pPr algn="just"/>
            <a:r>
              <a:rPr lang="es-CL" sz="2800" dirty="0">
                <a:solidFill>
                  <a:schemeClr val="tx2">
                    <a:lumMod val="75000"/>
                  </a:schemeClr>
                </a:solidFill>
                <a:effectLst>
                  <a:outerShdw blurRad="50800" dist="38100" dir="2700000" algn="tl" rotWithShape="0">
                    <a:prstClr val="black">
                      <a:alpha val="40000"/>
                    </a:prstClr>
                  </a:outerShdw>
                </a:effectLst>
              </a:rPr>
              <a:t>Motivo: Ahorrar a compradores la búsqueda lugar a lugar en sus alrededores de los productos que necesiten.</a:t>
            </a:r>
            <a:endParaRPr lang="en-US" sz="2800" dirty="0">
              <a:solidFill>
                <a:schemeClr val="tx2">
                  <a:lumMod val="7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96875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2"/>
          <p:cNvSpPr txBox="1"/>
          <p:nvPr/>
        </p:nvSpPr>
        <p:spPr>
          <a:xfrm>
            <a:off x="360000" y="1837496"/>
            <a:ext cx="9360000" cy="5040000"/>
          </a:xfrm>
          <a:prstGeom prst="rect">
            <a:avLst/>
          </a:prstGeom>
          <a:noFill/>
          <a:ln>
            <a:noFill/>
          </a:ln>
        </p:spPr>
        <p:txBody>
          <a:bodyPr lIns="0" tIns="0" rIns="0" bIns="0"/>
          <a:lstStyle/>
          <a:p>
            <a:pPr marL="108000" algn="just">
              <a:buClr>
                <a:srgbClr val="2C3E50"/>
              </a:buClr>
              <a:buSzPct val="45000"/>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Sabemos que en el mundo actual hay diversas empresas que cumplen con sus objetivos, otras que no cumplen las necesidades del cliente. Para esto se abordará  diversas ideas viables para satisfacer al cliente.</a:t>
            </a:r>
          </a:p>
        </p:txBody>
      </p:sp>
      <p:sp>
        <p:nvSpPr>
          <p:cNvPr id="4" name="3 Rectángulo"/>
          <p:cNvSpPr/>
          <p:nvPr/>
        </p:nvSpPr>
        <p:spPr>
          <a:xfrm>
            <a:off x="360000" y="306796"/>
            <a:ext cx="3918060"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Introducción</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Análisis Pesta</a:t>
            </a:r>
            <a:b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US" dirty="0"/>
          </a:p>
        </p:txBody>
      </p:sp>
      <p:sp>
        <p:nvSpPr>
          <p:cNvPr id="3" name="Subtítulo 2"/>
          <p:cNvSpPr>
            <a:spLocks noGrp="1"/>
          </p:cNvSpPr>
          <p:nvPr>
            <p:ph type="subTitle"/>
          </p:nvPr>
        </p:nvSpPr>
        <p:spPr>
          <a:xfrm>
            <a:off x="360000" y="1718441"/>
            <a:ext cx="9360000" cy="5486400"/>
          </a:xfrm>
        </p:spPr>
        <p:txBody>
          <a:bodyPr/>
          <a:lstStyle/>
          <a:p>
            <a:pPr marL="457200" indent="-457200" algn="just">
              <a:buFont typeface="Arial" panose="020B0604020202020204" pitchFamily="34" charset="0"/>
              <a:buChar char="•"/>
            </a:pPr>
            <a:r>
              <a:rPr lang="es-CL" sz="2600" dirty="0">
                <a:solidFill>
                  <a:schemeClr val="tx2">
                    <a:lumMod val="75000"/>
                  </a:schemeClr>
                </a:solidFill>
                <a:effectLst>
                  <a:outerShdw blurRad="50800" dist="38100" dir="2700000" algn="tl" rotWithShape="0">
                    <a:prstClr val="black">
                      <a:alpha val="40000"/>
                    </a:prstClr>
                  </a:outerShdw>
                </a:effectLst>
                <a:latin typeface="+mn-lt"/>
              </a:rPr>
              <a:t>Político: Estimular el desarrollo y la implementación virtual de estos pequeños negocios no significaría un aumento en su pago de permisos y patentes.</a:t>
            </a:r>
          </a:p>
          <a:p>
            <a:pPr marL="0" indent="0" algn="just">
              <a:buNone/>
            </a:pPr>
            <a:endParaRPr lang="es-CL" sz="26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CL" sz="2600" dirty="0">
                <a:solidFill>
                  <a:schemeClr val="tx2">
                    <a:lumMod val="75000"/>
                  </a:schemeClr>
                </a:solidFill>
                <a:effectLst>
                  <a:outerShdw blurRad="50800" dist="38100" dir="2700000" algn="tl" rotWithShape="0">
                    <a:prstClr val="black">
                      <a:alpha val="40000"/>
                    </a:prstClr>
                  </a:outerShdw>
                </a:effectLst>
                <a:latin typeface="+mn-lt"/>
              </a:rPr>
              <a:t>Económico: En un rubro tan competitivo como el de los almaceneros, el entregarles una ventaja competitiva como la que ofrece nuestro proyecto con la inversión no tan grande que significa para ellos y nosotros, hace de esta idea una buena idea.</a:t>
            </a:r>
          </a:p>
          <a:p>
            <a:pPr marL="0" indent="0" algn="just">
              <a:buNone/>
            </a:pPr>
            <a:endParaRPr lang="es-CL" sz="26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CL" sz="2600" dirty="0">
                <a:solidFill>
                  <a:schemeClr val="tx2">
                    <a:lumMod val="75000"/>
                  </a:schemeClr>
                </a:solidFill>
                <a:effectLst>
                  <a:outerShdw blurRad="50800" dist="38100" dir="2700000" algn="tl" rotWithShape="0">
                    <a:prstClr val="black">
                      <a:alpha val="40000"/>
                    </a:prstClr>
                  </a:outerShdw>
                </a:effectLst>
                <a:latin typeface="+mn-lt"/>
              </a:rPr>
              <a:t>Social: Acercar a estos pequeños negocios que a veces parecen quedarse atrás en este mundo que avanza tan rápido es una buena idea para evitar que sean totalmente eliminados por cadenas de supermercados más grandes.</a:t>
            </a:r>
          </a:p>
        </p:txBody>
      </p:sp>
    </p:spTree>
    <p:extLst>
      <p:ext uri="{BB962C8B-B14F-4D97-AF65-F5344CB8AC3E}">
        <p14:creationId xmlns:p14="http://schemas.microsoft.com/office/powerpoint/2010/main" val="1458535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Análisis Pesta</a:t>
            </a:r>
            <a:endParaRPr lang="en-US" dirty="0"/>
          </a:p>
        </p:txBody>
      </p:sp>
      <p:sp>
        <p:nvSpPr>
          <p:cNvPr id="3" name="Subtítulo 2"/>
          <p:cNvSpPr>
            <a:spLocks noGrp="1"/>
          </p:cNvSpPr>
          <p:nvPr>
            <p:ph type="subTitle"/>
          </p:nvPr>
        </p:nvSpPr>
        <p:spPr>
          <a:xfrm>
            <a:off x="170814" y="2002221"/>
            <a:ext cx="9360000" cy="3703655"/>
          </a:xfrm>
        </p:spPr>
        <p:txBody>
          <a:bodyPr/>
          <a:lstStyle/>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latin typeface="+mn-lt"/>
              </a:rPr>
              <a:t>Tecnológico: La inversión en este negocio por parte nuestra y de nuestros clientes (los almaceneros) no debería suponer un mayor impacto en sus presupuestos en contra de las ganancias que significarían.</a:t>
            </a:r>
          </a:p>
          <a:p>
            <a:pPr marL="457200" indent="-457200" algn="just">
              <a:buFont typeface="Arial" panose="020B0604020202020204" pitchFamily="34" charset="0"/>
              <a:buChar char="•"/>
            </a:pPr>
            <a:endParaRPr lang="es-CL" sz="2800" dirty="0">
              <a:solidFill>
                <a:schemeClr val="tx2">
                  <a:lumMod val="75000"/>
                </a:schemeClr>
              </a:solidFill>
              <a:effectLst>
                <a:outerShdw blurRad="50800" dist="38100" dir="2700000" algn="tl" rotWithShape="0">
                  <a:prstClr val="black">
                    <a:alpha val="40000"/>
                  </a:prstClr>
                </a:outerShdw>
              </a:effectLst>
              <a:latin typeface="+mn-lt"/>
            </a:endParaRPr>
          </a:p>
          <a:p>
            <a:pPr marL="457200" indent="-457200" algn="just">
              <a:buFont typeface="Arial" panose="020B0604020202020204" pitchFamily="34" charset="0"/>
              <a:buChar char="•"/>
            </a:pPr>
            <a:r>
              <a:rPr lang="es-CL" sz="2800" dirty="0">
                <a:solidFill>
                  <a:schemeClr val="tx2">
                    <a:lumMod val="75000"/>
                  </a:schemeClr>
                </a:solidFill>
                <a:effectLst>
                  <a:outerShdw blurRad="50800" dist="38100" dir="2700000" algn="tl" rotWithShape="0">
                    <a:prstClr val="black">
                      <a:alpha val="40000"/>
                    </a:prstClr>
                  </a:outerShdw>
                </a:effectLst>
                <a:latin typeface="+mn-lt"/>
              </a:rPr>
              <a:t>Ambiental: El desarrollo de esta como de la mayoría de aplicaciones móviles o web parece ser una de mas mejores ideas para el desarrollo y la generación de ingresos con el menor impacto ambiental posible.</a:t>
            </a:r>
            <a:endParaRPr lang="en-US" sz="2800" dirty="0">
              <a:solidFill>
                <a:schemeClr val="tx2">
                  <a:lumMod val="75000"/>
                </a:schemeClr>
              </a:solidFill>
              <a:effectLst>
                <a:outerShdw blurRad="50800" dist="38100" dir="2700000" algn="tl" rotWithShape="0">
                  <a:prstClr val="black">
                    <a:alpha val="40000"/>
                  </a:prstClr>
                </a:outerShdw>
              </a:effectLst>
              <a:latin typeface="+mn-lt"/>
            </a:endParaRPr>
          </a:p>
        </p:txBody>
      </p:sp>
    </p:spTree>
    <p:extLst>
      <p:ext uri="{BB962C8B-B14F-4D97-AF65-F5344CB8AC3E}">
        <p14:creationId xmlns:p14="http://schemas.microsoft.com/office/powerpoint/2010/main" val="681378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2"/>
          <p:cNvSpPr txBox="1"/>
          <p:nvPr/>
        </p:nvSpPr>
        <p:spPr>
          <a:xfrm>
            <a:off x="337745" y="1769040"/>
            <a:ext cx="9071640" cy="4384440"/>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Hoy en día el mercado competente esta presente en todas partes, tanto así que una empresa que recién se esta instalando en el mundo de los negocios le costara mantenerse.</a:t>
            </a:r>
          </a:p>
        </p:txBody>
      </p:sp>
      <p:sp>
        <p:nvSpPr>
          <p:cNvPr id="4" name="3 Rectángulo"/>
          <p:cNvSpPr/>
          <p:nvPr/>
        </p:nvSpPr>
        <p:spPr>
          <a:xfrm>
            <a:off x="513258" y="316704"/>
            <a:ext cx="7443064"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Mercado No Competente</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US"/>
          </a:p>
        </p:txBody>
      </p:sp>
      <p:sp>
        <p:nvSpPr>
          <p:cNvPr id="3" name="2 Marcador de texto"/>
          <p:cNvSpPr>
            <a:spLocks noGrp="1"/>
          </p:cNvSpPr>
          <p:nvPr>
            <p:ph type="body"/>
          </p:nvPr>
        </p:nvSpPr>
        <p:spPr/>
        <p:txBody>
          <a:bodyPr/>
          <a:lstStyle/>
          <a:p>
            <a:endParaRPr lang="es-US"/>
          </a:p>
        </p:txBody>
      </p:sp>
    </p:spTree>
    <p:extLst>
      <p:ext uri="{BB962C8B-B14F-4D97-AF65-F5344CB8AC3E}">
        <p14:creationId xmlns:p14="http://schemas.microsoft.com/office/powerpoint/2010/main" val="4145196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504000" y="1769040"/>
            <a:ext cx="9071640" cy="5166150"/>
          </a:xfrm>
          <a:prstGeom prst="rect">
            <a:avLst/>
          </a:prstGeom>
          <a:noFill/>
          <a:ln>
            <a:noFill/>
          </a:ln>
        </p:spPr>
        <p:txBody>
          <a:bodyPr lIns="0" tIns="0" rIns="0" bIns="0"/>
          <a:lstStyle/>
          <a:p>
            <a:pPr marL="108000" algn="just">
              <a:buClr>
                <a:srgbClr val="2C3E50"/>
              </a:buClr>
              <a:buSzPct val="45000"/>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Las ideas de negocios nos permite tener una visión amplia de como podemos abordar una necesidad, satisfacer al cliente o proyectarse hacia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de lo que queremos abordar.</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5" name="4 Rectángulo"/>
          <p:cNvSpPr/>
          <p:nvPr/>
        </p:nvSpPr>
        <p:spPr>
          <a:xfrm>
            <a:off x="504000" y="289963"/>
            <a:ext cx="5323893"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Ideas De Negocio</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2"/>
          <p:cNvSpPr txBox="1"/>
          <p:nvPr/>
        </p:nvSpPr>
        <p:spPr>
          <a:xfrm>
            <a:off x="387323" y="1821235"/>
            <a:ext cx="9434520" cy="4384440"/>
          </a:xfrm>
          <a:prstGeom prst="rect">
            <a:avLst/>
          </a:prstGeom>
          <a:noFill/>
          <a:ln>
            <a:noFill/>
          </a:ln>
        </p:spPr>
        <p:txBody>
          <a:bodyPr lIns="0" tIns="0" rIns="0" bIns="0"/>
          <a:lstStyle/>
          <a:p>
            <a:pPr marL="622350" indent="-514350" algn="just">
              <a:buClr>
                <a:schemeClr val="tx2">
                  <a:lumMod val="50000"/>
                </a:schemeClr>
              </a:buClr>
              <a:buSzPct val="94000"/>
              <a:buFont typeface="+mj-lt"/>
              <a:buAutoNum type="arabicPeriod"/>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Creación Retén de Carabineros Comuna Palmilla.</a:t>
            </a:r>
          </a:p>
          <a:p>
            <a:pPr marL="108000" algn="just">
              <a:buClr>
                <a:srgbClr val="000000"/>
              </a:buClr>
              <a:buSzPct val="45000"/>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108000" algn="just">
              <a:buClr>
                <a:srgbClr val="000000"/>
              </a:buClr>
              <a:buSzPct val="45000"/>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Motivo: El Pueblo en si no cuenta con un retén, ante una emergencia se debe concurrir a la comisaria de Santa cruz o de El </a:t>
            </a:r>
            <a:r>
              <a:rPr lang="es-ES" sz="2800" spc="-1" dirty="0" err="1">
                <a:solidFill>
                  <a:schemeClr val="tx2">
                    <a:lumMod val="75000"/>
                  </a:schemeClr>
                </a:solidFill>
                <a:effectLst>
                  <a:outerShdw blurRad="50800" dist="38100" dir="2700000" algn="tl" rotWithShape="0">
                    <a:prstClr val="black">
                      <a:alpha val="40000"/>
                    </a:prstClr>
                  </a:outerShdw>
                </a:effectLst>
                <a:uFill>
                  <a:solidFill>
                    <a:srgbClr val="FFFFFF"/>
                  </a:solidFill>
                </a:uFill>
              </a:rPr>
              <a:t>Huique</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 La población se ve expuesta a robos o secuestros.</a:t>
            </a:r>
          </a:p>
          <a:p>
            <a:pPr marL="108000">
              <a:buClr>
                <a:srgbClr val="000000"/>
              </a:buClr>
              <a:buSzPct val="70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4" name="3 Rectángulo"/>
          <p:cNvSpPr/>
          <p:nvPr/>
        </p:nvSpPr>
        <p:spPr>
          <a:xfrm>
            <a:off x="292320" y="289964"/>
            <a:ext cx="631935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Nuevas Necesidades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28879" y="1900052"/>
            <a:ext cx="9360000" cy="2755076"/>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Política: Después de haberse llegado en un acuerdo en la cámara de </a:t>
            </a: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D</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iputados y Senadores, el retén se construirá en dicha localidad.</a:t>
            </a:r>
          </a:p>
          <a:p>
            <a:pPr marL="432000" indent="-324000" algn="just">
              <a:buClr>
                <a:srgbClr val="2C3E50"/>
              </a:buClr>
              <a:buSzPct val="45000"/>
              <a:buFont typeface="Wingdings" charset="2"/>
              <a:buChar char=""/>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Económica: El Estado financia la construcción y mantención de dicho retén.</a:t>
            </a: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0260" y="1818293"/>
            <a:ext cx="9199995" cy="4832092"/>
          </a:xfrm>
          <a:prstGeom prst="rect">
            <a:avLst/>
          </a:prstGeom>
        </p:spPr>
        <p:txBody>
          <a:bodyPr wrap="square">
            <a:spAutoFit/>
          </a:bodyPr>
          <a:lstStyle/>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Social: Brinda un beneficio total a sus habitantes, dándole seguridad a la comuna cosa de cualquier eventualidad informar oportunamente a la fiscalía.</a:t>
            </a:r>
          </a:p>
          <a:p>
            <a:pPr marL="432000" indent="-324000" algn="just">
              <a:buClr>
                <a:srgbClr val="2C3E50"/>
              </a:buClr>
              <a:buSzPct val="45000"/>
              <a:buFont typeface="Wingdings" charset="2"/>
              <a:buChar char=""/>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Tecnológico: Llegará nueva Implementación para facilitar la tarea del retén, ejemplo, foto radares, patrullas, reclutamiento de nuevo personal etc. </a:t>
            </a:r>
          </a:p>
          <a:p>
            <a:pPr marL="108000" algn="just">
              <a:buClr>
                <a:srgbClr val="2C3E50"/>
              </a:buClr>
              <a:buSzPct val="45000"/>
            </a:pPr>
            <a:endPar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Ambiental: Como las Patrullas utilizan combustible fósil, por el momento no existe alternativas como solución.</a:t>
            </a:r>
          </a:p>
        </p:txBody>
      </p:sp>
      <p:sp>
        <p:nvSpPr>
          <p:cNvPr id="5" name="4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extLst>
      <p:ext uri="{BB962C8B-B14F-4D97-AF65-F5344CB8AC3E}">
        <p14:creationId xmlns:p14="http://schemas.microsoft.com/office/powerpoint/2010/main" val="7818960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60000" y="1849371"/>
            <a:ext cx="9360000" cy="5040000"/>
          </a:xfrm>
          <a:prstGeom prst="rect">
            <a:avLst/>
          </a:prstGeom>
          <a:noFill/>
          <a:ln>
            <a:noFill/>
          </a:ln>
        </p:spPr>
        <p:txBody>
          <a:bodyPr lIns="0" tIns="0" rIns="0" bIns="0"/>
          <a:lstStyle/>
          <a:p>
            <a:pPr marL="108000" algn="just">
              <a:buClr>
                <a:srgbClr val="2C3E50"/>
              </a:buClr>
              <a:buSzPct val="45000"/>
            </a:pPr>
            <a:r>
              <a:rPr lang="es-ES"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2</a:t>
            </a: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 Aplicación AIEP te recuerda.</a:t>
            </a:r>
          </a:p>
          <a:p>
            <a:pPr marL="432000" indent="-324000" algn="just">
              <a:buClr>
                <a:srgbClr val="2C3E50"/>
              </a:buClr>
              <a:buSzPct val="45000"/>
              <a:buFont typeface="Wingdings" charset="2"/>
              <a:buChar char=""/>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ndParaRPr>
          </a:p>
          <a:p>
            <a:pPr marL="108000" algn="just">
              <a:buClr>
                <a:srgbClr val="2C3E50"/>
              </a:buClr>
              <a:buSzPct val="45000"/>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Motivo: </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rPr>
              <a:t>Crear Una aplicación para dispositivos móviles en el cual Todos los días que tengamos clases, nos envíe un mensaje de texto en que informe la sala, piso y profesor con quien tengamos clases, ya que a veces los alumnos no recuerdan u olvidan que sala les pertenece. Cuya aplicación tendrá un costo que vendrá incluida en la matrícula y al momento de descargarla pida una clave única que será dada en el momento que nos matriculemos.</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latin typeface="Source Sans Pro Semibold"/>
            </a:endParaRPr>
          </a:p>
        </p:txBody>
      </p:sp>
      <p:sp>
        <p:nvSpPr>
          <p:cNvPr id="4" name="3 Rectángulo"/>
          <p:cNvSpPr/>
          <p:nvPr/>
        </p:nvSpPr>
        <p:spPr>
          <a:xfrm>
            <a:off x="292320" y="289964"/>
            <a:ext cx="631935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Nuevas Necesidades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14480" y="1805048"/>
            <a:ext cx="9360000" cy="2220687"/>
          </a:xfrm>
          <a:prstGeom prst="rect">
            <a:avLst/>
          </a:prstGeom>
          <a:noFill/>
          <a:ln>
            <a:noFill/>
          </a:ln>
        </p:spPr>
        <p:txBody>
          <a:bodyPr lIns="0" tIns="0" rIns="0" bIns="0"/>
          <a:lstStyle/>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Política: </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Al llegar a un acuerdo con el director, esta aplicación podrían hacerla los mismos estudiantes de programación.</a:t>
            </a:r>
          </a:p>
          <a:p>
            <a:pPr marL="108000" algn="just">
              <a:buClr>
                <a:srgbClr val="2C3E50"/>
              </a:buClr>
              <a:buSzPct val="45000"/>
            </a:pP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a:p>
            <a:pPr marL="432000" indent="-324000" algn="just">
              <a:buClr>
                <a:srgbClr val="2C3E50"/>
              </a:buClr>
              <a:buSzPct val="45000"/>
              <a:buFont typeface="Wingdings" charset="2"/>
              <a:buChar char=""/>
            </a:pPr>
            <a:r>
              <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Económica: </a:t>
            </a:r>
            <a:r>
              <a:rPr lang="es-MX" sz="2800" spc="-1" dirty="0">
                <a:solidFill>
                  <a:schemeClr val="tx2">
                    <a:lumMod val="75000"/>
                  </a:schemeClr>
                </a:solidFill>
                <a:effectLst>
                  <a:outerShdw blurRad="50800" dist="38100" dir="2700000" algn="tl" rotWithShape="0">
                    <a:prstClr val="black">
                      <a:alpha val="40000"/>
                    </a:prstClr>
                  </a:outerShdw>
                </a:effectLst>
                <a:uFill>
                  <a:solidFill>
                    <a:srgbClr val="FFFFFF"/>
                  </a:solidFill>
                </a:uFill>
              </a:rPr>
              <a:t>Esta aplicación podría realizarse con los mismos estudiantes de programación, lo cual no tendría costo alguno.</a:t>
            </a:r>
            <a:endParaRPr lang="es-ES" sz="2800" strike="noStrike" spc="-1" dirty="0">
              <a:solidFill>
                <a:schemeClr val="tx2">
                  <a:lumMod val="75000"/>
                </a:schemeClr>
              </a:solidFill>
              <a:effectLst>
                <a:outerShdw blurRad="50800" dist="38100" dir="2700000" algn="tl" rotWithShape="0">
                  <a:prstClr val="black">
                    <a:alpha val="40000"/>
                  </a:prstClr>
                </a:outerShdw>
              </a:effectLst>
              <a:uFill>
                <a:solidFill>
                  <a:srgbClr val="FFFFFF"/>
                </a:solidFill>
              </a:uFill>
            </a:endParaRPr>
          </a:p>
        </p:txBody>
      </p:sp>
      <p:sp>
        <p:nvSpPr>
          <p:cNvPr id="3" name="2 Rectángulo"/>
          <p:cNvSpPr/>
          <p:nvPr/>
        </p:nvSpPr>
        <p:spPr>
          <a:xfrm>
            <a:off x="443580" y="289961"/>
            <a:ext cx="4365299" cy="830997"/>
          </a:xfrm>
          <a:prstGeom prst="rect">
            <a:avLst/>
          </a:prstGeom>
          <a:noFill/>
        </p:spPr>
        <p:txBody>
          <a:bodyPr wrap="none" lIns="91440" tIns="45720" rIns="91440" bIns="45720">
            <a:spAutoFit/>
          </a:bodyPr>
          <a:lstStyle/>
          <a:p>
            <a:pPr algn="ctr"/>
            <a:r>
              <a:rPr lang="es-E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Análisis Pesta</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1862</Words>
  <Application>Microsoft Office PowerPoint</Application>
  <PresentationFormat>Personalizado</PresentationFormat>
  <Paragraphs>204</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Source Sans Pro</vt:lpstr>
      <vt:lpstr>Source Sans Pro Black</vt:lpstr>
      <vt:lpstr>Source Sans Pro Semibold</vt:lpstr>
      <vt:lpstr>Symbol</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Pesta</vt:lpstr>
      <vt:lpstr> Análisis Pesta </vt:lpstr>
      <vt:lpstr> Necesidades No Cubiertas </vt:lpstr>
      <vt:lpstr> Análisis Pesta </vt:lpstr>
      <vt:lpstr>Análisis Pesta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pino tapia</dc:creator>
  <cp:lastModifiedBy>Nicolás Rodrigo Ávila Biskupovic</cp:lastModifiedBy>
  <cp:revision>98</cp:revision>
  <dcterms:created xsi:type="dcterms:W3CDTF">2016-03-31T17:24:09Z</dcterms:created>
  <dcterms:modified xsi:type="dcterms:W3CDTF">2021-04-08T04:17:18Z</dcterms:modified>
  <dc:language>es-ES</dc:language>
</cp:coreProperties>
</file>