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269" r:id="rId17"/>
    <p:sldId id="270" r:id="rId18"/>
    <p:sldId id="271" r:id="rId19"/>
    <p:sldId id="275" r:id="rId20"/>
    <p:sldId id="273" r:id="rId21"/>
  </p:sldIdLst>
  <p:sldSz cx="10080625" cy="7559675"/>
  <p:notesSz cx="7772400" cy="100584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38" d="100"/>
          <a:sy n="38" d="100"/>
        </p:scale>
        <p:origin x="13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27" name="PlaceHolder 2"/>
          <p:cNvSpPr>
            <a:spLocks noGrp="1"/>
          </p:cNvSpPr>
          <p:nvPr>
            <p:ph type="body"/>
          </p:nvPr>
        </p:nvSpPr>
        <p:spPr>
          <a:xfrm>
            <a:off x="360000" y="198000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28" name="PlaceHolder 3"/>
          <p:cNvSpPr>
            <a:spLocks noGrp="1"/>
          </p:cNvSpPr>
          <p:nvPr>
            <p:ph type="body"/>
          </p:nvPr>
        </p:nvSpPr>
        <p:spPr>
          <a:xfrm>
            <a:off x="360000" y="461232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30"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31"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32" name="PlaceHolder 4"/>
          <p:cNvSpPr>
            <a:spLocks noGrp="1"/>
          </p:cNvSpPr>
          <p:nvPr>
            <p:ph type="body"/>
          </p:nvPr>
        </p:nvSpPr>
        <p:spPr>
          <a:xfrm>
            <a:off x="515592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33" name="PlaceHolder 5"/>
          <p:cNvSpPr>
            <a:spLocks noGrp="1"/>
          </p:cNvSpPr>
          <p:nvPr>
            <p:ph type="body"/>
          </p:nvPr>
        </p:nvSpPr>
        <p:spPr>
          <a:xfrm>
            <a:off x="36000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35" name="PlaceHolder 2"/>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36" name="PlaceHolder 3"/>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pic>
        <p:nvPicPr>
          <p:cNvPr id="37" name="Imagen 36"/>
          <p:cNvPicPr/>
          <p:nvPr/>
        </p:nvPicPr>
        <p:blipFill>
          <a:blip r:embed="rId2"/>
          <a:stretch/>
        </p:blipFill>
        <p:spPr>
          <a:xfrm>
            <a:off x="1881720" y="1980000"/>
            <a:ext cx="6316560" cy="5040000"/>
          </a:xfrm>
          <a:prstGeom prst="rect">
            <a:avLst/>
          </a:prstGeom>
          <a:ln>
            <a:noFill/>
          </a:ln>
        </p:spPr>
      </p:pic>
      <p:pic>
        <p:nvPicPr>
          <p:cNvPr id="38" name="Imagen 37"/>
          <p:cNvPicPr/>
          <p:nvPr/>
        </p:nvPicPr>
        <p:blipFill>
          <a:blip r:embed="rId2"/>
          <a:stretch/>
        </p:blipFill>
        <p:spPr>
          <a:xfrm>
            <a:off x="1881720" y="1980000"/>
            <a:ext cx="6316560" cy="5040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48" name="PlaceHolder 2"/>
          <p:cNvSpPr>
            <a:spLocks noGrp="1"/>
          </p:cNvSpPr>
          <p:nvPr>
            <p:ph type="subTitle"/>
          </p:nvPr>
        </p:nvSpPr>
        <p:spPr>
          <a:xfrm>
            <a:off x="360000" y="1980000"/>
            <a:ext cx="9360000" cy="5040000"/>
          </a:xfrm>
          <a:prstGeom prst="rect">
            <a:avLst/>
          </a:prstGeom>
        </p:spPr>
        <p:txBody>
          <a:bodyPr lIns="0" tIns="0" rIns="0" bIns="0" anchor="ctr"/>
          <a:lstStyle/>
          <a:p>
            <a:pPr algn="ctr"/>
            <a:endParaRPr lang="es-ES" sz="3200" strike="noStrike" spc="-1">
              <a:solidFill>
                <a:srgbClr val="2C3E50"/>
              </a:solidFill>
              <a:uFill>
                <a:solidFill>
                  <a:srgbClr val="FFFFFF"/>
                </a:solidFill>
              </a:uFill>
              <a:latin typeface="Source Sans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50" name="PlaceHolder 2"/>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52" name="PlaceHolder 2"/>
          <p:cNvSpPr>
            <a:spLocks noGrp="1"/>
          </p:cNvSpPr>
          <p:nvPr>
            <p:ph type="body"/>
          </p:nvPr>
        </p:nvSpPr>
        <p:spPr>
          <a:xfrm>
            <a:off x="36000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53" name="PlaceHolder 3"/>
          <p:cNvSpPr>
            <a:spLocks noGrp="1"/>
          </p:cNvSpPr>
          <p:nvPr>
            <p:ph type="body"/>
          </p:nvPr>
        </p:nvSpPr>
        <p:spPr>
          <a:xfrm>
            <a:off x="515592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301320"/>
            <a:ext cx="9360000" cy="4445280"/>
          </a:xfrm>
          <a:prstGeom prst="rect">
            <a:avLst/>
          </a:prstGeom>
        </p:spPr>
        <p:txBody>
          <a:bodyPr lIns="0" tIns="0" rIns="0" bIns="0" anchor="ctr"/>
          <a:lstStyle/>
          <a:p>
            <a:pPr algn="ctr"/>
            <a:endParaRPr lang="es-ES" sz="3200" strike="noStrike" spc="-1">
              <a:solidFill>
                <a:srgbClr val="2C3E50"/>
              </a:solidFill>
              <a:uFill>
                <a:solidFill>
                  <a:srgbClr val="FFFFFF"/>
                </a:solidFill>
              </a:uFill>
              <a:latin typeface="Source Sans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57"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58" name="PlaceHolder 3"/>
          <p:cNvSpPr>
            <a:spLocks noGrp="1"/>
          </p:cNvSpPr>
          <p:nvPr>
            <p:ph type="body"/>
          </p:nvPr>
        </p:nvSpPr>
        <p:spPr>
          <a:xfrm>
            <a:off x="36000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59" name="PlaceHolder 4"/>
          <p:cNvSpPr>
            <a:spLocks noGrp="1"/>
          </p:cNvSpPr>
          <p:nvPr>
            <p:ph type="body"/>
          </p:nvPr>
        </p:nvSpPr>
        <p:spPr>
          <a:xfrm>
            <a:off x="515592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 name="PlaceHolder 2"/>
          <p:cNvSpPr>
            <a:spLocks noGrp="1"/>
          </p:cNvSpPr>
          <p:nvPr>
            <p:ph type="subTitle"/>
          </p:nvPr>
        </p:nvSpPr>
        <p:spPr>
          <a:xfrm>
            <a:off x="360000" y="1980000"/>
            <a:ext cx="9360000" cy="5040000"/>
          </a:xfrm>
          <a:prstGeom prst="rect">
            <a:avLst/>
          </a:prstGeom>
        </p:spPr>
        <p:txBody>
          <a:bodyPr lIns="0" tIns="0" rIns="0" bIns="0" anchor="ctr"/>
          <a:lstStyle/>
          <a:p>
            <a:pPr algn="ctr"/>
            <a:endParaRPr lang="es-ES" sz="3200" strike="noStrike" spc="-1">
              <a:solidFill>
                <a:srgbClr val="2C3E50"/>
              </a:solidFill>
              <a:uFill>
                <a:solidFill>
                  <a:srgbClr val="FFFFFF"/>
                </a:solidFill>
              </a:uFill>
              <a:latin typeface="Source Sans Pr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1" name="PlaceHolder 2"/>
          <p:cNvSpPr>
            <a:spLocks noGrp="1"/>
          </p:cNvSpPr>
          <p:nvPr>
            <p:ph type="body"/>
          </p:nvPr>
        </p:nvSpPr>
        <p:spPr>
          <a:xfrm>
            <a:off x="36000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2"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3" name="PlaceHolder 4"/>
          <p:cNvSpPr>
            <a:spLocks noGrp="1"/>
          </p:cNvSpPr>
          <p:nvPr>
            <p:ph type="body"/>
          </p:nvPr>
        </p:nvSpPr>
        <p:spPr>
          <a:xfrm>
            <a:off x="515592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5"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6"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7" name="PlaceHolder 4"/>
          <p:cNvSpPr>
            <a:spLocks noGrp="1"/>
          </p:cNvSpPr>
          <p:nvPr>
            <p:ph type="body"/>
          </p:nvPr>
        </p:nvSpPr>
        <p:spPr>
          <a:xfrm>
            <a:off x="360000" y="461232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9" name="PlaceHolder 2"/>
          <p:cNvSpPr>
            <a:spLocks noGrp="1"/>
          </p:cNvSpPr>
          <p:nvPr>
            <p:ph type="body"/>
          </p:nvPr>
        </p:nvSpPr>
        <p:spPr>
          <a:xfrm>
            <a:off x="360000" y="198000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0" name="PlaceHolder 3"/>
          <p:cNvSpPr>
            <a:spLocks noGrp="1"/>
          </p:cNvSpPr>
          <p:nvPr>
            <p:ph type="body"/>
          </p:nvPr>
        </p:nvSpPr>
        <p:spPr>
          <a:xfrm>
            <a:off x="360000" y="461232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72"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3"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4" name="PlaceHolder 4"/>
          <p:cNvSpPr>
            <a:spLocks noGrp="1"/>
          </p:cNvSpPr>
          <p:nvPr>
            <p:ph type="body"/>
          </p:nvPr>
        </p:nvSpPr>
        <p:spPr>
          <a:xfrm>
            <a:off x="515592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5" name="PlaceHolder 5"/>
          <p:cNvSpPr>
            <a:spLocks noGrp="1"/>
          </p:cNvSpPr>
          <p:nvPr>
            <p:ph type="body"/>
          </p:nvPr>
        </p:nvSpPr>
        <p:spPr>
          <a:xfrm>
            <a:off x="36000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77" name="PlaceHolder 2"/>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8" name="PlaceHolder 3"/>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pic>
        <p:nvPicPr>
          <p:cNvPr id="79" name="Imagen 78"/>
          <p:cNvPicPr/>
          <p:nvPr/>
        </p:nvPicPr>
        <p:blipFill>
          <a:blip r:embed="rId2"/>
          <a:stretch/>
        </p:blipFill>
        <p:spPr>
          <a:xfrm>
            <a:off x="1881720" y="1980000"/>
            <a:ext cx="6316560" cy="5040000"/>
          </a:xfrm>
          <a:prstGeom prst="rect">
            <a:avLst/>
          </a:prstGeom>
          <a:ln>
            <a:noFill/>
          </a:ln>
        </p:spPr>
      </p:pic>
      <p:pic>
        <p:nvPicPr>
          <p:cNvPr id="80" name="Imagen 79"/>
          <p:cNvPicPr/>
          <p:nvPr/>
        </p:nvPicPr>
        <p:blipFill>
          <a:blip r:embed="rId2"/>
          <a:stretch/>
        </p:blipFill>
        <p:spPr>
          <a:xfrm>
            <a:off x="1881720" y="1980000"/>
            <a:ext cx="6316560" cy="50400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8" name="PlaceHolder 2"/>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10" name="PlaceHolder 2"/>
          <p:cNvSpPr>
            <a:spLocks noGrp="1"/>
          </p:cNvSpPr>
          <p:nvPr>
            <p:ph type="body"/>
          </p:nvPr>
        </p:nvSpPr>
        <p:spPr>
          <a:xfrm>
            <a:off x="36000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11" name="PlaceHolder 3"/>
          <p:cNvSpPr>
            <a:spLocks noGrp="1"/>
          </p:cNvSpPr>
          <p:nvPr>
            <p:ph type="body"/>
          </p:nvPr>
        </p:nvSpPr>
        <p:spPr>
          <a:xfrm>
            <a:off x="515592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01320"/>
            <a:ext cx="9360000" cy="4445280"/>
          </a:xfrm>
          <a:prstGeom prst="rect">
            <a:avLst/>
          </a:prstGeom>
        </p:spPr>
        <p:txBody>
          <a:bodyPr lIns="0" tIns="0" rIns="0" bIns="0" anchor="ctr"/>
          <a:lstStyle/>
          <a:p>
            <a:pPr algn="ctr"/>
            <a:endParaRPr lang="es-ES" sz="3200" strike="noStrike" spc="-1">
              <a:solidFill>
                <a:srgbClr val="2C3E50"/>
              </a:solidFill>
              <a:uFill>
                <a:solidFill>
                  <a:srgbClr val="FFFFFF"/>
                </a:solidFill>
              </a:uFill>
              <a:latin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15"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16" name="PlaceHolder 3"/>
          <p:cNvSpPr>
            <a:spLocks noGrp="1"/>
          </p:cNvSpPr>
          <p:nvPr>
            <p:ph type="body"/>
          </p:nvPr>
        </p:nvSpPr>
        <p:spPr>
          <a:xfrm>
            <a:off x="36000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17" name="PlaceHolder 4"/>
          <p:cNvSpPr>
            <a:spLocks noGrp="1"/>
          </p:cNvSpPr>
          <p:nvPr>
            <p:ph type="body"/>
          </p:nvPr>
        </p:nvSpPr>
        <p:spPr>
          <a:xfrm>
            <a:off x="515592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19" name="PlaceHolder 2"/>
          <p:cNvSpPr>
            <a:spLocks noGrp="1"/>
          </p:cNvSpPr>
          <p:nvPr>
            <p:ph type="body"/>
          </p:nvPr>
        </p:nvSpPr>
        <p:spPr>
          <a:xfrm>
            <a:off x="36000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20"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21" name="PlaceHolder 4"/>
          <p:cNvSpPr>
            <a:spLocks noGrp="1"/>
          </p:cNvSpPr>
          <p:nvPr>
            <p:ph type="body"/>
          </p:nvPr>
        </p:nvSpPr>
        <p:spPr>
          <a:xfrm>
            <a:off x="515592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23"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24"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25" name="PlaceHolder 4"/>
          <p:cNvSpPr>
            <a:spLocks noGrp="1"/>
          </p:cNvSpPr>
          <p:nvPr>
            <p:ph type="body"/>
          </p:nvPr>
        </p:nvSpPr>
        <p:spPr>
          <a:xfrm>
            <a:off x="360000" y="461232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s-ES" sz="4400" strike="noStrike" spc="-1">
                <a:solidFill>
                  <a:srgbClr val="000000"/>
                </a:solidFill>
                <a:uFill>
                  <a:solidFill>
                    <a:srgbClr val="FFFFFF"/>
                  </a:solidFill>
                </a:uFill>
                <a:latin typeface="Arial"/>
              </a:rPr>
              <a:t>Pulse para editar el formato del texto de título</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s-ES" sz="320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280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240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200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Séptimo nivel del esquema</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s-ES" sz="1400" strike="noStrike" spc="-1" dirty="0">
                <a:solidFill>
                  <a:srgbClr val="000000"/>
                </a:solidFill>
                <a:uFill>
                  <a:solidFill>
                    <a:srgbClr val="FFFFFF"/>
                  </a:solidFill>
                </a:uFill>
                <a:latin typeface="Times New Roman"/>
              </a:rPr>
              <a:t>&lt;fecha/hora&gt;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s-ES" sz="1400" strike="noStrike" spc="-1" dirty="0">
                <a:solidFill>
                  <a:srgbClr val="000000"/>
                </a:solidFill>
                <a:uFill>
                  <a:solidFill>
                    <a:srgbClr val="FFFFFF"/>
                  </a:solidFill>
                </a:uFill>
                <a:latin typeface="Times New Roman"/>
              </a:rPr>
              <a:t>&lt;pie de página&gt;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3A55FBDF-7792-4745-95BE-6D28E4163FB7}" type="slidenum">
              <a:rPr lang="es-ES" sz="1400" strike="noStrike" spc="-1">
                <a:solidFill>
                  <a:srgbClr val="000000"/>
                </a:solidFill>
                <a:uFill>
                  <a:solidFill>
                    <a:srgbClr val="FFFFFF"/>
                  </a:solidFill>
                </a:uFill>
                <a:latin typeface="Times New Roman"/>
              </a:rPr>
              <a:t>‹Nº›</a:t>
            </a:fld>
            <a:endParaRPr lang="es-ES" sz="1400" strike="noStrike" spc="-1" dirty="0">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0" y="7200000"/>
            <a:ext cx="10080000" cy="36000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0" y="0"/>
            <a:ext cx="10080000" cy="162000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360000" y="301320"/>
            <a:ext cx="9360000" cy="958680"/>
          </a:xfrm>
          <a:prstGeom prst="rect">
            <a:avLst/>
          </a:prstGeom>
        </p:spPr>
        <p:txBody>
          <a:bodyPr lIns="0" tIns="0" rIns="0" bIns="0" anchor="ctr"/>
          <a:lstStyle/>
          <a:p>
            <a:r>
              <a:rPr lang="es-ES" sz="3000" b="1" strike="noStrike" spc="-1">
                <a:solidFill>
                  <a:srgbClr val="FFFFFF"/>
                </a:solidFill>
                <a:uFill>
                  <a:solidFill>
                    <a:srgbClr val="FFFFFF"/>
                  </a:solidFill>
                </a:uFill>
                <a:latin typeface="Source Sans Pro Black"/>
              </a:rPr>
              <a:t>Pulse para editar el formato del texto de título</a:t>
            </a:r>
          </a:p>
        </p:txBody>
      </p:sp>
      <p:sp>
        <p:nvSpPr>
          <p:cNvPr id="42" name="PlaceHolder 4"/>
          <p:cNvSpPr>
            <a:spLocks noGrp="1"/>
          </p:cNvSpPr>
          <p:nvPr>
            <p:ph type="body"/>
          </p:nvPr>
        </p:nvSpPr>
        <p:spPr>
          <a:xfrm>
            <a:off x="360000" y="1980000"/>
            <a:ext cx="9360000" cy="5040000"/>
          </a:xfrm>
          <a:prstGeom prst="rect">
            <a:avLst/>
          </a:prstGeom>
        </p:spPr>
        <p:txBody>
          <a:bodyPr lIns="0" tIns="0" rIns="0" bIns="0"/>
          <a:lstStyle/>
          <a:p>
            <a:pPr marL="432000" indent="-324000">
              <a:buClr>
                <a:srgbClr val="2C3E50"/>
              </a:buClr>
              <a:buSzPct val="45000"/>
              <a:buFont typeface="Wingdings" charset="2"/>
              <a:buChar char=""/>
            </a:pPr>
            <a:r>
              <a:rPr lang="es-ES" sz="3200" b="1" strike="noStrike" spc="-1">
                <a:solidFill>
                  <a:srgbClr val="2C3E50"/>
                </a:solidFill>
                <a:uFill>
                  <a:solidFill>
                    <a:srgbClr val="FFFFFF"/>
                  </a:solidFill>
                </a:uFill>
                <a:latin typeface="Source Sans Pro Semibold"/>
              </a:rPr>
              <a:t>Pulse para editar el formato de esquema del texto</a:t>
            </a:r>
          </a:p>
          <a:p>
            <a:pPr marL="864000" lvl="1" indent="-324000">
              <a:buClr>
                <a:srgbClr val="2C3E50"/>
              </a:buClr>
              <a:buSzPct val="75000"/>
              <a:buFont typeface="Symbol" charset="2"/>
              <a:buChar char=""/>
            </a:pPr>
            <a:r>
              <a:rPr lang="es-ES" sz="2800" strike="noStrike" spc="-1">
                <a:solidFill>
                  <a:srgbClr val="2C3E50"/>
                </a:solidFill>
                <a:uFill>
                  <a:solidFill>
                    <a:srgbClr val="FFFFFF"/>
                  </a:solidFill>
                </a:uFill>
                <a:latin typeface="Source Sans Pro"/>
              </a:rPr>
              <a:t>Segundo nivel del esquema</a:t>
            </a:r>
          </a:p>
          <a:p>
            <a:pPr marL="1296000" lvl="2" indent="-288000">
              <a:buClr>
                <a:srgbClr val="2C3E50"/>
              </a:buClr>
              <a:buSzPct val="45000"/>
              <a:buFont typeface="Wingdings" charset="2"/>
              <a:buChar char=""/>
            </a:pPr>
            <a:r>
              <a:rPr lang="es-ES" sz="2400" strike="noStrike" spc="-1">
                <a:solidFill>
                  <a:srgbClr val="2C3E50"/>
                </a:solidFill>
                <a:uFill>
                  <a:solidFill>
                    <a:srgbClr val="FFFFFF"/>
                  </a:solidFill>
                </a:uFill>
                <a:latin typeface="Source Sans Pro"/>
              </a:rPr>
              <a:t>Tercer nivel del esquema</a:t>
            </a:r>
          </a:p>
          <a:p>
            <a:pPr marL="1728000" lvl="3" indent="-216000">
              <a:buClr>
                <a:srgbClr val="2C3E50"/>
              </a:buClr>
              <a:buSzPct val="75000"/>
              <a:buFont typeface="Symbol" charset="2"/>
              <a:buChar char=""/>
            </a:pPr>
            <a:r>
              <a:rPr lang="es-ES" sz="2000" strike="noStrike" spc="-1">
                <a:solidFill>
                  <a:srgbClr val="2C3E50"/>
                </a:solidFill>
                <a:uFill>
                  <a:solidFill>
                    <a:srgbClr val="FFFFFF"/>
                  </a:solidFill>
                </a:uFill>
                <a:latin typeface="Source Sans Pro"/>
              </a:rPr>
              <a:t>Cuarto nivel del esquema</a:t>
            </a:r>
          </a:p>
          <a:p>
            <a:pPr marL="2160000" lvl="4" indent="-216000">
              <a:buClr>
                <a:srgbClr val="2C3E50"/>
              </a:buClr>
              <a:buSzPct val="45000"/>
              <a:buFont typeface="Wingdings" charset="2"/>
              <a:buChar char=""/>
            </a:pPr>
            <a:r>
              <a:rPr lang="es-ES" sz="2000" strike="noStrike" spc="-1">
                <a:solidFill>
                  <a:srgbClr val="2C3E50"/>
                </a:solidFill>
                <a:uFill>
                  <a:solidFill>
                    <a:srgbClr val="FFFFFF"/>
                  </a:solidFill>
                </a:uFill>
                <a:latin typeface="Source Sans Pro"/>
              </a:rPr>
              <a:t>Quinto nivel del esquema</a:t>
            </a:r>
          </a:p>
          <a:p>
            <a:pPr marL="2592000" lvl="5" indent="-216000">
              <a:buClr>
                <a:srgbClr val="2C3E50"/>
              </a:buClr>
              <a:buSzPct val="45000"/>
              <a:buFont typeface="Wingdings" charset="2"/>
              <a:buChar char=""/>
            </a:pPr>
            <a:r>
              <a:rPr lang="es-ES" sz="2000" strike="noStrike" spc="-1">
                <a:solidFill>
                  <a:srgbClr val="2C3E50"/>
                </a:solidFill>
                <a:uFill>
                  <a:solidFill>
                    <a:srgbClr val="FFFFFF"/>
                  </a:solidFill>
                </a:uFill>
                <a:latin typeface="Source Sans Pro"/>
              </a:rPr>
              <a:t>Sexto nivel del esquema</a:t>
            </a:r>
          </a:p>
          <a:p>
            <a:pPr marL="3024000" lvl="6" indent="-216000">
              <a:buClr>
                <a:srgbClr val="2C3E50"/>
              </a:buClr>
              <a:buSzPct val="45000"/>
              <a:buFont typeface="Wingdings" charset="2"/>
              <a:buChar char=""/>
            </a:pPr>
            <a:r>
              <a:rPr lang="es-ES" sz="2000" strike="noStrike" spc="-1">
                <a:solidFill>
                  <a:srgbClr val="2C3E50"/>
                </a:solidFill>
                <a:uFill>
                  <a:solidFill>
                    <a:srgbClr val="FFFFFF"/>
                  </a:solidFill>
                </a:uFill>
                <a:latin typeface="Source Sans Pro"/>
              </a:rPr>
              <a:t>Séptimo nivel del esquema</a:t>
            </a:r>
          </a:p>
        </p:txBody>
      </p:sp>
      <p:sp>
        <p:nvSpPr>
          <p:cNvPr id="43" name="PlaceHolder 5"/>
          <p:cNvSpPr>
            <a:spLocks noGrp="1"/>
          </p:cNvSpPr>
          <p:nvPr>
            <p:ph type="dt"/>
          </p:nvPr>
        </p:nvSpPr>
        <p:spPr>
          <a:xfrm>
            <a:off x="360000" y="7200000"/>
            <a:ext cx="2880000" cy="360000"/>
          </a:xfrm>
          <a:prstGeom prst="rect">
            <a:avLst/>
          </a:prstGeom>
        </p:spPr>
        <p:txBody>
          <a:bodyPr lIns="0" tIns="0" rIns="0" bIns="0"/>
          <a:lstStyle/>
          <a:p>
            <a:r>
              <a:rPr lang="en-US" sz="1800" b="1" strike="noStrike" spc="-1" dirty="0">
                <a:solidFill>
                  <a:srgbClr val="FFFFFF"/>
                </a:solidFill>
                <a:uFill>
                  <a:solidFill>
                    <a:srgbClr val="FFFFFF"/>
                  </a:solidFill>
                </a:uFill>
                <a:latin typeface="Source Sans Pro Black"/>
              </a:rPr>
              <a:t>&lt;fecha/hora&gt;</a:t>
            </a:r>
            <a:endParaRPr lang="es-ES" sz="1800" b="1" strike="noStrike" spc="-1" dirty="0">
              <a:solidFill>
                <a:srgbClr val="FFFFFF"/>
              </a:solidFill>
              <a:uFill>
                <a:solidFill>
                  <a:srgbClr val="FFFFFF"/>
                </a:solidFill>
              </a:uFill>
              <a:latin typeface="Source Sans Pro Black"/>
            </a:endParaRPr>
          </a:p>
        </p:txBody>
      </p:sp>
      <p:sp>
        <p:nvSpPr>
          <p:cNvPr id="44" name="PlaceHolder 6"/>
          <p:cNvSpPr>
            <a:spLocks noGrp="1"/>
          </p:cNvSpPr>
          <p:nvPr>
            <p:ph type="ftr"/>
          </p:nvPr>
        </p:nvSpPr>
        <p:spPr>
          <a:xfrm>
            <a:off x="3420000" y="7200000"/>
            <a:ext cx="3240000" cy="360000"/>
          </a:xfrm>
          <a:prstGeom prst="rect">
            <a:avLst/>
          </a:prstGeom>
        </p:spPr>
        <p:txBody>
          <a:bodyPr lIns="0" tIns="0" rIns="0" bIns="0"/>
          <a:lstStyle/>
          <a:p>
            <a:pPr algn="ctr"/>
            <a:r>
              <a:rPr lang="es-ES" sz="1800" b="1" strike="noStrike" spc="-1" dirty="0">
                <a:solidFill>
                  <a:srgbClr val="FFFFFF"/>
                </a:solidFill>
                <a:uFill>
                  <a:solidFill>
                    <a:srgbClr val="FFFFFF"/>
                  </a:solidFill>
                </a:uFill>
                <a:latin typeface="Source Sans Pro Black"/>
              </a:rPr>
              <a:t>&lt;pie de página&gt;</a:t>
            </a:r>
          </a:p>
        </p:txBody>
      </p:sp>
      <p:sp>
        <p:nvSpPr>
          <p:cNvPr id="45" name="CustomShape 7"/>
          <p:cNvSpPr/>
          <p:nvPr/>
        </p:nvSpPr>
        <p:spPr>
          <a:xfrm>
            <a:off x="9270000" y="6894000"/>
            <a:ext cx="540000" cy="540000"/>
          </a:xfrm>
          <a:prstGeom prst="ellipse">
            <a:avLst/>
          </a:prstGeom>
          <a:solidFill>
            <a:srgbClr val="1ABC9C"/>
          </a:solidFill>
          <a:ln w="72000">
            <a:noFill/>
          </a:ln>
        </p:spPr>
        <p:style>
          <a:lnRef idx="0">
            <a:scrgbClr r="0" g="0" b="0"/>
          </a:lnRef>
          <a:fillRef idx="0">
            <a:scrgbClr r="0" g="0" b="0"/>
          </a:fillRef>
          <a:effectRef idx="0">
            <a:scrgbClr r="0" g="0" b="0"/>
          </a:effectRef>
          <a:fontRef idx="minor"/>
        </p:style>
      </p:sp>
      <p:sp>
        <p:nvSpPr>
          <p:cNvPr id="46" name="PlaceHolder 8"/>
          <p:cNvSpPr>
            <a:spLocks noGrp="1"/>
          </p:cNvSpPr>
          <p:nvPr>
            <p:ph type="sldNum"/>
          </p:nvPr>
        </p:nvSpPr>
        <p:spPr>
          <a:xfrm>
            <a:off x="9180000" y="6804000"/>
            <a:ext cx="720000" cy="720000"/>
          </a:xfrm>
          <a:prstGeom prst="rect">
            <a:avLst/>
          </a:prstGeom>
        </p:spPr>
        <p:txBody>
          <a:bodyPr lIns="0" tIns="0" rIns="0" bIns="0" anchor="ctr"/>
          <a:lstStyle/>
          <a:p>
            <a:pPr algn="ctr"/>
            <a:fld id="{C52664F2-58C0-4E40-AF77-9FBB4918BA01}" type="slidenum">
              <a:rPr lang="es-ES" sz="1800" b="1" strike="noStrike" spc="-1">
                <a:solidFill>
                  <a:srgbClr val="FFFFFF"/>
                </a:solidFill>
                <a:uFill>
                  <a:solidFill>
                    <a:srgbClr val="FFFFFF"/>
                  </a:solidFill>
                </a:uFill>
                <a:latin typeface="Source Sans Pro Black"/>
              </a:rPr>
              <a:t>‹Nº›</a:t>
            </a:fld>
            <a:endParaRPr lang="es-ES" sz="1800" b="1" strike="noStrike" spc="-1" dirty="0">
              <a:solidFill>
                <a:srgbClr val="FFFFFF"/>
              </a:solidFill>
              <a:uFill>
                <a:solidFill>
                  <a:srgbClr val="FFFFFF"/>
                </a:solidFill>
              </a:u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157680" y="1760760"/>
            <a:ext cx="7390080" cy="5225760"/>
          </a:xfrm>
          <a:prstGeom prst="rect">
            <a:avLst/>
          </a:prstGeom>
          <a:noFill/>
          <a:ln>
            <a:noFill/>
          </a:ln>
        </p:spPr>
        <p:txBody>
          <a:bodyPr lIns="0" tIns="0" rIns="0" bIns="0" anchor="ctr"/>
          <a:lstStyle/>
          <a:p>
            <a:r>
              <a:rPr lang="es-ES" sz="3200" strike="noStrike" spc="-1" dirty="0">
                <a:solidFill>
                  <a:srgbClr val="2C3E50"/>
                </a:solidFill>
                <a:uFill>
                  <a:solidFill>
                    <a:srgbClr val="FFFFFF"/>
                  </a:solidFill>
                </a:uFill>
                <a:latin typeface="Arial"/>
              </a:rPr>
              <a:t>Modulo: Plan de Negocios </a:t>
            </a:r>
            <a:endParaRPr lang="es-ES" sz="3200" strike="noStrike" spc="-1" dirty="0">
              <a:solidFill>
                <a:srgbClr val="2C3E50"/>
              </a:solidFill>
              <a:uFill>
                <a:solidFill>
                  <a:srgbClr val="FFFFFF"/>
                </a:solidFill>
              </a:uFill>
              <a:latin typeface="Source Sans Pro"/>
            </a:endParaRPr>
          </a:p>
          <a:p>
            <a:r>
              <a:rPr lang="es-ES" sz="3200" strike="noStrike" spc="-1" dirty="0">
                <a:solidFill>
                  <a:srgbClr val="2C3E50"/>
                </a:solidFill>
                <a:uFill>
                  <a:solidFill>
                    <a:srgbClr val="FFFFFF"/>
                  </a:solidFill>
                </a:uFill>
                <a:latin typeface="Arial"/>
              </a:rPr>
              <a:t>Docente: Alejandro Germán Almuna</a:t>
            </a:r>
            <a:endParaRPr lang="es-ES" sz="3200" strike="noStrike" spc="-1" dirty="0">
              <a:solidFill>
                <a:srgbClr val="2C3E50"/>
              </a:solidFill>
              <a:uFill>
                <a:solidFill>
                  <a:srgbClr val="FFFFFF"/>
                </a:solidFill>
              </a:uFill>
              <a:latin typeface="Source Sans Pro"/>
            </a:endParaRPr>
          </a:p>
          <a:p>
            <a:r>
              <a:rPr lang="es-ES" sz="3200" strike="noStrike" spc="-1" dirty="0">
                <a:solidFill>
                  <a:srgbClr val="2C3E50"/>
                </a:solidFill>
                <a:uFill>
                  <a:solidFill>
                    <a:srgbClr val="FFFFFF"/>
                  </a:solidFill>
                </a:uFill>
                <a:latin typeface="Arial"/>
              </a:rPr>
              <a:t>Fecha: 01-04-2016</a:t>
            </a:r>
            <a:endParaRPr lang="es-ES" sz="3200" strike="noStrike" spc="-1" dirty="0">
              <a:solidFill>
                <a:srgbClr val="2C3E50"/>
              </a:solidFill>
              <a:uFill>
                <a:solidFill>
                  <a:srgbClr val="FFFFFF"/>
                </a:solidFill>
              </a:uFill>
              <a:latin typeface="Source Sans Pro"/>
            </a:endParaRPr>
          </a:p>
          <a:p>
            <a:r>
              <a:rPr lang="es-ES" sz="3200" strike="noStrike" spc="-1" dirty="0">
                <a:solidFill>
                  <a:srgbClr val="2C3E50"/>
                </a:solidFill>
                <a:uFill>
                  <a:solidFill>
                    <a:srgbClr val="FFFFFF"/>
                  </a:solidFill>
                </a:uFill>
                <a:latin typeface="Arial"/>
              </a:rPr>
              <a:t>Sección: 1002</a:t>
            </a:r>
            <a:endParaRPr lang="es-ES" sz="3200" strike="noStrike" spc="-1" dirty="0">
              <a:solidFill>
                <a:srgbClr val="2C3E50"/>
              </a:solidFill>
              <a:uFill>
                <a:solidFill>
                  <a:srgbClr val="FFFFFF"/>
                </a:solidFill>
              </a:uFill>
              <a:latin typeface="Source Sans Pro"/>
            </a:endParaRPr>
          </a:p>
          <a:p>
            <a:endParaRPr lang="es-ES" sz="3200" strike="noStrike" spc="-1" dirty="0">
              <a:solidFill>
                <a:srgbClr val="2C3E50"/>
              </a:solidFill>
              <a:uFill>
                <a:solidFill>
                  <a:srgbClr val="FFFFFF"/>
                </a:solidFill>
              </a:uFill>
              <a:latin typeface="Source Sans Pro"/>
            </a:endParaRPr>
          </a:p>
          <a:p>
            <a:r>
              <a:rPr lang="es-ES" sz="3200" strike="noStrike" spc="-1" dirty="0">
                <a:solidFill>
                  <a:srgbClr val="2C3E50"/>
                </a:solidFill>
                <a:uFill>
                  <a:solidFill>
                    <a:srgbClr val="FFFFFF"/>
                  </a:solidFill>
                </a:uFill>
                <a:latin typeface="Arial"/>
              </a:rPr>
              <a:t>Integrantes</a:t>
            </a:r>
            <a:endParaRPr lang="es-ES" sz="3200" strike="noStrike" spc="-1" dirty="0">
              <a:solidFill>
                <a:srgbClr val="2C3E50"/>
              </a:solidFill>
              <a:uFill>
                <a:solidFill>
                  <a:srgbClr val="FFFFFF"/>
                </a:solidFill>
              </a:uFill>
              <a:latin typeface="Source Sans Pro"/>
            </a:endParaRPr>
          </a:p>
          <a:p>
            <a:r>
              <a:rPr lang="es-ES" sz="3200" strike="noStrike" spc="-1" dirty="0">
                <a:solidFill>
                  <a:srgbClr val="2C3E50"/>
                </a:solidFill>
                <a:uFill>
                  <a:solidFill>
                    <a:srgbClr val="FFFFFF"/>
                  </a:solidFill>
                </a:uFill>
                <a:latin typeface="Arial"/>
              </a:rPr>
              <a:t>Nicolás Avila </a:t>
            </a:r>
            <a:endParaRPr lang="es-ES" sz="3200" strike="noStrike" spc="-1" dirty="0">
              <a:solidFill>
                <a:srgbClr val="2C3E50"/>
              </a:solidFill>
              <a:uFill>
                <a:solidFill>
                  <a:srgbClr val="FFFFFF"/>
                </a:solidFill>
              </a:uFill>
              <a:latin typeface="Source Sans Pro"/>
            </a:endParaRPr>
          </a:p>
          <a:p>
            <a:r>
              <a:rPr lang="es-ES" sz="3200" strike="noStrike" spc="-1">
                <a:solidFill>
                  <a:srgbClr val="2C3E50"/>
                </a:solidFill>
                <a:uFill>
                  <a:solidFill>
                    <a:srgbClr val="FFFFFF"/>
                  </a:solidFill>
                </a:uFill>
                <a:latin typeface="Arial"/>
              </a:rPr>
              <a:t>Mario González</a:t>
            </a:r>
            <a:endParaRPr lang="es-ES" sz="3200" strike="noStrike" spc="-1" dirty="0">
              <a:solidFill>
                <a:srgbClr val="2C3E50"/>
              </a:solidFill>
              <a:uFill>
                <a:solidFill>
                  <a:srgbClr val="FFFFFF"/>
                </a:solidFill>
              </a:uFill>
              <a:latin typeface="Source Sans Pro"/>
            </a:endParaRPr>
          </a:p>
        </p:txBody>
      </p:sp>
      <p:pic>
        <p:nvPicPr>
          <p:cNvPr id="82" name="Imagen 81"/>
          <p:cNvPicPr/>
          <p:nvPr/>
        </p:nvPicPr>
        <p:blipFill>
          <a:blip r:embed="rId2"/>
          <a:stretch/>
        </p:blipFill>
        <p:spPr>
          <a:xfrm>
            <a:off x="7805160" y="4032000"/>
            <a:ext cx="2046600" cy="2710080"/>
          </a:xfrm>
          <a:prstGeom prst="rect">
            <a:avLst/>
          </a:prstGeom>
          <a:ln>
            <a:noFill/>
          </a:ln>
        </p:spPr>
      </p:pic>
      <p:sp>
        <p:nvSpPr>
          <p:cNvPr id="83" name="TextShape 2"/>
          <p:cNvSpPr txBox="1"/>
          <p:nvPr/>
        </p:nvSpPr>
        <p:spPr>
          <a:xfrm>
            <a:off x="288000" y="215280"/>
            <a:ext cx="9360000" cy="958680"/>
          </a:xfrm>
          <a:prstGeom prst="rect">
            <a:avLst/>
          </a:prstGeom>
          <a:noFill/>
          <a:ln>
            <a:noFill/>
          </a:ln>
        </p:spPr>
      </p:sp>
      <p:sp>
        <p:nvSpPr>
          <p:cNvPr id="84" name="TextShape 3"/>
          <p:cNvSpPr txBox="1"/>
          <p:nvPr/>
        </p:nvSpPr>
        <p:spPr>
          <a:xfrm>
            <a:off x="215640" y="301680"/>
            <a:ext cx="9360000" cy="958680"/>
          </a:xfrm>
          <a:prstGeom prst="rect">
            <a:avLst/>
          </a:prstGeom>
          <a:noFill/>
          <a:ln>
            <a:noFill/>
          </a:ln>
        </p:spPr>
        <p:txBody>
          <a:bodyPr lIns="0" tIns="0" rIns="0" bIns="0" anchor="ctr"/>
          <a:lstStyle/>
          <a:p>
            <a:r>
              <a:rPr lang="es-ES" sz="3000" b="1" strike="noStrike" spc="-1" dirty="0">
                <a:solidFill>
                  <a:srgbClr val="FFFFFF"/>
                </a:solidFill>
                <a:uFill>
                  <a:solidFill>
                    <a:srgbClr val="FFFFFF"/>
                  </a:solidFill>
                </a:uFill>
                <a:latin typeface="Source Sans Pro Black"/>
              </a:rPr>
              <a:t>Plan de Ideas de Negocios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60000" y="301320"/>
            <a:ext cx="9360000" cy="958680"/>
          </a:xfrm>
          <a:prstGeom prst="rect">
            <a:avLst/>
          </a:prstGeom>
          <a:noFill/>
          <a:ln>
            <a:noFill/>
          </a:ln>
        </p:spPr>
        <p:txBody>
          <a:bodyPr lIns="0" tIns="0" rIns="0" bIns="0" anchor="ctr"/>
          <a:lstStyle/>
          <a:p>
            <a:r>
              <a:rPr lang="es-ES" sz="3000" strike="noStrike" spc="-1" dirty="0">
                <a:solidFill>
                  <a:srgbClr val="FFFFFF"/>
                </a:solidFill>
                <a:uFill>
                  <a:solidFill>
                    <a:srgbClr val="FFFFFF"/>
                  </a:solidFill>
                </a:uFill>
                <a:latin typeface="Source Sans Pro Black"/>
              </a:rPr>
              <a:t>Necesidades Insatisfechas </a:t>
            </a:r>
          </a:p>
        </p:txBody>
      </p:sp>
      <p:sp>
        <p:nvSpPr>
          <p:cNvPr id="97" name="TextShape 2"/>
          <p:cNvSpPr txBox="1"/>
          <p:nvPr/>
        </p:nvSpPr>
        <p:spPr>
          <a:xfrm>
            <a:off x="360000" y="1980000"/>
            <a:ext cx="9360000" cy="5040000"/>
          </a:xfrm>
          <a:prstGeom prst="rect">
            <a:avLst/>
          </a:prstGeom>
          <a:noFill/>
          <a:ln>
            <a:noFill/>
          </a:ln>
        </p:spPr>
        <p:txBody>
          <a:bodyPr lIns="0" tIns="0" rIns="0" bIns="0"/>
          <a:lstStyle/>
          <a:p>
            <a:pPr marL="108000">
              <a:buClr>
                <a:srgbClr val="2C3E50"/>
              </a:buClr>
              <a:buSzPct val="45000"/>
            </a:pPr>
            <a:r>
              <a:rPr lang="es-ES" sz="2800" strike="noStrike" spc="-1" dirty="0">
                <a:solidFill>
                  <a:srgbClr val="2C3E50"/>
                </a:solidFill>
                <a:uFill>
                  <a:solidFill>
                    <a:srgbClr val="FFFFFF"/>
                  </a:solidFill>
                </a:uFill>
                <a:latin typeface="Source Sans Pro Semibold"/>
              </a:rPr>
              <a:t>1. Mejorar y automatizar elementos tecnológicos en Hospital santa cruz.</a:t>
            </a:r>
          </a:p>
          <a:p>
            <a:pPr marL="108000">
              <a:buClr>
                <a:srgbClr val="2C3E50"/>
              </a:buClr>
              <a:buSzPct val="45000"/>
            </a:pPr>
            <a:r>
              <a:rPr lang="es-ES" sz="2800" strike="noStrike" spc="-1" dirty="0">
                <a:solidFill>
                  <a:srgbClr val="2C3E50"/>
                </a:solidFill>
                <a:uFill>
                  <a:solidFill>
                    <a:srgbClr val="FFFFFF"/>
                  </a:solidFill>
                </a:uFill>
                <a:latin typeface="Source Sans Pro Semibold"/>
              </a:rPr>
              <a:t>Motivo: Los elementos tecnológicos en el hospital santa cruz son muy obsoletos al momento de utilizarlos.</a:t>
            </a:r>
          </a:p>
          <a:p>
            <a:pPr marL="108000">
              <a:buClr>
                <a:srgbClr val="2C3E50"/>
              </a:buClr>
              <a:buSzPct val="45000"/>
            </a:pPr>
            <a:r>
              <a:rPr lang="es-ES" sz="3200" strike="noStrike" spc="-1" dirty="0">
                <a:solidFill>
                  <a:srgbClr val="2C3E50"/>
                </a:solidFill>
                <a:uFill>
                  <a:solidFill>
                    <a:srgbClr val="FFFFFF"/>
                  </a:solidFill>
                </a:uFill>
                <a:latin typeface="Source Sans Pro Semibold"/>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29240" y="565560"/>
            <a:ext cx="9360000" cy="5040000"/>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Source Sans Pro Semibold"/>
              </a:rPr>
              <a:t>Análisis Pesta:</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 </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Político: El Gobierno aprueba los recursos para la compra de insumos, relativamente ligado al sector económico </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Económico: El Estado subvenciona la mantención, sueldos del personal y maquinarias</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Social: Beneficio a sus pacientes, por la rapidez de la atención en cuanto a sus problemas médicos</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Tecnológico: Maquinaria nueva y más compleja algo similar a los hospitales regionales o clínicas</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Ambiental: En eso depende del material ocupado, porque sólo algunos son peligrosos, otros en cambio, tienen menos impacto ambiental por ser poco corrosivos o no tóxicos.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60000" y="1980001"/>
            <a:ext cx="9360000" cy="3254152"/>
          </a:xfrm>
          <a:prstGeom prst="rect">
            <a:avLst/>
          </a:prstGeom>
          <a:noFill/>
          <a:ln>
            <a:noFill/>
          </a:ln>
        </p:spPr>
        <p:txBody>
          <a:bodyPr lIns="0" tIns="0" rIns="0" bIns="0"/>
          <a:lstStyle/>
          <a:p>
            <a:pPr marL="108000">
              <a:buClr>
                <a:srgbClr val="2C3E50"/>
              </a:buClr>
              <a:buSzPct val="45000"/>
            </a:pPr>
            <a:r>
              <a:rPr lang="es-ES" sz="2800" strike="noStrike" spc="-1" dirty="0">
                <a:solidFill>
                  <a:srgbClr val="2C3E50"/>
                </a:solidFill>
                <a:uFill>
                  <a:solidFill>
                    <a:srgbClr val="FFFFFF"/>
                  </a:solidFill>
                </a:uFill>
                <a:latin typeface="Source Sans Pro Semibold"/>
              </a:rPr>
              <a:t>2. Mejorar sistema de compra y venta del casino </a:t>
            </a:r>
            <a:r>
              <a:rPr lang="es-ES" sz="2800" strike="noStrike" spc="-1" dirty="0" err="1">
                <a:solidFill>
                  <a:srgbClr val="2C3E50"/>
                </a:solidFill>
                <a:uFill>
                  <a:solidFill>
                    <a:srgbClr val="FFFFFF"/>
                  </a:solidFill>
                </a:uFill>
                <a:latin typeface="Source Sans Pro Semibold"/>
              </a:rPr>
              <a:t>Aiep</a:t>
            </a:r>
            <a:r>
              <a:rPr lang="es-ES" sz="2800" strike="noStrike" spc="-1" dirty="0">
                <a:solidFill>
                  <a:srgbClr val="2C3E50"/>
                </a:solidFill>
                <a:uFill>
                  <a:solidFill>
                    <a:srgbClr val="FFFFFF"/>
                  </a:solidFill>
                </a:uFill>
                <a:latin typeface="Source Sans Pro Semibold"/>
              </a:rPr>
              <a:t>.</a:t>
            </a:r>
          </a:p>
          <a:p>
            <a:pPr marL="108000">
              <a:buClr>
                <a:srgbClr val="2C3E50"/>
              </a:buClr>
              <a:buSzPct val="45000"/>
            </a:pPr>
            <a:endParaRPr lang="es-ES" sz="2800" strike="noStrike" spc="-1" dirty="0">
              <a:solidFill>
                <a:srgbClr val="2C3E50"/>
              </a:solidFill>
              <a:uFill>
                <a:solidFill>
                  <a:srgbClr val="FFFFFF"/>
                </a:solidFill>
              </a:uFill>
              <a:latin typeface="Source Sans Pro Semibold"/>
            </a:endParaRPr>
          </a:p>
          <a:p>
            <a:pPr marL="108000">
              <a:buClr>
                <a:srgbClr val="2C3E50"/>
              </a:buClr>
              <a:buSzPct val="45000"/>
            </a:pPr>
            <a:r>
              <a:rPr lang="es-ES" sz="2800" spc="-1" dirty="0">
                <a:solidFill>
                  <a:srgbClr val="2C3E50"/>
                </a:solidFill>
                <a:uFill>
                  <a:solidFill>
                    <a:srgbClr val="FFFFFF"/>
                  </a:solidFill>
                </a:uFill>
                <a:latin typeface="Source Sans Pro Semibold"/>
              </a:rPr>
              <a:t>M</a:t>
            </a:r>
            <a:r>
              <a:rPr lang="es-ES" sz="2800" strike="noStrike" spc="-1" dirty="0">
                <a:solidFill>
                  <a:srgbClr val="2C3E50"/>
                </a:solidFill>
                <a:uFill>
                  <a:solidFill>
                    <a:srgbClr val="FFFFFF"/>
                  </a:solidFill>
                </a:uFill>
                <a:latin typeface="Source Sans Pro Semibold"/>
              </a:rPr>
              <a:t>otivo: En el casino Aiep, suele estar muy lleno, para esto se debe mejorar el sistema de compra y venta y agregando un servicio en internet,</a:t>
            </a:r>
            <a:r>
              <a:rPr lang="es-ES" sz="2800" strike="noStrike" spc="-1" dirty="0">
                <a:solidFill>
                  <a:srgbClr val="2C3E50"/>
                </a:solidFill>
                <a:uFill>
                  <a:solidFill>
                    <a:srgbClr val="FFFFFF"/>
                  </a:solidFill>
                </a:uFill>
                <a:latin typeface="Source Sans Pro Semibold"/>
                <a:ea typeface="源ノ角ゴシック Bold"/>
              </a:rPr>
              <a:t> así ahorrarse la fila en el casino, ya que al realizar la compra por internet solo iríamos a retirar nuestro producto</a:t>
            </a:r>
            <a:endParaRPr lang="es-ES" sz="2800" strike="noStrike" spc="-1" dirty="0">
              <a:solidFill>
                <a:srgbClr val="2C3E50"/>
              </a:solidFill>
              <a:uFill>
                <a:solidFill>
                  <a:srgbClr val="FFFFFF"/>
                </a:solidFill>
              </a:uFill>
              <a:latin typeface="Source Sans Pr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14840" y="479160"/>
            <a:ext cx="9360000" cy="7734674"/>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Source Sans Pro Semibold"/>
              </a:rPr>
              <a:t>Análisis </a:t>
            </a:r>
            <a:r>
              <a:rPr lang="es-ES" sz="3200" strike="noStrike" spc="-1" dirty="0" err="1">
                <a:solidFill>
                  <a:srgbClr val="FFFFFF"/>
                </a:solidFill>
                <a:uFill>
                  <a:solidFill>
                    <a:srgbClr val="FFFFFF"/>
                  </a:solidFill>
                </a:uFill>
                <a:latin typeface="Source Sans Pro Semibold"/>
              </a:rPr>
              <a:t>Pesta</a:t>
            </a:r>
            <a:r>
              <a:rPr lang="es-ES" sz="3200" strike="noStrike" spc="-1" dirty="0">
                <a:solidFill>
                  <a:srgbClr val="FFFFFF"/>
                </a:solidFill>
                <a:uFill>
                  <a:solidFill>
                    <a:srgbClr val="FFFFFF"/>
                  </a:solidFill>
                </a:uFill>
                <a:latin typeface="Source Sans Pro Semibold"/>
              </a:rPr>
              <a:t>:</a:t>
            </a:r>
          </a:p>
          <a:p>
            <a:pPr marL="108000">
              <a:buClr>
                <a:srgbClr val="2C3E50"/>
              </a:buClr>
              <a:buSzPct val="45000"/>
            </a:pPr>
            <a:endParaRPr lang="es-ES" sz="3200" b="1"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Político: U</a:t>
            </a:r>
            <a:r>
              <a:rPr lang="es-ES" sz="2800" strike="noStrike" spc="-1" dirty="0">
                <a:solidFill>
                  <a:srgbClr val="2C3E50"/>
                </a:solidFill>
                <a:uFill>
                  <a:solidFill>
                    <a:srgbClr val="FFFFFF"/>
                  </a:solidFill>
                </a:uFill>
                <a:latin typeface="Source Sans Pro Semibold"/>
                <a:ea typeface="源ノ角ゴシック Bold"/>
              </a:rPr>
              <a:t>na vez aprobado por el director institucional, se empezaría con la creación de esta plataforma web para la comprar los productos del casino a través de internet.</a:t>
            </a:r>
            <a:r>
              <a:rPr lang="es-ES" sz="2800" strike="noStrike" spc="-1" dirty="0">
                <a:solidFill>
                  <a:srgbClr val="2C3E50"/>
                </a:solidFill>
                <a:uFill>
                  <a:solidFill>
                    <a:srgbClr val="FFFFFF"/>
                  </a:solidFill>
                </a:uFill>
                <a:latin typeface="Source Sans Pro Semibold"/>
              </a:rPr>
              <a:t> </a:t>
            </a:r>
            <a:endParaRPr lang="es-ES" sz="2800" b="1"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Económico: N</a:t>
            </a:r>
            <a:r>
              <a:rPr lang="es-ES" sz="2800" strike="noStrike" spc="-1" dirty="0">
                <a:solidFill>
                  <a:srgbClr val="2C3E50"/>
                </a:solidFill>
                <a:uFill>
                  <a:solidFill>
                    <a:srgbClr val="FFFFFF"/>
                  </a:solidFill>
                </a:uFill>
                <a:latin typeface="Source Sans Pro Semibold"/>
                <a:ea typeface="源ノ角ゴシック Bold"/>
              </a:rPr>
              <a:t>o tendrá costo alguno ya que se podría crear por alumnos de programación.</a:t>
            </a:r>
            <a:endParaRPr lang="es-ES" sz="28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Social: E</a:t>
            </a:r>
            <a:r>
              <a:rPr lang="es-ES" sz="2800" strike="noStrike" spc="-1" dirty="0">
                <a:solidFill>
                  <a:srgbClr val="2C3E50"/>
                </a:solidFill>
                <a:uFill>
                  <a:solidFill>
                    <a:srgbClr val="FFFFFF"/>
                  </a:solidFill>
                </a:uFill>
                <a:latin typeface="Source Sans Pro Semibold"/>
                <a:ea typeface="源ノ角ゴシック Bold"/>
              </a:rPr>
              <a:t>sta plataforma beneficiaria a los estudiantes ya que al momento de ir al casino, se forman grandes filas para poder realizar la compra, y ahora con esta plataforma realizarían la compra de forma directa y sólo retirarían su producto en el casino.</a:t>
            </a:r>
            <a:endParaRPr lang="es-ES" sz="2800"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pc="-1" dirty="0">
                <a:solidFill>
                  <a:srgbClr val="2C3E50"/>
                </a:solidFill>
                <a:uFill>
                  <a:solidFill>
                    <a:srgbClr val="FFFFFF"/>
                  </a:solidFill>
                </a:uFill>
                <a:latin typeface="Source Sans Pro Semibold"/>
              </a:rPr>
              <a:t>Tecnológico: P</a:t>
            </a:r>
            <a:r>
              <a:rPr lang="es-ES" sz="2800" spc="-1" dirty="0">
                <a:solidFill>
                  <a:srgbClr val="2C3E50"/>
                </a:solidFill>
                <a:uFill>
                  <a:solidFill>
                    <a:srgbClr val="FFFFFF"/>
                  </a:solidFill>
                </a:uFill>
                <a:latin typeface="Source Sans Pro Semibold"/>
                <a:ea typeface="源ノ角ゴシック Bold"/>
              </a:rPr>
              <a:t>odrán acceder a través de internet para poder </a:t>
            </a:r>
            <a:r>
              <a:rPr lang="es-ES" sz="2800" spc="-1" dirty="0" err="1">
                <a:solidFill>
                  <a:srgbClr val="2C3E50"/>
                </a:solidFill>
                <a:uFill>
                  <a:solidFill>
                    <a:srgbClr val="FFFFFF"/>
                  </a:solidFill>
                </a:uFill>
                <a:latin typeface="Source Sans Pro Semibold"/>
                <a:ea typeface="源ノ角ゴシック Bold"/>
              </a:rPr>
              <a:t>r</a:t>
            </a:r>
            <a:r>
              <a:rPr lang="es-ES" sz="2800" spc="-1" dirty="0" err="1">
                <a:solidFill>
                  <a:srgbClr val="2C3E50"/>
                </a:solidFill>
                <a:uFill>
                  <a:solidFill>
                    <a:srgbClr val="FFFFFF"/>
                  </a:solidFill>
                </a:uFill>
                <a:latin typeface="Source Sans Pro Semibold"/>
              </a:rPr>
              <a:t>Ambiental</a:t>
            </a:r>
            <a:r>
              <a:rPr lang="es-ES" sz="2800" spc="-1" dirty="0">
                <a:solidFill>
                  <a:srgbClr val="2C3E50"/>
                </a:solidFill>
                <a:uFill>
                  <a:solidFill>
                    <a:srgbClr val="FFFFFF"/>
                  </a:solidFill>
                </a:uFill>
                <a:latin typeface="Source Sans Pro Semibold"/>
              </a:rPr>
              <a:t>: N</a:t>
            </a:r>
            <a:r>
              <a:rPr lang="es-ES" sz="2800" spc="-1" dirty="0">
                <a:solidFill>
                  <a:srgbClr val="2C3E50"/>
                </a:solidFill>
                <a:uFill>
                  <a:solidFill>
                    <a:srgbClr val="FFFFFF"/>
                  </a:solidFill>
                </a:uFill>
                <a:latin typeface="Source Sans Pro Semibold"/>
                <a:ea typeface="源ノ角ゴシック Bold"/>
              </a:rPr>
              <a:t>o tiene efectos en el medio ambiente ya que se estaría siendo utilizada a través de una computadora o del dispositivo móvil.</a:t>
            </a:r>
            <a:endParaRPr lang="es-ES" sz="2800"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pc="-1" dirty="0" err="1">
                <a:solidFill>
                  <a:srgbClr val="2C3E50"/>
                </a:solidFill>
                <a:uFill>
                  <a:solidFill>
                    <a:srgbClr val="FFFFFF"/>
                  </a:solidFill>
                </a:uFill>
                <a:latin typeface="Source Sans Pro Semibold"/>
                <a:ea typeface="源ノ角ゴシック Bold"/>
              </a:rPr>
              <a:t>ealizar</a:t>
            </a:r>
            <a:r>
              <a:rPr lang="es-ES" sz="2800" spc="-1" dirty="0">
                <a:solidFill>
                  <a:srgbClr val="2C3E50"/>
                </a:solidFill>
                <a:uFill>
                  <a:solidFill>
                    <a:srgbClr val="FFFFFF"/>
                  </a:solidFill>
                </a:uFill>
                <a:latin typeface="Source Sans Pro Semibold"/>
                <a:ea typeface="源ノ角ゴシック Bold"/>
              </a:rPr>
              <a:t> sus compras.</a:t>
            </a:r>
            <a:endParaRPr lang="es-ES" sz="2800" spc="-1" dirty="0">
              <a:solidFill>
                <a:srgbClr val="2C3E50"/>
              </a:solidFill>
              <a:uFill>
                <a:solidFill>
                  <a:srgbClr val="FFFFFF"/>
                </a:solidFill>
              </a:uFill>
              <a:latin typeface="Source Sans Pro Semibold"/>
            </a:endParaRPr>
          </a:p>
          <a:p>
            <a:pPr marL="108000">
              <a:buClr>
                <a:srgbClr val="2C3E50"/>
              </a:buClr>
              <a:buSzPct val="45000"/>
            </a:pPr>
            <a:endParaRPr lang="es-ES" sz="2800" strike="noStrike" spc="-1" dirty="0">
              <a:solidFill>
                <a:srgbClr val="2C3E50"/>
              </a:solidFill>
              <a:uFill>
                <a:solidFill>
                  <a:srgbClr val="FFFFFF"/>
                </a:solidFill>
              </a:uFill>
              <a:latin typeface="Source Sans Pro Semibo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0357" y="1846385"/>
            <a:ext cx="9397781" cy="1846659"/>
          </a:xfrm>
          <a:prstGeom prst="rect">
            <a:avLst/>
          </a:prstGeom>
        </p:spPr>
        <p:txBody>
          <a:bodyPr wrap="square">
            <a:spAutoFit/>
          </a:bodyPr>
          <a:lstStyle/>
          <a:p>
            <a:pPr marL="432000" indent="-324000">
              <a:buClr>
                <a:srgbClr val="2C3E50"/>
              </a:buClr>
              <a:buSzPct val="45000"/>
              <a:buFont typeface="Wingdings" charset="2"/>
              <a:buChar char=""/>
            </a:pPr>
            <a:r>
              <a:rPr lang="es-ES" sz="2400" spc="-1" dirty="0">
                <a:solidFill>
                  <a:srgbClr val="2C3E50"/>
                </a:solidFill>
                <a:uFill>
                  <a:solidFill>
                    <a:srgbClr val="FFFFFF"/>
                  </a:solidFill>
                </a:uFill>
                <a:latin typeface="Source Sans Pro Semibold"/>
              </a:rPr>
              <a:t>Tecnológico: P</a:t>
            </a:r>
            <a:r>
              <a:rPr lang="es-ES" sz="2400" spc="-1" dirty="0">
                <a:solidFill>
                  <a:srgbClr val="2C3E50"/>
                </a:solidFill>
                <a:uFill>
                  <a:solidFill>
                    <a:srgbClr val="FFFFFF"/>
                  </a:solidFill>
                </a:uFill>
                <a:latin typeface="Source Sans Pro Semibold"/>
                <a:ea typeface="源ノ角ゴシック Bold"/>
              </a:rPr>
              <a:t>odrán acceder a través de internet para poder </a:t>
            </a:r>
          </a:p>
          <a:p>
            <a:pPr marL="432000" indent="-324000">
              <a:buClr>
                <a:srgbClr val="2C3E50"/>
              </a:buClr>
              <a:buSzPct val="45000"/>
              <a:buFont typeface="Wingdings" charset="2"/>
              <a:buChar char=""/>
            </a:pPr>
            <a:r>
              <a:rPr lang="es-ES" sz="2400" spc="-1" dirty="0">
                <a:solidFill>
                  <a:srgbClr val="2C3E50"/>
                </a:solidFill>
                <a:uFill>
                  <a:solidFill>
                    <a:srgbClr val="FFFFFF"/>
                  </a:solidFill>
                </a:uFill>
                <a:latin typeface="Source Sans Pro Semibold"/>
              </a:rPr>
              <a:t>Ambiental: N</a:t>
            </a:r>
            <a:r>
              <a:rPr lang="es-ES" sz="2400" spc="-1" dirty="0">
                <a:solidFill>
                  <a:srgbClr val="2C3E50"/>
                </a:solidFill>
                <a:uFill>
                  <a:solidFill>
                    <a:srgbClr val="FFFFFF"/>
                  </a:solidFill>
                </a:uFill>
                <a:latin typeface="Source Sans Pro Semibold"/>
                <a:ea typeface="源ノ角ゴシック Bold"/>
              </a:rPr>
              <a:t>o tiene efectos en el medio ambiente ya que se estaría siendo utilizada a través de una computadora o del dispositivo móvil.</a:t>
            </a:r>
            <a:endParaRPr lang="es-ES" sz="2400" spc="-1" dirty="0">
              <a:solidFill>
                <a:srgbClr val="2C3E50"/>
              </a:solidFill>
              <a:uFill>
                <a:solidFill>
                  <a:srgbClr val="FFFFFF"/>
                </a:solidFill>
              </a:uFill>
              <a:latin typeface="Source Sans Pro Semibold"/>
            </a:endParaRPr>
          </a:p>
          <a:p>
            <a:pPr marL="108000">
              <a:buClr>
                <a:srgbClr val="2C3E50"/>
              </a:buClr>
              <a:buSzPct val="45000"/>
            </a:pPr>
            <a:endParaRPr lang="es-ES" spc="-1" dirty="0">
              <a:solidFill>
                <a:srgbClr val="2C3E50"/>
              </a:solidFill>
              <a:uFill>
                <a:solidFill>
                  <a:srgbClr val="FFFFFF"/>
                </a:solidFill>
              </a:uFill>
              <a:latin typeface="Source Sans Pro Semibold"/>
            </a:endParaRPr>
          </a:p>
        </p:txBody>
      </p:sp>
    </p:spTree>
    <p:extLst>
      <p:ext uri="{BB962C8B-B14F-4D97-AF65-F5344CB8AC3E}">
        <p14:creationId xmlns:p14="http://schemas.microsoft.com/office/powerpoint/2010/main" val="46909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60000" y="301320"/>
            <a:ext cx="9360000" cy="958680"/>
          </a:xfrm>
          <a:prstGeom prst="rect">
            <a:avLst/>
          </a:prstGeom>
          <a:noFill/>
          <a:ln>
            <a:noFill/>
          </a:ln>
        </p:spPr>
        <p:txBody>
          <a:bodyPr lIns="0" tIns="0" rIns="0" bIns="0" anchor="ctr"/>
          <a:lstStyle/>
          <a:p>
            <a:r>
              <a:rPr lang="es-ES" sz="3000" strike="noStrike" spc="-1" dirty="0">
                <a:solidFill>
                  <a:srgbClr val="FFFFFF"/>
                </a:solidFill>
                <a:uFill>
                  <a:solidFill>
                    <a:srgbClr val="FFFFFF"/>
                  </a:solidFill>
                </a:uFill>
                <a:latin typeface="Arial"/>
              </a:rPr>
              <a:t>Necesidades No Cubiertas </a:t>
            </a:r>
          </a:p>
        </p:txBody>
      </p:sp>
      <p:sp>
        <p:nvSpPr>
          <p:cNvPr id="102" name="TextShape 2"/>
          <p:cNvSpPr txBox="1"/>
          <p:nvPr/>
        </p:nvSpPr>
        <p:spPr>
          <a:xfrm>
            <a:off x="360000" y="1980000"/>
            <a:ext cx="9360000" cy="5040000"/>
          </a:xfrm>
          <a:prstGeom prst="rect">
            <a:avLst/>
          </a:prstGeom>
          <a:noFill/>
          <a:ln>
            <a:noFill/>
          </a:ln>
        </p:spPr>
        <p:txBody>
          <a:bodyPr lIns="0" tIns="0" rIns="0" bIns="0"/>
          <a:lstStyle/>
          <a:p>
            <a:pPr marL="108000">
              <a:buClr>
                <a:srgbClr val="2C3E50"/>
              </a:buClr>
              <a:buSzPct val="45000"/>
            </a:pPr>
            <a:r>
              <a:rPr lang="es-ES" sz="2800" strike="noStrike" spc="-1" dirty="0">
                <a:solidFill>
                  <a:srgbClr val="2C3E50"/>
                </a:solidFill>
                <a:uFill>
                  <a:solidFill>
                    <a:srgbClr val="FFFFFF"/>
                  </a:solidFill>
                </a:uFill>
                <a:latin typeface="Source Sans Pro Semibold"/>
              </a:rPr>
              <a:t>1. Implementar</a:t>
            </a:r>
            <a:r>
              <a:rPr lang="en-US" sz="2800" strike="noStrike" spc="-1" dirty="0">
                <a:solidFill>
                  <a:srgbClr val="2C3E50"/>
                </a:solidFill>
                <a:uFill>
                  <a:solidFill>
                    <a:srgbClr val="FFFFFF"/>
                  </a:solidFill>
                </a:uFill>
                <a:latin typeface="Source Sans Pro Semibold"/>
                <a:ea typeface="源ノ角ゴシック Bold"/>
              </a:rPr>
              <a:t> una línea de buses que cumpla recorridos en las zonas semi-urbanas (pequeños núcleos urbanos) en Colchagua.</a:t>
            </a:r>
            <a:endParaRPr lang="es-ES" sz="2800" strike="noStrike" spc="-1" dirty="0">
              <a:solidFill>
                <a:srgbClr val="2C3E50"/>
              </a:solidFill>
              <a:uFill>
                <a:solidFill>
                  <a:srgbClr val="FFFFFF"/>
                </a:solidFill>
              </a:uFill>
              <a:latin typeface="Source Sans Pro Semibold"/>
            </a:endParaRPr>
          </a:p>
          <a:p>
            <a:pPr marL="108000">
              <a:buClr>
                <a:srgbClr val="2C3E50"/>
              </a:buClr>
              <a:buSzPct val="45000"/>
            </a:pPr>
            <a:r>
              <a:rPr lang="en-US" sz="2800" strike="noStrike" spc="-1" dirty="0">
                <a:solidFill>
                  <a:srgbClr val="2C3E50"/>
                </a:solidFill>
                <a:uFill>
                  <a:solidFill>
                    <a:srgbClr val="FFFFFF"/>
                  </a:solidFill>
                </a:uFill>
                <a:latin typeface="Source Sans Pro Semibold"/>
                <a:ea typeface="源ノ角ゴシック Bold"/>
              </a:rPr>
              <a:t>Motivo: Algunas ciudades como San Fernando, Nancagua, Santa Cruz y Peralillo entre otras, tienen sus servicios de buses con recorridos permanentes, ya que la gente puede desplazarse tranquilamente a diferentes puntos de la región, pero otras comunas como Chépica, Chimbarongo y Pumanque no tienen servicio de buses o es escaso, lo que la gente deba tomar más de una locomoción y eso incurre en más gasto de dinero para traslado.</a:t>
            </a:r>
            <a:endParaRPr lang="es-ES" sz="2800" strike="noStrike" spc="-1" dirty="0">
              <a:solidFill>
                <a:srgbClr val="2C3E50"/>
              </a:solidFill>
              <a:uFill>
                <a:solidFill>
                  <a:srgbClr val="FFFFFF"/>
                </a:solidFill>
              </a:uFill>
              <a:latin typeface="Source Sans Pro Semibo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58040" y="583324"/>
            <a:ext cx="9427394" cy="6849236"/>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Source Sans Pro Semibold"/>
              </a:rPr>
              <a:t>Análisis Pesta:</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 </a:t>
            </a:r>
          </a:p>
          <a:p>
            <a:pPr marL="432000" indent="-324000">
              <a:buClr>
                <a:srgbClr val="2C3E50"/>
              </a:buClr>
              <a:buSzPct val="45000"/>
              <a:buFont typeface="Wingdings" charset="2"/>
              <a:buChar char=""/>
            </a:pPr>
            <a:endParaRPr lang="es-ES" sz="24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Politico: </a:t>
            </a:r>
            <a:r>
              <a:rPr lang="en-US" sz="2800" strike="noStrike" spc="-1" dirty="0">
                <a:solidFill>
                  <a:srgbClr val="2C3E50"/>
                </a:solidFill>
                <a:uFill>
                  <a:solidFill>
                    <a:srgbClr val="FFFFFF"/>
                  </a:solidFill>
                </a:uFill>
                <a:latin typeface="Source Sans Pro Semibold"/>
                <a:ea typeface="源ノ角ゴシック Bold"/>
              </a:rPr>
              <a:t>Se debe regularizar patentes y demás trámites en la Seremi de Transportes, servicio de Impuestos internos, municipalidades, entre otros.</a:t>
            </a:r>
            <a:r>
              <a:rPr lang="es-ES" sz="2800" strike="noStrike" spc="-1" dirty="0">
                <a:solidFill>
                  <a:srgbClr val="2C3E50"/>
                </a:solidFill>
                <a:uFill>
                  <a:solidFill>
                    <a:srgbClr val="FFFFFF"/>
                  </a:solidFill>
                </a:uFill>
                <a:latin typeface="Source Sans Pro Semibold"/>
              </a:rPr>
              <a:t> </a:t>
            </a:r>
            <a:endParaRPr lang="es-ES" sz="2800" b="1"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Economico: </a:t>
            </a:r>
            <a:r>
              <a:rPr lang="en-US" sz="2800" strike="noStrike" spc="-1" dirty="0">
                <a:solidFill>
                  <a:srgbClr val="2C3E50"/>
                </a:solidFill>
                <a:uFill>
                  <a:solidFill>
                    <a:srgbClr val="FFFFFF"/>
                  </a:solidFill>
                </a:uFill>
                <a:latin typeface="Source Sans Pro Semibold"/>
                <a:ea typeface="源ノ角ゴシック Bold"/>
              </a:rPr>
              <a:t>Para la futura empresa tendrá algunos inconvenientes a la hora de invertir en maquinaria, ya que éstas serán nuevas y exportadas, eso traerá más gasto, eso sin incluir capacitación a los choferes y auxiliares, patentes, seguros, etc.</a:t>
            </a:r>
            <a:endParaRPr lang="es-ES" sz="28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Social: </a:t>
            </a:r>
            <a:r>
              <a:rPr lang="en-US" sz="2800" strike="noStrike" spc="-1" dirty="0">
                <a:solidFill>
                  <a:srgbClr val="2C3E50"/>
                </a:solidFill>
                <a:uFill>
                  <a:solidFill>
                    <a:srgbClr val="FFFFFF"/>
                  </a:solidFill>
                </a:uFill>
                <a:latin typeface="Source Sans Pro Semibold"/>
                <a:ea typeface="源ノ角ゴシック Bold"/>
              </a:rPr>
              <a:t>Beneficios total a sus pasajeros, ya que cubrirá sectores apartados e impedirá gastar más dinero o esperar mucho tiempo para su micro.</a:t>
            </a:r>
            <a:endParaRPr lang="es-ES" sz="2800" strike="noStrike" spc="-1" dirty="0">
              <a:solidFill>
                <a:srgbClr val="2C3E50"/>
              </a:solidFill>
              <a:uFill>
                <a:solidFill>
                  <a:srgbClr val="FFFFFF"/>
                </a:solidFill>
              </a:uFill>
              <a:latin typeface="Source Sans Pr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60000" y="301320"/>
            <a:ext cx="9360000" cy="958680"/>
          </a:xfrm>
          <a:prstGeom prst="rect">
            <a:avLst/>
          </a:prstGeom>
          <a:noFill/>
          <a:ln>
            <a:noFill/>
          </a:ln>
        </p:spPr>
        <p:txBody>
          <a:bodyPr lIns="0" tIns="0" rIns="0" bIns="0" anchor="ctr"/>
          <a:lstStyle/>
          <a:p>
            <a:endParaRPr lang="es-ES" sz="3000" b="1" strike="noStrike" spc="-1" dirty="0">
              <a:solidFill>
                <a:srgbClr val="FFFFFF"/>
              </a:solidFill>
              <a:uFill>
                <a:solidFill>
                  <a:srgbClr val="FFFFFF"/>
                </a:solidFill>
              </a:uFill>
              <a:latin typeface="Source Sans Pro Black"/>
            </a:endParaRPr>
          </a:p>
        </p:txBody>
      </p:sp>
      <p:sp>
        <p:nvSpPr>
          <p:cNvPr id="105" name="TextShape 2"/>
          <p:cNvSpPr txBox="1"/>
          <p:nvPr/>
        </p:nvSpPr>
        <p:spPr>
          <a:xfrm>
            <a:off x="360000" y="1980000"/>
            <a:ext cx="9360000" cy="5040000"/>
          </a:xfrm>
          <a:prstGeom prst="rect">
            <a:avLst/>
          </a:prstGeom>
          <a:noFill/>
          <a:ln>
            <a:noFill/>
          </a:ln>
        </p:spPr>
        <p:txBody>
          <a:bodyPr lIns="0" tIns="0" rIns="0" bIns="0"/>
          <a:lstStyle/>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Tecnologico: </a:t>
            </a:r>
            <a:r>
              <a:rPr lang="en-US" sz="2800" strike="noStrike" spc="-1" dirty="0">
                <a:solidFill>
                  <a:srgbClr val="2C3E50"/>
                </a:solidFill>
                <a:uFill>
                  <a:solidFill>
                    <a:srgbClr val="FFFFFF"/>
                  </a:solidFill>
                </a:uFill>
                <a:latin typeface="Source Sans Pro Semibold"/>
                <a:ea typeface="源ノ角ゴシック Bold"/>
              </a:rPr>
              <a:t>Llegarán buses del año, en caso contrario del año anterior, pero éstos traerán cinturón de seguridad, asientos cómodos, panel de control de velocidad, etc.</a:t>
            </a:r>
            <a:endParaRPr lang="es-ES" sz="28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Ambiental:</a:t>
            </a:r>
            <a:r>
              <a:rPr lang="en-US" sz="2800" strike="noStrike" spc="-1" dirty="0">
                <a:solidFill>
                  <a:srgbClr val="2C3E50"/>
                </a:solidFill>
                <a:uFill>
                  <a:solidFill>
                    <a:srgbClr val="FFFFFF"/>
                  </a:solidFill>
                </a:uFill>
                <a:latin typeface="Source Sans Pro Semibold"/>
                <a:ea typeface="源ノ角ゴシック Bold"/>
              </a:rPr>
              <a:t>Como los buses usan combustible, derivarán a </a:t>
            </a:r>
            <a:r>
              <a:rPr lang="es-CL" sz="2800" strike="noStrike" spc="-1" dirty="0">
                <a:solidFill>
                  <a:srgbClr val="2C3E50"/>
                </a:solidFill>
                <a:uFill>
                  <a:solidFill>
                    <a:srgbClr val="FFFFFF"/>
                  </a:solidFill>
                </a:uFill>
                <a:latin typeface="Source Sans Pro Semibold"/>
                <a:ea typeface="源ノ角ゴシック Bold"/>
              </a:rPr>
              <a:t>más</a:t>
            </a:r>
            <a:r>
              <a:rPr lang="en-US" sz="2800" strike="noStrike" spc="-1" dirty="0">
                <a:solidFill>
                  <a:srgbClr val="2C3E50"/>
                </a:solidFill>
                <a:uFill>
                  <a:solidFill>
                    <a:srgbClr val="FFFFFF"/>
                  </a:solidFill>
                </a:uFill>
                <a:latin typeface="Source Sans Pro Semibold"/>
                <a:ea typeface="源ノ角ゴシック Bold"/>
              </a:rPr>
              <a:t> </a:t>
            </a:r>
            <a:r>
              <a:rPr lang="es-CL" sz="2800" strike="noStrike" spc="-1" dirty="0">
                <a:solidFill>
                  <a:srgbClr val="2C3E50"/>
                </a:solidFill>
                <a:uFill>
                  <a:solidFill>
                    <a:srgbClr val="FFFFFF"/>
                  </a:solidFill>
                </a:uFill>
                <a:latin typeface="Source Sans Pro Semibold"/>
                <a:ea typeface="源ノ角ゴシック Bold"/>
              </a:rPr>
              <a:t>contaminación</a:t>
            </a:r>
            <a:r>
              <a:rPr lang="en-US" sz="2800" strike="noStrike" spc="-1" dirty="0">
                <a:solidFill>
                  <a:srgbClr val="2C3E50"/>
                </a:solidFill>
                <a:uFill>
                  <a:solidFill>
                    <a:srgbClr val="FFFFFF"/>
                  </a:solidFill>
                </a:uFill>
                <a:latin typeface="Source Sans Pro Semibold"/>
                <a:ea typeface="源ノ角ゴシック Bold"/>
              </a:rPr>
              <a:t>, por consiguiente, en este punto se buscará una alternativa de que el combustible usado rinda más por kilómetro. </a:t>
            </a:r>
            <a:endParaRPr lang="es-ES" sz="2800" strike="noStrike" spc="-1" dirty="0">
              <a:solidFill>
                <a:srgbClr val="2C3E50"/>
              </a:solidFill>
              <a:uFill>
                <a:solidFill>
                  <a:srgbClr val="FFFFFF"/>
                </a:solidFill>
              </a:uFill>
              <a:latin typeface="Source Sans Pr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texto 2"/>
          <p:cNvSpPr>
            <a:spLocks noGrp="1"/>
          </p:cNvSpPr>
          <p:nvPr>
            <p:ph type="body"/>
          </p:nvPr>
        </p:nvSpPr>
        <p:spPr/>
        <p:txBody>
          <a:bodyPr/>
          <a:lstStyle/>
          <a:p>
            <a:pPr marL="0" indent="0">
              <a:buNone/>
            </a:pPr>
            <a:r>
              <a:rPr lang="es-CL" dirty="0"/>
              <a:t>Peligro y Análisis en base a antecedentes delictuales.</a:t>
            </a:r>
          </a:p>
          <a:p>
            <a:pPr marL="0" indent="0">
              <a:buNone/>
            </a:pPr>
            <a:endParaRPr lang="es-CL" dirty="0"/>
          </a:p>
          <a:p>
            <a:pPr marL="0" indent="0">
              <a:buNone/>
            </a:pPr>
            <a:r>
              <a:rPr lang="es-CL" dirty="0"/>
              <a:t>Educación visual, </a:t>
            </a:r>
            <a:r>
              <a:rPr lang="es-CL"/>
              <a:t>realidad aumentada</a:t>
            </a:r>
          </a:p>
          <a:p>
            <a:pPr marL="0" indent="0">
              <a:buNone/>
            </a:pPr>
            <a:endParaRPr lang="es-CL" dirty="0"/>
          </a:p>
        </p:txBody>
      </p:sp>
    </p:spTree>
    <p:extLst>
      <p:ext uri="{BB962C8B-B14F-4D97-AF65-F5344CB8AC3E}">
        <p14:creationId xmlns:p14="http://schemas.microsoft.com/office/powerpoint/2010/main" val="254136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tIns="0" rIns="0" bIns="0" anchor="ctr"/>
          <a:lstStyle/>
          <a:p>
            <a:r>
              <a:rPr lang="es-ES" sz="3000" b="1" strike="noStrike" spc="-1" dirty="0">
                <a:solidFill>
                  <a:srgbClr val="FFFFFF"/>
                </a:solidFill>
                <a:uFill>
                  <a:solidFill>
                    <a:srgbClr val="FFFFFF"/>
                  </a:solidFill>
                </a:uFill>
                <a:latin typeface="Source Sans Pro Black"/>
              </a:rPr>
              <a:t>El Mercado Competente</a:t>
            </a:r>
          </a:p>
        </p:txBody>
      </p:sp>
      <p:sp>
        <p:nvSpPr>
          <p:cNvPr id="10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b="1" strike="noStrike" spc="-1" dirty="0">
                <a:solidFill>
                  <a:srgbClr val="2C3E50"/>
                </a:solidFill>
                <a:uFill>
                  <a:solidFill>
                    <a:srgbClr val="FFFFFF"/>
                  </a:solidFill>
                </a:uFill>
                <a:latin typeface="Source Sans Pro Semibold"/>
              </a:rPr>
              <a:t>Hoy en día el mercado competente esta presente en todas partes, tanto así que una empresa que recién se esta instalando en el mundo de los negocios le costara mantenerse.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230040" y="228960"/>
            <a:ext cx="9360000" cy="958680"/>
          </a:xfrm>
          <a:prstGeom prst="rect">
            <a:avLst/>
          </a:prstGeom>
          <a:noFill/>
          <a:ln>
            <a:noFill/>
          </a:ln>
        </p:spPr>
        <p:txBody>
          <a:bodyPr lIns="0" tIns="0" rIns="0" bIns="0" anchor="ctr"/>
          <a:lstStyle/>
          <a:p>
            <a:r>
              <a:rPr lang="es-ES" sz="3000" strike="noStrike" spc="-1" dirty="0">
                <a:solidFill>
                  <a:srgbClr val="FFFFFF"/>
                </a:solidFill>
                <a:uFill>
                  <a:solidFill>
                    <a:srgbClr val="FFFFFF"/>
                  </a:solidFill>
                </a:uFill>
                <a:latin typeface="Source Sans Pro Black"/>
              </a:rPr>
              <a:t>Introducción</a:t>
            </a:r>
          </a:p>
        </p:txBody>
      </p:sp>
      <p:sp>
        <p:nvSpPr>
          <p:cNvPr id="86" name="TextShape 2"/>
          <p:cNvSpPr txBox="1"/>
          <p:nvPr/>
        </p:nvSpPr>
        <p:spPr>
          <a:xfrm>
            <a:off x="360000" y="1980000"/>
            <a:ext cx="9360000" cy="5040000"/>
          </a:xfrm>
          <a:prstGeom prst="rect">
            <a:avLst/>
          </a:prstGeom>
          <a:noFill/>
          <a:ln>
            <a:noFill/>
          </a:ln>
        </p:spPr>
        <p:txBody>
          <a:bodyPr lIns="0" tIns="0" rIns="0" bIns="0"/>
          <a:lstStyle/>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Arial"/>
              </a:rPr>
              <a:t>Sabemos que en el mundo actual hay diversas empresas que cumplen con sus objetivo, otras que no cumplen las necesidades del cliente. Para esto se abordará  diversas ideas viables para satisfacer al cliente.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244440" y="156960"/>
            <a:ext cx="9071640" cy="1262160"/>
          </a:xfrm>
          <a:prstGeom prst="rect">
            <a:avLst/>
          </a:prstGeom>
          <a:noFill/>
          <a:ln>
            <a:noFill/>
          </a:ln>
        </p:spPr>
        <p:txBody>
          <a:bodyPr lIns="0" tIns="0" rIns="0" bIns="0" anchor="ctr"/>
          <a:lstStyle/>
          <a:p>
            <a:r>
              <a:rPr lang="es-ES" sz="3000" strike="noStrike" spc="-1" dirty="0">
                <a:solidFill>
                  <a:srgbClr val="FFFFFF"/>
                </a:solidFill>
                <a:uFill>
                  <a:solidFill>
                    <a:srgbClr val="FFFFFF"/>
                  </a:solidFill>
                </a:uFill>
                <a:latin typeface="Source Sans Pro Black"/>
              </a:rPr>
              <a:t>Ideas de Negocios </a:t>
            </a:r>
          </a:p>
        </p:txBody>
      </p:sp>
      <p:sp>
        <p:nvSpPr>
          <p:cNvPr id="88" name="TextShape 2"/>
          <p:cNvSpPr txBox="1"/>
          <p:nvPr/>
        </p:nvSpPr>
        <p:spPr>
          <a:xfrm>
            <a:off x="504000" y="1769040"/>
            <a:ext cx="9071640" cy="1902960"/>
          </a:xfrm>
          <a:prstGeom prst="rect">
            <a:avLst/>
          </a:prstGeom>
          <a:noFill/>
          <a:ln>
            <a:noFill/>
          </a:ln>
        </p:spPr>
        <p:txBody>
          <a:bodyPr lIns="0" tIns="0" rIns="0" bIns="0"/>
          <a:lstStyle/>
          <a:p>
            <a:pPr marL="432000" indent="-324000">
              <a:buClr>
                <a:srgbClr val="2C3E50"/>
              </a:buClr>
              <a:buSzPct val="45000"/>
              <a:buFont typeface="Wingdings" charset="2"/>
              <a:buChar char=""/>
            </a:pPr>
            <a:r>
              <a:rPr lang="es-ES" sz="2800" strike="noStrike" spc="-1" dirty="0">
                <a:solidFill>
                  <a:srgbClr val="000000"/>
                </a:solidFill>
                <a:uFill>
                  <a:solidFill>
                    <a:srgbClr val="FFFFFF"/>
                  </a:solidFill>
                </a:uFill>
                <a:latin typeface="Arial"/>
              </a:rPr>
              <a:t>Las ideas de negocios nos permite tener una visión amplia de como podemos abordar una necesidad, satisfacer al cliente o proyectarse hacia al futuro.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259200" y="316800"/>
            <a:ext cx="9360000" cy="900000"/>
          </a:xfrm>
          <a:prstGeom prst="rect">
            <a:avLst/>
          </a:prstGeom>
          <a:noFill/>
          <a:ln>
            <a:noFill/>
          </a:ln>
        </p:spPr>
        <p:txBody>
          <a:bodyPr lIns="0" tIns="0" rIns="0" bIns="0" anchor="ctr"/>
          <a:lstStyle/>
          <a:p>
            <a:r>
              <a:rPr lang="es-ES" sz="3000" strike="noStrike" spc="-1" dirty="0">
                <a:solidFill>
                  <a:srgbClr val="FFFFFF"/>
                </a:solidFill>
                <a:uFill>
                  <a:solidFill>
                    <a:srgbClr val="FFFFFF"/>
                  </a:solidFill>
                </a:uFill>
                <a:latin typeface="Source Sans Pro Black"/>
              </a:rPr>
              <a:t>Nuevas Necesidades</a:t>
            </a:r>
          </a:p>
        </p:txBody>
      </p:sp>
      <p:sp>
        <p:nvSpPr>
          <p:cNvPr id="90" name="TextShape 2"/>
          <p:cNvSpPr txBox="1"/>
          <p:nvPr/>
        </p:nvSpPr>
        <p:spPr>
          <a:xfrm>
            <a:off x="292320" y="1809360"/>
            <a:ext cx="9434520" cy="4384440"/>
          </a:xfrm>
          <a:prstGeom prst="rect">
            <a:avLst/>
          </a:prstGeom>
          <a:noFill/>
          <a:ln>
            <a:noFill/>
          </a:ln>
        </p:spPr>
        <p:txBody>
          <a:bodyPr lIns="0" tIns="0" rIns="0" bIns="0"/>
          <a:lstStyle/>
          <a:p>
            <a:pPr marL="108000">
              <a:buClr>
                <a:srgbClr val="000000"/>
              </a:buClr>
              <a:buSzPct val="45000"/>
            </a:pPr>
            <a:r>
              <a:rPr lang="es-ES" sz="2800" strike="noStrike" spc="-1" dirty="0">
                <a:solidFill>
                  <a:srgbClr val="000000"/>
                </a:solidFill>
                <a:uFill>
                  <a:solidFill>
                    <a:srgbClr val="FFFFFF"/>
                  </a:solidFill>
                </a:uFill>
                <a:latin typeface="Arial"/>
              </a:rPr>
              <a:t>1. Creación Reten de Carabineros Comuna Palmilla.</a:t>
            </a:r>
          </a:p>
          <a:p>
            <a:pPr marL="108000">
              <a:buClr>
                <a:srgbClr val="000000"/>
              </a:buClr>
              <a:buSzPct val="45000"/>
            </a:pPr>
            <a:r>
              <a:rPr lang="es-ES" sz="2800" strike="noStrike" spc="-1" dirty="0">
                <a:solidFill>
                  <a:srgbClr val="000000"/>
                </a:solidFill>
                <a:uFill>
                  <a:solidFill>
                    <a:srgbClr val="FFFFFF"/>
                  </a:solidFill>
                </a:uFill>
                <a:latin typeface="Arial"/>
              </a:rPr>
              <a:t>Motivo: El Pueblo en si no cuenta con un reten, ante una emergencia se debe concurrir a la comisaria de Santa cruz. La población se ve expuesta a robos o secuestros.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28880" y="649440"/>
            <a:ext cx="9360000" cy="5836680"/>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Source Sans Pro Semibold"/>
              </a:rPr>
              <a:t>Análisis Pesta:</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trike="noStrike" spc="-1" dirty="0">
                <a:solidFill>
                  <a:srgbClr val="FFFFFF"/>
                </a:solidFill>
                <a:uFill>
                  <a:solidFill>
                    <a:srgbClr val="FFFFFF"/>
                  </a:solidFill>
                </a:uFill>
                <a:latin typeface="Source Sans Pro Semibold"/>
              </a:rPr>
              <a:t> </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Política: Después de haberse llegado en un acuerdo en la cámara de diputados, el reten se construirá en dicha localidad.</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Económica: El Estado financia la construcción y mantención de dicho reten.</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Social: Brinda un beneficio total a sus habitantes, dándole seguridad a la comuna cosa de cualquier eventualidad informar inmediatamente a la fiscalía</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Tecnológico: Llegara nueva Implementación para facilitar la tarea del reten, ejemplo, foto radares, patrullas, reclutamiento de nuevo personal etc. </a:t>
            </a:r>
          </a:p>
          <a:p>
            <a:pPr marL="432000" indent="-324000">
              <a:buClr>
                <a:srgbClr val="2C3E50"/>
              </a:buClr>
              <a:buSzPct val="45000"/>
              <a:buFont typeface="Wingdings" charset="2"/>
              <a:buChar char=""/>
            </a:pPr>
            <a:r>
              <a:rPr lang="es-ES" sz="2800" strike="noStrike" spc="-1" dirty="0">
                <a:solidFill>
                  <a:srgbClr val="2C3E50"/>
                </a:solidFill>
                <a:uFill>
                  <a:solidFill>
                    <a:srgbClr val="FFFFFF"/>
                  </a:solidFill>
                </a:uFill>
                <a:latin typeface="Source Sans Pro Semibold"/>
              </a:rPr>
              <a:t>Ambiental: Como las Patrullas utilizan combustible fósil hasta el momento no existe alternativas como solución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60000" y="1980000"/>
            <a:ext cx="9360000" cy="5040000"/>
          </a:xfrm>
          <a:prstGeom prst="rect">
            <a:avLst/>
          </a:prstGeom>
          <a:noFill/>
          <a:ln>
            <a:noFill/>
          </a:ln>
        </p:spPr>
        <p:txBody>
          <a:bodyPr lIns="0" tIns="0" rIns="0" bIns="0"/>
          <a:lstStyle/>
          <a:p>
            <a:pPr marL="108000">
              <a:buClr>
                <a:srgbClr val="2C3E50"/>
              </a:buClr>
              <a:buSzPct val="45000"/>
            </a:pPr>
            <a:r>
              <a:rPr lang="es-ES" sz="2800" strike="noStrike" spc="-1" dirty="0">
                <a:solidFill>
                  <a:srgbClr val="2C3E50"/>
                </a:solidFill>
                <a:uFill>
                  <a:solidFill>
                    <a:srgbClr val="FFFFFF"/>
                  </a:solidFill>
                </a:uFill>
                <a:latin typeface="Source Sans Pro Semibold"/>
              </a:rPr>
              <a:t>2. Creación de un Gimnasio para Inst. AIEP.</a:t>
            </a:r>
          </a:p>
          <a:p>
            <a:pPr marL="432000" indent="-324000">
              <a:buClr>
                <a:srgbClr val="2C3E50"/>
              </a:buClr>
              <a:buSzPct val="45000"/>
              <a:buFont typeface="Wingdings" charset="2"/>
              <a:buChar char=""/>
            </a:pPr>
            <a:endParaRPr lang="es-ES" sz="2800" strike="noStrike" spc="-1" dirty="0">
              <a:solidFill>
                <a:srgbClr val="2C3E50"/>
              </a:solidFill>
              <a:uFill>
                <a:solidFill>
                  <a:srgbClr val="FFFFFF"/>
                </a:solidFill>
              </a:uFill>
              <a:latin typeface="Source Sans Pro Semibold"/>
            </a:endParaRPr>
          </a:p>
          <a:p>
            <a:pPr marL="108000">
              <a:buClr>
                <a:srgbClr val="2C3E50"/>
              </a:buClr>
              <a:buSzPct val="45000"/>
            </a:pPr>
            <a:r>
              <a:rPr lang="es-ES" sz="2800" strike="noStrike" spc="-1" dirty="0">
                <a:solidFill>
                  <a:srgbClr val="2C3E50"/>
                </a:solidFill>
                <a:uFill>
                  <a:solidFill>
                    <a:srgbClr val="FFFFFF"/>
                  </a:solidFill>
                </a:uFill>
                <a:latin typeface="Source Sans Pro Semibold"/>
              </a:rPr>
              <a:t>Motivo: El Instituto no cuenta con un Gimnasio propio, dándole una desventaja a los alumnos del técnico deportivo para poder realizar su practica, estos constantemente deben concurrir a Gimnasios municipales.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14480" y="554040"/>
            <a:ext cx="9360000" cy="6500520"/>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Arial"/>
              </a:rPr>
              <a:t>Análisis Pesta:</a:t>
            </a:r>
          </a:p>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Arial"/>
              </a:rPr>
              <a:t> </a:t>
            </a:r>
          </a:p>
          <a:p>
            <a:pPr marL="432000" indent="-324000">
              <a:buClr>
                <a:srgbClr val="2C3E50"/>
              </a:buClr>
              <a:buSzPct val="45000"/>
              <a:buFont typeface="Wingdings" charset="2"/>
              <a:buChar char=""/>
            </a:pPr>
            <a:r>
              <a:rPr lang="es-ES" sz="2600" strike="noStrike" spc="-1" dirty="0">
                <a:solidFill>
                  <a:srgbClr val="000000"/>
                </a:solidFill>
                <a:uFill>
                  <a:solidFill>
                    <a:srgbClr val="FFFFFF"/>
                  </a:solidFill>
                </a:uFill>
                <a:latin typeface="Arial"/>
              </a:rPr>
              <a:t>Política: D</a:t>
            </a:r>
            <a:r>
              <a:rPr lang="es-ES" sz="2600" strike="noStrike" spc="-1" dirty="0">
                <a:solidFill>
                  <a:srgbClr val="000000"/>
                </a:solidFill>
                <a:uFill>
                  <a:solidFill>
                    <a:srgbClr val="FFFFFF"/>
                  </a:solidFill>
                </a:uFill>
                <a:latin typeface="Arial"/>
                <a:ea typeface="源ノ角ゴシック Bold"/>
              </a:rPr>
              <a:t>ar a conocer esta idea, y luego que se apruebe, poner en marcha la propuesta.</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trike="noStrike" spc="-1" dirty="0">
                <a:solidFill>
                  <a:srgbClr val="000000"/>
                </a:solidFill>
                <a:uFill>
                  <a:solidFill>
                    <a:srgbClr val="FFFFFF"/>
                  </a:solidFill>
                </a:uFill>
                <a:latin typeface="Arial"/>
              </a:rPr>
              <a:t>Económica: E</a:t>
            </a:r>
            <a:r>
              <a:rPr lang="es-ES" sz="2600" strike="noStrike" spc="-1" dirty="0">
                <a:solidFill>
                  <a:srgbClr val="000000"/>
                </a:solidFill>
                <a:uFill>
                  <a:solidFill>
                    <a:srgbClr val="FFFFFF"/>
                  </a:solidFill>
                </a:uFill>
                <a:latin typeface="Arial"/>
                <a:ea typeface="源ノ角ゴシック Bold"/>
              </a:rPr>
              <a:t>ste gimnasio será adquirido de los fondos generados de AIEP.</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trike="noStrike" spc="-1" dirty="0">
                <a:solidFill>
                  <a:srgbClr val="000000"/>
                </a:solidFill>
                <a:uFill>
                  <a:solidFill>
                    <a:srgbClr val="FFFFFF"/>
                  </a:solidFill>
                </a:uFill>
                <a:latin typeface="Arial"/>
              </a:rPr>
              <a:t>Social: P</a:t>
            </a:r>
            <a:r>
              <a:rPr lang="es-ES" sz="2600" strike="noStrike" spc="-1" dirty="0">
                <a:solidFill>
                  <a:srgbClr val="000000"/>
                </a:solidFill>
                <a:uFill>
                  <a:solidFill>
                    <a:srgbClr val="FFFFFF"/>
                  </a:solidFill>
                </a:uFill>
                <a:latin typeface="Arial"/>
                <a:ea typeface="源ノ角ゴシック Bold"/>
              </a:rPr>
              <a:t>ermitirá que los estudiantes puedan hacer uso de él y poder fomentar a la actividad física, y también les permitirá a los alumnos de técnico deportivo poder realizar su práctica ahí mismo.</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trike="noStrike" spc="-1" dirty="0">
                <a:solidFill>
                  <a:srgbClr val="000000"/>
                </a:solidFill>
                <a:uFill>
                  <a:solidFill>
                    <a:srgbClr val="FFFFFF"/>
                  </a:solidFill>
                </a:uFill>
                <a:latin typeface="Arial"/>
              </a:rPr>
              <a:t>Tecnológica: L</a:t>
            </a:r>
            <a:r>
              <a:rPr lang="es-ES" sz="2600" strike="noStrike" spc="-1" dirty="0">
                <a:solidFill>
                  <a:srgbClr val="000000"/>
                </a:solidFill>
                <a:uFill>
                  <a:solidFill>
                    <a:srgbClr val="FFFFFF"/>
                  </a:solidFill>
                </a:uFill>
                <a:latin typeface="Arial"/>
                <a:ea typeface="源ノ角ゴシック Bold"/>
              </a:rPr>
              <a:t>as maquinarias permitirán que los alumnos se motiven por la actividad física </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2600" strike="noStrike" spc="-1" dirty="0">
                <a:solidFill>
                  <a:srgbClr val="000000"/>
                </a:solidFill>
                <a:uFill>
                  <a:solidFill>
                    <a:srgbClr val="FFFFFF"/>
                  </a:solidFill>
                </a:uFill>
                <a:latin typeface="Arial"/>
              </a:rPr>
              <a:t>Ambiental: N</a:t>
            </a:r>
            <a:r>
              <a:rPr lang="es-ES" sz="2600" strike="noStrike" spc="-1" dirty="0">
                <a:solidFill>
                  <a:srgbClr val="000000"/>
                </a:solidFill>
                <a:uFill>
                  <a:solidFill>
                    <a:srgbClr val="FFFFFF"/>
                  </a:solidFill>
                </a:uFill>
                <a:latin typeface="Arial"/>
                <a:ea typeface="源ノ角ゴシック Bold"/>
              </a:rPr>
              <a:t>o daña el medio ambiente ya que se usaran maquinarias mecánicas que y no generaría gasto de corriente ya que no son abastecidas de ella.</a:t>
            </a:r>
            <a:endParaRPr lang="es-ES" sz="3200" strike="noStrike" spc="-1" dirty="0">
              <a:solidFill>
                <a:srgbClr val="2C3E50"/>
              </a:solidFill>
              <a:uFill>
                <a:solidFill>
                  <a:srgbClr val="FFFFFF"/>
                </a:solidFill>
              </a:uFill>
              <a:latin typeface="Source Sans Pro Semibo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60000" y="1980000"/>
            <a:ext cx="9360000" cy="5040000"/>
          </a:xfrm>
          <a:prstGeom prst="rect">
            <a:avLst/>
          </a:prstGeom>
          <a:noFill/>
          <a:ln>
            <a:noFill/>
          </a:ln>
        </p:spPr>
        <p:txBody>
          <a:bodyPr lIns="0" tIns="0" rIns="0" bIns="0"/>
          <a:lstStyle/>
          <a:p>
            <a:pPr marL="108000">
              <a:buClr>
                <a:srgbClr val="2C3E50"/>
              </a:buClr>
              <a:buSzPct val="45000"/>
            </a:pPr>
            <a:r>
              <a:rPr lang="es-ES" sz="2800" strike="noStrike" spc="-1" dirty="0">
                <a:solidFill>
                  <a:srgbClr val="2C3E50"/>
                </a:solidFill>
                <a:uFill>
                  <a:solidFill>
                    <a:srgbClr val="FFFFFF"/>
                  </a:solidFill>
                </a:uFill>
                <a:latin typeface="Source Sans Pro Semibold"/>
              </a:rPr>
              <a:t>3. Construcción de Hospital en Comuna Peralillo.</a:t>
            </a:r>
          </a:p>
          <a:p>
            <a:pPr marL="108000">
              <a:buClr>
                <a:srgbClr val="2C3E50"/>
              </a:buClr>
              <a:buSzPct val="45000"/>
            </a:pPr>
            <a:r>
              <a:rPr lang="es-ES" sz="2800" strike="noStrike" spc="-1" dirty="0">
                <a:solidFill>
                  <a:srgbClr val="2C3E50"/>
                </a:solidFill>
                <a:uFill>
                  <a:solidFill>
                    <a:srgbClr val="FFFFFF"/>
                  </a:solidFill>
                </a:uFill>
                <a:latin typeface="Source Sans Pro Semibold"/>
              </a:rPr>
              <a:t>Motivo: En la Comuna solo existe un consultorio con personal de perfil bajo e inaceptable, las personas de Peralillo habitualmente tienen que concurrir a el Hospital de santa cruz o el mas cercano.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29240" y="565560"/>
            <a:ext cx="9360000" cy="5040000"/>
          </a:xfrm>
          <a:prstGeom prst="rect">
            <a:avLst/>
          </a:prstGeom>
          <a:noFill/>
          <a:ln>
            <a:noFill/>
          </a:ln>
        </p:spPr>
        <p:txBody>
          <a:bodyPr lIns="0" tIns="0" rIns="0" bIns="0"/>
          <a:lstStyle/>
          <a:p>
            <a:pPr marL="432000" indent="-324000">
              <a:buClr>
                <a:srgbClr val="2C3E50"/>
              </a:buClr>
              <a:buSzPct val="45000"/>
              <a:buFont typeface="Wingdings" charset="2"/>
              <a:buChar char=""/>
            </a:pPr>
            <a:r>
              <a:rPr lang="es-ES" sz="3200" strike="noStrike" spc="-1" dirty="0">
                <a:solidFill>
                  <a:srgbClr val="FFFFFF"/>
                </a:solidFill>
                <a:uFill>
                  <a:solidFill>
                    <a:srgbClr val="FFFFFF"/>
                  </a:solidFill>
                </a:uFill>
                <a:latin typeface="Source Sans Pro Semibold"/>
              </a:rPr>
              <a:t>Análisis Pesta:</a:t>
            </a:r>
            <a:endParaRPr lang="es-ES" sz="3200" strike="noStrike" spc="-1" dirty="0">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 </a:t>
            </a:r>
          </a:p>
          <a:p>
            <a:pPr marL="432000" indent="-324000">
              <a:buClr>
                <a:srgbClr val="2C3E50"/>
              </a:buClr>
              <a:buSzPct val="45000"/>
              <a:buFont typeface="Wingdings" charset="2"/>
              <a:buChar char=""/>
            </a:pPr>
            <a:r>
              <a:rPr lang="es-ES" sz="3200" strike="noStrike" spc="-1" dirty="0" err="1">
                <a:solidFill>
                  <a:srgbClr val="2C3E50"/>
                </a:solidFill>
                <a:uFill>
                  <a:solidFill>
                    <a:srgbClr val="FFFFFF"/>
                  </a:solidFill>
                </a:uFill>
                <a:latin typeface="Source Sans Pro Semibold"/>
              </a:rPr>
              <a:t>Politico</a:t>
            </a:r>
            <a:r>
              <a:rPr lang="es-ES" sz="3200" strike="noStrike" spc="-1" dirty="0">
                <a:solidFill>
                  <a:srgbClr val="2C3E50"/>
                </a:solidFill>
                <a:uFill>
                  <a:solidFill>
                    <a:srgbClr val="FFFFFF"/>
                  </a:solidFill>
                </a:uFill>
                <a:latin typeface="Source Sans Pro Semibold"/>
              </a:rPr>
              <a:t>: Una vez enviada la propuesta a la cámara de diputados, y siendo aprobada por la seremi de salud se llevara a cabo la construcción del hospital. </a:t>
            </a: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Economico: </a:t>
            </a: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Social:</a:t>
            </a: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Tecnologico:</a:t>
            </a:r>
          </a:p>
          <a:p>
            <a:pPr marL="432000" indent="-324000">
              <a:buClr>
                <a:srgbClr val="2C3E50"/>
              </a:buClr>
              <a:buSzPct val="45000"/>
              <a:buFont typeface="Wingdings" charset="2"/>
              <a:buChar char=""/>
            </a:pPr>
            <a:r>
              <a:rPr lang="es-ES" sz="3200" strike="noStrike" spc="-1" dirty="0">
                <a:solidFill>
                  <a:srgbClr val="2C3E50"/>
                </a:solidFill>
                <a:uFill>
                  <a:solidFill>
                    <a:srgbClr val="FFFFFF"/>
                  </a:solidFill>
                </a:uFill>
                <a:latin typeface="Source Sans Pro Semibold"/>
              </a:rPr>
              <a:t>Ambiental: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1177</Words>
  <Application>Microsoft Office PowerPoint</Application>
  <PresentationFormat>Personalizado</PresentationFormat>
  <Paragraphs>81</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19</vt:i4>
      </vt:variant>
    </vt:vector>
  </HeadingPairs>
  <TitlesOfParts>
    <vt:vector size="28" baseType="lpstr">
      <vt:lpstr>Arial</vt:lpstr>
      <vt:lpstr>Source Sans Pro</vt:lpstr>
      <vt:lpstr>Source Sans Pro Black</vt:lpstr>
      <vt:lpstr>Source Sans Pro Semibold</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Nicolás Rodrigo Ávila Biskupovic</cp:lastModifiedBy>
  <cp:revision>39</cp:revision>
  <dcterms:created xsi:type="dcterms:W3CDTF">2016-03-31T17:24:09Z</dcterms:created>
  <dcterms:modified xsi:type="dcterms:W3CDTF">2021-04-08T04:18:48Z</dcterms:modified>
  <dc:language>es-ES</dc:language>
</cp:coreProperties>
</file>