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Alison Rebou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08T09:28:48.447">
    <p:pos x="32" y="725"/>
    <p:text>Add a title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2-08T09:29:40.372">
    <p:pos x="6000" y="0"/>
    <p:text>mettre en page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2-08T09:30:01.343">
    <p:pos x="6000" y="0"/>
    <p:text>pareil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02-08T09:31:54.422">
    <p:pos x="196" y="725"/>
    <p:text>how many? All the movies from the dataset presented? If not, any reason for that? Also add this info int the report, I think you tried on one movie? I know you at least used 2, maybe more?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2c15e1e4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2c15e1e4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2c15e1e4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2c15e1e4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c15e1e4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2c15e1e4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2c15e1e4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2c15e1e4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2c15e1e4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2c15e1e4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c15e1e4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2c15e1e4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c15e1e4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2c15e1e4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2c15e1e4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2c15e1e4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2c15e1e4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2c15e1e4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2c15e1e4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2c15e1e4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2c15e1e4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2c15e1e4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2c15e1e4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2c15e1e4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2c15e1e4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2c15e1e4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c15e1e4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2c15e1e4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2c15e1e4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2c15e1e4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33e7e2b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33e7e2b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33e7e2b6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33e7e2b6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3157365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3157365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3157365e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3157365e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2c15e1e4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2c15e1e4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2c15e1e4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2c15e1e4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2c15e1e4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2c15e1e4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2c15e1e4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2c15e1e4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2c15e1e4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2c15e1e4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2c15e1e4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2c15e1e4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2c15e1e4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2c15e1e4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c15e1e4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2c15e1e4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2c15e1e4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2c15e1e4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c15e1e4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2c15e1e4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3.xml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Using movie plots for unsupervised Movies/TV Series summarization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63500" y="4085038"/>
            <a:ext cx="81231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Nicolas BOINAY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55"/>
              <a:t>https://github.com/NicolasBOINAY/ScriptSummarization</a:t>
            </a:r>
            <a:endParaRPr sz="1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0"/>
            <a:ext cx="85206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22">
                <a:solidFill>
                  <a:schemeClr val="dk2"/>
                </a:solidFill>
                <a:highlight>
                  <a:srgbClr val="FFFFFF"/>
                </a:highlight>
              </a:rPr>
              <a:t>Multi-View Sequence-to-Sequence Models with Conversational Structure for Abstractive Dialogue Summarization</a:t>
            </a:r>
            <a:endParaRPr b="1" sz="2222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Jiaao Chen, Diyi Yang (2020)</a:t>
            </a:r>
            <a:endParaRPr b="1" sz="13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939550"/>
            <a:ext cx="8520600" cy="3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Conversation views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fr"/>
              <a:t>Topic</a:t>
            </a:r>
            <a:r>
              <a:rPr lang="fr"/>
              <a:t>, </a:t>
            </a:r>
            <a:r>
              <a:rPr b="1" i="1" lang="fr"/>
              <a:t>Stage</a:t>
            </a:r>
            <a:r>
              <a:rPr lang="fr"/>
              <a:t>, </a:t>
            </a:r>
            <a:r>
              <a:rPr b="1" i="1" lang="fr"/>
              <a:t>Global</a:t>
            </a:r>
            <a:r>
              <a:rPr lang="fr"/>
              <a:t> and </a:t>
            </a:r>
            <a:r>
              <a:rPr b="1" i="1" lang="fr"/>
              <a:t>Discrete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Extraction of different views using transformers (C99 and Sentence-Bert)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00" y="2010100"/>
            <a:ext cx="6133626" cy="250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0"/>
            <a:ext cx="8520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000">
                <a:solidFill>
                  <a:schemeClr val="dk2"/>
                </a:solidFill>
                <a:highlight>
                  <a:srgbClr val="FFFFFF"/>
                </a:highlight>
              </a:rPr>
              <a:t>Multi-View Sequence-to-Sequence Models with Conversational Structure for Abstractive Dialogue Summarization</a:t>
            </a:r>
            <a:endParaRPr b="1"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Jiaao Chen, Diyi Yang (2020)</a:t>
            </a:r>
            <a:endParaRPr b="1" sz="13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0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42675" y="168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Extend a sequence to sequence model to combine different conversation views </a:t>
            </a:r>
            <a:br>
              <a:rPr lang="fr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base encoders and decoders are implemented with a transformer based pre-trained model: </a:t>
            </a:r>
            <a:r>
              <a:rPr b="1" i="1" lang="fr"/>
              <a:t>BART </a:t>
            </a:r>
            <a:br>
              <a:rPr b="1" i="1" lang="fr"/>
            </a:b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Conversation encoder : Take conversation under each specific view and for each view encode the utterances into tokens </a:t>
            </a:r>
            <a:br>
              <a:rPr lang="fr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Multi-View decoder : Combine all different views in order to decode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11700" y="1195225"/>
            <a:ext cx="452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fr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MultiView Seq2Seq model</a:t>
            </a: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description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7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Data description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16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Scriptbase corpus : 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>
                <a:highlight>
                  <a:srgbClr val="FFFFFF"/>
                </a:highlight>
              </a:rPr>
              <a:t>Philip John Gorinski and Mirella Lapata (2015). Movie Script Summarization as Graph-based Scene Extraction. In </a:t>
            </a:r>
            <a:r>
              <a:rPr i="1" lang="fr" sz="1500">
                <a:highlight>
                  <a:srgbClr val="FFFFFF"/>
                </a:highlight>
              </a:rPr>
              <a:t>Proceedings of NAACL-HLT 2015, Denver, Colorado, USA.</a:t>
            </a:r>
            <a:endParaRPr i="1" sz="1500"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Contains data for 1,276 movies including script, keywords, summary or synopsis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We use the screenplays provided, the summaries and the wiki plots. </a:t>
            </a:r>
            <a:r>
              <a:rPr lang="fr" sz="1500"/>
              <a:t> </a:t>
            </a:r>
            <a:endParaRPr sz="1500">
              <a:highlight>
                <a:srgbClr val="FFFFFF"/>
              </a:highlight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2981025"/>
            <a:ext cx="73623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●"/>
            </a:pPr>
            <a:r>
              <a:rPr lang="fr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Turning Point dataset :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○"/>
            </a:pPr>
            <a:r>
              <a:rPr lang="fr" sz="15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Contains the screenplays and plot synopsis with turning point (TP) annotations for 99 movies</a:t>
            </a:r>
            <a:endParaRPr sz="1500">
              <a:solidFill>
                <a:schemeClr val="accent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Proxima Nova"/>
              <a:buChar char="○"/>
            </a:pPr>
            <a:r>
              <a:rPr lang="fr" sz="15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Also provides a python script for segmenting movie script into scenes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15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>
                <a:solidFill>
                  <a:schemeClr val="dk2"/>
                </a:solidFill>
              </a:rPr>
              <a:t>Transformers </a:t>
            </a:r>
            <a:endParaRPr sz="302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812600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fr" sz="2000"/>
              <a:t>Sentence-Bert :</a:t>
            </a:r>
            <a:endParaRPr b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Modification of BERT to use it for new tasks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Allows to use BERT with common similarity measures like cosine-similarity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Fine-tunes BERT in a siamese / triplet network architecture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Used to segment and encode conversations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311700" y="1098175"/>
            <a:ext cx="64680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b="1" lang="fr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Bert</a:t>
            </a: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</a:pPr>
            <a:r>
              <a:rPr lang="f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Bidirectional Encoder Representations from Transformers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</a:pPr>
            <a:r>
              <a:rPr lang="f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Transformer language model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</a:pPr>
            <a:r>
              <a:rPr lang="fr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Pretrained for two tasks : language modelling and next sentence prediction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>
                <a:solidFill>
                  <a:schemeClr val="dk2"/>
                </a:solidFill>
              </a:rPr>
              <a:t>Transformers</a:t>
            </a:r>
            <a:r>
              <a:rPr lang="fr" sz="3020"/>
              <a:t> </a:t>
            </a:r>
            <a:endParaRPr sz="3020"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fr" sz="2000"/>
              <a:t>C99 :</a:t>
            </a:r>
            <a:endParaRPr b="1"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</a:t>
            </a:r>
            <a:r>
              <a:rPr lang="fr"/>
              <a:t>sed to segment conversations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Takes a list of tokenized sentences as input then it measures the similarity between sentences using the cosine measure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Does a ranking of the sentences inside their local region (this is the number of neighboring elements with a lower similarity value)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Clusters to determine the location of the topic boundaries and allows to segment the conversation.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311700" y="3552525"/>
            <a:ext cx="81018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b="1" lang="fr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BART</a:t>
            </a: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fr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Transformer that allows us to decode and then summarize conversations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fr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Combines a bidirectional encoder and an auto-regressive decoder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</a:pPr>
            <a:r>
              <a:rPr lang="fr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Corrupts input text and learns to reconstruct the original.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>
                <a:solidFill>
                  <a:schemeClr val="dk2"/>
                </a:solidFill>
              </a:rPr>
              <a:t>Conversation View extraction</a:t>
            </a:r>
            <a:endParaRPr sz="3020">
              <a:solidFill>
                <a:schemeClr val="dk2"/>
              </a:solidFill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18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Topic View : </a:t>
            </a:r>
            <a:endParaRPr b="1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Conversations always organized around </a:t>
            </a:r>
            <a:r>
              <a:rPr i="1" lang="fr" sz="1700"/>
              <a:t>topics</a:t>
            </a:r>
            <a:r>
              <a:rPr lang="fr" sz="1700"/>
              <a:t>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Telephone chat example “</a:t>
            </a:r>
            <a:r>
              <a:rPr i="1" lang="fr" sz="1700"/>
              <a:t>greetings → invitation → party details → rejection</a:t>
            </a:r>
            <a:r>
              <a:rPr lang="fr" sz="1700"/>
              <a:t>”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Idea is to segment conversation into topics for model to interpret it more precisely </a:t>
            </a:r>
            <a:endParaRPr b="1" sz="1700"/>
          </a:p>
        </p:txBody>
      </p:sp>
      <p:sp>
        <p:nvSpPr>
          <p:cNvPr id="173" name="Google Shape;173;p29"/>
          <p:cNvSpPr txBox="1"/>
          <p:nvPr/>
        </p:nvSpPr>
        <p:spPr>
          <a:xfrm>
            <a:off x="311700" y="2784000"/>
            <a:ext cx="7519200" cy="23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○"/>
            </a:pPr>
            <a:r>
              <a:rPr b="1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C99</a:t>
            </a: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: to segment conversations based on inter-sentence similarities 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○"/>
            </a:pPr>
            <a:r>
              <a:rPr b="1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Sentence-BERT</a:t>
            </a: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: to encode the conversation 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○"/>
            </a:pP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Each utterance u</a:t>
            </a:r>
            <a:r>
              <a:rPr baseline="-25000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in a conversation </a:t>
            </a:r>
            <a:r>
              <a:rPr b="1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= {u</a:t>
            </a:r>
            <a:r>
              <a:rPr baseline="-25000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u</a:t>
            </a:r>
            <a:r>
              <a:rPr baseline="-25000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..., u</a:t>
            </a:r>
            <a:r>
              <a:rPr baseline="-25000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 is first encoded into hidden vectors via</a:t>
            </a:r>
            <a:r>
              <a:rPr b="1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Sentence-BERT</a:t>
            </a: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roxima Nova"/>
              <a:buChar char="○"/>
            </a:pP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Then conversation C is divided into blocks</a:t>
            </a:r>
            <a:r>
              <a:rPr b="1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C</a:t>
            </a:r>
            <a:r>
              <a:rPr b="1" baseline="-25000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topic</a:t>
            </a: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= {b</a:t>
            </a:r>
            <a:r>
              <a:rPr baseline="-25000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..., b</a:t>
            </a:r>
            <a:r>
              <a:rPr baseline="-25000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 through </a:t>
            </a:r>
            <a:r>
              <a:rPr b="1" lang="fr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C99</a:t>
            </a:r>
            <a:endParaRPr b="1"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7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355">
                <a:solidFill>
                  <a:schemeClr val="dk2"/>
                </a:solidFill>
              </a:rPr>
              <a:t>Conversation View extraction</a:t>
            </a:r>
            <a:endParaRPr sz="3355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222050" y="782400"/>
            <a:ext cx="5223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Stage View</a:t>
            </a:r>
            <a:r>
              <a:rPr lang="fr"/>
              <a:t>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conversations are found to follow another common pattern “</a:t>
            </a:r>
            <a:r>
              <a:rPr i="1" lang="fr"/>
              <a:t>introductions  →  problem exploration → problem solving → wrap up</a:t>
            </a:r>
            <a:r>
              <a:rPr lang="fr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Use of a </a:t>
            </a:r>
            <a:r>
              <a:rPr b="1" lang="fr"/>
              <a:t>Hidden Markov Model (HMM)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observations in HMM are the encoded representation </a:t>
            </a:r>
            <a:r>
              <a:rPr b="1" lang="fr"/>
              <a:t>h</a:t>
            </a:r>
            <a:r>
              <a:rPr b="1" baseline="-25000" lang="fr"/>
              <a:t>i</a:t>
            </a:r>
            <a:r>
              <a:rPr lang="fr"/>
              <a:t> from </a:t>
            </a:r>
            <a:r>
              <a:rPr b="1" lang="fr"/>
              <a:t>Sentence-BERT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Number of hidden stages =  4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Same as for topic view, c</a:t>
            </a:r>
            <a:r>
              <a:rPr lang="fr"/>
              <a:t>onversation segmented into blocks containing several utterances.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We interpret the inferred stages qualitatively and further visualize the top 6 frequent words appearing in each stage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600" y="1682000"/>
            <a:ext cx="3608400" cy="204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>
                <a:solidFill>
                  <a:schemeClr val="dk2"/>
                </a:solidFill>
              </a:rPr>
              <a:t>MultiView Sequence-to-Sequence model</a:t>
            </a:r>
            <a:endParaRPr sz="3020">
              <a:solidFill>
                <a:schemeClr val="dk2"/>
              </a:solidFill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fr" sz="2000"/>
              <a:t>Conversation Encoder :</a:t>
            </a:r>
            <a:endParaRPr b="1"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Given a conversation under a specific view </a:t>
            </a:r>
            <a:r>
              <a:rPr i="1" lang="fr" sz="1700"/>
              <a:t>k</a:t>
            </a:r>
            <a:r>
              <a:rPr lang="fr" sz="1700"/>
              <a:t> with </a:t>
            </a:r>
            <a:r>
              <a:rPr b="1" lang="fr" sz="1700"/>
              <a:t>n</a:t>
            </a:r>
            <a:r>
              <a:rPr lang="fr" sz="1700"/>
              <a:t> blocks: </a:t>
            </a:r>
            <a:endParaRPr sz="1700"/>
          </a:p>
          <a:p>
            <a:pPr indent="0" lvl="0" marL="9144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baseline="-25000" lang="fr"/>
              <a:t>k</a:t>
            </a:r>
            <a:r>
              <a:rPr lang="fr"/>
              <a:t> = {b</a:t>
            </a:r>
            <a:r>
              <a:rPr baseline="-25000" lang="fr"/>
              <a:t>1</a:t>
            </a:r>
            <a:r>
              <a:rPr baseline="30000" lang="fr"/>
              <a:t>k</a:t>
            </a:r>
            <a:r>
              <a:rPr lang="fr"/>
              <a:t> , ...,</a:t>
            </a:r>
            <a:r>
              <a:rPr lang="fr"/>
              <a:t>b</a:t>
            </a:r>
            <a:r>
              <a:rPr baseline="-25000" lang="fr"/>
              <a:t>n</a:t>
            </a:r>
            <a:r>
              <a:rPr baseline="30000" lang="fr"/>
              <a:t>k </a:t>
            </a:r>
            <a:r>
              <a:rPr lang="fr"/>
              <a:t>}</a:t>
            </a:r>
            <a:endParaRPr/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  b</a:t>
            </a:r>
            <a:r>
              <a:rPr baseline="-25000" lang="fr"/>
              <a:t>j</a:t>
            </a:r>
            <a:r>
              <a:rPr baseline="30000" lang="fr"/>
              <a:t>k</a:t>
            </a:r>
            <a:r>
              <a:rPr lang="fr"/>
              <a:t> = {x</a:t>
            </a:r>
            <a:r>
              <a:rPr baseline="-25000" lang="fr"/>
              <a:t>0,j</a:t>
            </a:r>
            <a:r>
              <a:rPr baseline="30000" lang="fr"/>
              <a:t>k</a:t>
            </a:r>
            <a:r>
              <a:rPr lang="fr"/>
              <a:t> , x</a:t>
            </a:r>
            <a:r>
              <a:rPr baseline="-25000" lang="fr"/>
              <a:t>1,j</a:t>
            </a:r>
            <a:r>
              <a:rPr baseline="30000" lang="fr"/>
              <a:t>k</a:t>
            </a:r>
            <a:r>
              <a:rPr lang="fr"/>
              <a:t> , ..., x</a:t>
            </a:r>
            <a:r>
              <a:rPr baseline="-25000" lang="fr"/>
              <a:t>m,j</a:t>
            </a:r>
            <a:r>
              <a:rPr baseline="30000" lang="fr"/>
              <a:t>k</a:t>
            </a:r>
            <a:r>
              <a:rPr lang="fr"/>
              <a:t>}</a:t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fr" sz="1600"/>
              <a:t>each token x</a:t>
            </a:r>
            <a:r>
              <a:rPr baseline="-25000" lang="fr" sz="1600"/>
              <a:t>i,j</a:t>
            </a:r>
            <a:r>
              <a:rPr baseline="30000" lang="fr" sz="1600"/>
              <a:t>k </a:t>
            </a:r>
            <a:r>
              <a:rPr lang="fr" sz="1600"/>
              <a:t>is first encoded through </a:t>
            </a:r>
            <a:r>
              <a:rPr b="1" lang="fr" sz="1600"/>
              <a:t>BART</a:t>
            </a:r>
            <a:r>
              <a:rPr lang="fr" sz="1600"/>
              <a:t> encoder</a:t>
            </a:r>
            <a:endParaRPr baseline="3000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Add special tokens x</a:t>
            </a:r>
            <a:r>
              <a:rPr baseline="-25000" lang="fr" sz="1600"/>
              <a:t>0,j</a:t>
            </a:r>
            <a:r>
              <a:rPr baseline="30000" lang="fr" sz="1600"/>
              <a:t>k</a:t>
            </a:r>
            <a:r>
              <a:rPr lang="fr" sz="1600"/>
              <a:t> at the beginning of each block to describe them.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To depict different views using hidden vectors, we aggregate the information from all blocks in one conversation through </a:t>
            </a:r>
            <a:r>
              <a:rPr b="1" lang="fr" sz="1600"/>
              <a:t>LSTM layers</a:t>
            </a:r>
            <a:r>
              <a:rPr lang="fr" sz="1600"/>
              <a:t>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4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220">
                <a:solidFill>
                  <a:schemeClr val="dk2"/>
                </a:solidFill>
              </a:rPr>
              <a:t>Table of contents</a:t>
            </a:r>
            <a:r>
              <a:rPr lang="fr" sz="3220"/>
              <a:t> </a:t>
            </a:r>
            <a:endParaRPr sz="32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983500" y="1152475"/>
            <a:ext cx="8520600" cy="29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" sz="2800"/>
              <a:t>Introduction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" sz="2800"/>
              <a:t>Related work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" sz="2800"/>
              <a:t>Data description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" sz="2800"/>
              <a:t>Method used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" sz="2800"/>
              <a:t>Experiment and Results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fr" sz="2800"/>
              <a:t>Conclusion 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>
                <a:solidFill>
                  <a:schemeClr val="dk2"/>
                </a:solidFill>
              </a:rPr>
              <a:t>MultiView Sequence-to-Sequence model</a:t>
            </a:r>
            <a:endParaRPr sz="30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fr" sz="2000"/>
              <a:t>MultiView decoder:</a:t>
            </a:r>
            <a:endParaRPr b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Key is to strategically combine different views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Inputs in the decoder are the previously generated tokens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Multi view attention layer is introduced in </a:t>
            </a:r>
            <a:r>
              <a:rPr i="1" lang="fr" sz="1600"/>
              <a:t>each</a:t>
            </a:r>
            <a:r>
              <a:rPr lang="fr" sz="1600"/>
              <a:t> transformer block and this layer decides the importance of each 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Then the multi-head attention is performed over conversation tokens h</a:t>
            </a:r>
            <a:r>
              <a:rPr baseline="-25000" lang="fr" sz="1600"/>
              <a:t>i,j</a:t>
            </a:r>
            <a:r>
              <a:rPr baseline="30000" lang="fr" sz="1600"/>
              <a:t>k</a:t>
            </a:r>
            <a:r>
              <a:rPr lang="fr" sz="1600"/>
              <a:t> from different views </a:t>
            </a:r>
            <a:r>
              <a:rPr i="1" lang="fr" sz="1600"/>
              <a:t>k </a:t>
            </a:r>
            <a:r>
              <a:rPr lang="fr" sz="1600"/>
              <a:t>and form A</a:t>
            </a:r>
            <a:r>
              <a:rPr baseline="-25000" lang="fr" sz="1600"/>
              <a:t>k </a:t>
            </a:r>
            <a:r>
              <a:rPr lang="fr" sz="1600"/>
              <a:t>separately. The attended results are further combined and this is how summaries are generated. 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55475"/>
            <a:ext cx="85206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44">
                <a:solidFill>
                  <a:schemeClr val="dk2"/>
                </a:solidFill>
                <a:highlight>
                  <a:srgbClr val="FFFFFF"/>
                </a:highlight>
              </a:rPr>
              <a:t>Conversation Encoder, Multi-view decoder and Multi-view Sequence-to-Sequence architectures</a:t>
            </a:r>
            <a:endParaRPr sz="2405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</a:rPr>
              <a:t>multi-view decoder to generate summaries (b).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0" y="1152475"/>
            <a:ext cx="9040399" cy="28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Experiment and Results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20">
                <a:solidFill>
                  <a:schemeClr val="dk2"/>
                </a:solidFill>
              </a:rPr>
              <a:t>Experiment</a:t>
            </a:r>
            <a:endParaRPr sz="3020">
              <a:solidFill>
                <a:schemeClr val="dk2"/>
              </a:solidFill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26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000"/>
              <a:t>Segment the screenplay in scenes and retrieve only spoken parts :</a:t>
            </a:r>
            <a:endParaRPr sz="20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fr" sz="1600"/>
              <a:t>From raw screenplay</a:t>
            </a:r>
            <a:endParaRPr sz="1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fr" sz="1600"/>
              <a:t>To segmented in scene screenplay </a:t>
            </a:r>
            <a:endParaRPr sz="1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fr" sz="1600"/>
              <a:t>To a list of lists containing the dialogues from each scene 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Embed my dialogues with </a:t>
            </a:r>
            <a:r>
              <a:rPr b="1" lang="fr" sz="2000"/>
              <a:t>sentence-transformer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Segment into different views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Decode conversation using </a:t>
            </a:r>
            <a:r>
              <a:rPr b="1" lang="fr" sz="2000"/>
              <a:t>BART </a:t>
            </a:r>
            <a:endParaRPr b="1"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625" y="0"/>
            <a:ext cx="2417451" cy="496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375" y="0"/>
            <a:ext cx="2461049" cy="501184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 txBox="1"/>
          <p:nvPr/>
        </p:nvSpPr>
        <p:spPr>
          <a:xfrm>
            <a:off x="507775" y="2267425"/>
            <a:ext cx="231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900">
                <a:latin typeface="Proxima Nova"/>
                <a:ea typeface="Proxima Nova"/>
                <a:cs typeface="Proxima Nova"/>
                <a:sym typeface="Proxima Nova"/>
              </a:rPr>
              <a:t>Raw screenplay</a:t>
            </a: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898" y="0"/>
            <a:ext cx="248015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392" y="0"/>
            <a:ext cx="239281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/>
        </p:nvSpPr>
        <p:spPr>
          <a:xfrm>
            <a:off x="312550" y="2187000"/>
            <a:ext cx="248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900">
                <a:latin typeface="Proxima Nova"/>
                <a:ea typeface="Proxima Nova"/>
                <a:cs typeface="Proxima Nova"/>
                <a:sym typeface="Proxima Nova"/>
              </a:rPr>
              <a:t>Scene segmented screenplay </a:t>
            </a:r>
            <a:endParaRPr b="1" i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66228"/>
            <a:ext cx="9144001" cy="190619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3606600" y="887750"/>
            <a:ext cx="193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900">
                <a:latin typeface="Proxima Nova"/>
                <a:ea typeface="Proxima Nova"/>
                <a:cs typeface="Proxima Nova"/>
                <a:sym typeface="Proxima Nova"/>
              </a:rPr>
              <a:t>Only dialogues </a:t>
            </a:r>
            <a:endParaRPr b="1" i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3062850" y="3761925"/>
            <a:ext cx="301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Proxima Nova"/>
                <a:ea typeface="Proxima Nova"/>
                <a:cs typeface="Proxima Nova"/>
                <a:sym typeface="Proxima Nova"/>
              </a:rPr>
              <a:t>One element of my list containing the dialogue of one scene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8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355">
                <a:solidFill>
                  <a:schemeClr val="dk2"/>
                </a:solidFill>
              </a:rPr>
              <a:t>Results</a:t>
            </a:r>
            <a:r>
              <a:rPr lang="fr"/>
              <a:t> 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401350" y="659150"/>
            <a:ext cx="85206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Issue for understanding who is the speaker and who is the listener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50" y="1014925"/>
            <a:ext cx="2648171" cy="27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050" y="2076614"/>
            <a:ext cx="6161774" cy="2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401338" y="3955000"/>
            <a:ext cx="7911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Contains all informations from plot summary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420">
                <a:solidFill>
                  <a:schemeClr val="dk2"/>
                </a:solidFill>
              </a:rPr>
              <a:t>Conclusion</a:t>
            </a:r>
            <a:r>
              <a:rPr lang="fr" sz="3220">
                <a:solidFill>
                  <a:schemeClr val="dk2"/>
                </a:solidFill>
              </a:rPr>
              <a:t> </a:t>
            </a:r>
            <a:endParaRPr sz="3220">
              <a:solidFill>
                <a:schemeClr val="dk2"/>
              </a:solidFill>
            </a:endParaRPr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Work done :</a:t>
            </a:r>
            <a:endParaRPr sz="22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Turn raw screenplays into processed text for Dialogue to Summary model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Test </a:t>
            </a:r>
            <a:r>
              <a:rPr lang="fr" sz="1700"/>
              <a:t>on 3 movies</a:t>
            </a:r>
            <a:r>
              <a:rPr lang="fr" sz="1700"/>
              <a:t> and obtain summaries scene by scene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Future work :</a:t>
            </a:r>
            <a:endParaRPr sz="22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Extract interesting scenes with Alignarr method  and compare with the results </a:t>
            </a:r>
            <a:r>
              <a:rPr lang="fr" sz="1700"/>
              <a:t>obtained with dialogues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fr" sz="1700"/>
              <a:t>Run the experiment for the entire set of movies used by Alignarr to evaluate the alignment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fr"/>
            </a:br>
            <a:br>
              <a:rPr lang="fr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0"/>
              <a:t>Thank you for listening</a:t>
            </a:r>
            <a:endParaRPr b="1" sz="6000"/>
          </a:p>
        </p:txBody>
      </p:sp>
      <p:sp>
        <p:nvSpPr>
          <p:cNvPr id="257" name="Google Shape;257;p42"/>
          <p:cNvSpPr txBox="1"/>
          <p:nvPr/>
        </p:nvSpPr>
        <p:spPr>
          <a:xfrm>
            <a:off x="510450" y="4314300"/>
            <a:ext cx="634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Nicolas BOINAY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https://github.com/NicolasBOINAY/ScriptSummarization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220">
                <a:solidFill>
                  <a:schemeClr val="dk2"/>
                </a:solidFill>
              </a:rPr>
              <a:t>Project origins</a:t>
            </a:r>
            <a:endParaRPr sz="322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565200" y="1265250"/>
            <a:ext cx="8179800" cy="2426700"/>
          </a:xfrm>
          <a:prstGeom prst="rect">
            <a:avLst/>
          </a:prstGeom>
        </p:spPr>
        <p:txBody>
          <a:bodyPr anchorCtr="0" anchor="t" bIns="91425" lIns="54000" spcFirstLastPara="1" rIns="91425" wrap="square" tIns="144000">
            <a:spAutoFit/>
          </a:bodyPr>
          <a:lstStyle/>
          <a:p>
            <a:pPr indent="-344700" lvl="0" marL="532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Solve a challenging NLP problem : </a:t>
            </a:r>
            <a:r>
              <a:rPr i="1" lang="fr"/>
              <a:t>text summarization</a:t>
            </a:r>
            <a:r>
              <a:rPr lang="fr"/>
              <a:t> </a:t>
            </a:r>
            <a:br>
              <a:rPr lang="fr"/>
            </a:br>
            <a:endParaRPr/>
          </a:p>
          <a:p>
            <a:pPr indent="-344700" lvl="0" marL="532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Focus on less narrative texts :  </a:t>
            </a:r>
            <a:r>
              <a:rPr i="1" lang="fr"/>
              <a:t>movie scripts</a:t>
            </a:r>
            <a:br>
              <a:rPr i="1" lang="fr"/>
            </a:br>
            <a:endParaRPr/>
          </a:p>
          <a:p>
            <a:pPr indent="-344700" lvl="0" marL="532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Align scenes from </a:t>
            </a:r>
            <a:r>
              <a:rPr i="1" lang="fr"/>
              <a:t>movie script</a:t>
            </a:r>
            <a:r>
              <a:rPr lang="fr"/>
              <a:t> with sentences from the</a:t>
            </a:r>
            <a:r>
              <a:rPr i="1" lang="fr"/>
              <a:t> plot summaries</a:t>
            </a:r>
            <a:br>
              <a:rPr i="1" lang="fr"/>
            </a:br>
            <a:endParaRPr i="1"/>
          </a:p>
          <a:p>
            <a:pPr indent="-344700" lvl="0" marL="532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Work on dialogue summarization to optimize alignment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Related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31250"/>
            <a:ext cx="85206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dk2"/>
                </a:solidFill>
                <a:highlight>
                  <a:srgbClr val="FFFFFF"/>
                </a:highlight>
              </a:rPr>
              <a:t>AligNarr: Aligning Narratives on Movies</a:t>
            </a:r>
            <a:endParaRPr b="1" sz="3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 sz="1300">
                <a:solidFill>
                  <a:schemeClr val="dk2"/>
                </a:solidFill>
                <a:highlight>
                  <a:schemeClr val="lt1"/>
                </a:highlight>
              </a:rPr>
              <a:t>Paramita Mirza, Mostafa Abouhamra and Gerhard Weikum (2021)</a:t>
            </a:r>
            <a:endParaRPr b="1" i="1" sz="25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fr">
                <a:solidFill>
                  <a:srgbClr val="595959"/>
                </a:solidFill>
              </a:rPr>
              <a:t>Objective :</a:t>
            </a:r>
            <a:endParaRPr>
              <a:solidFill>
                <a:srgbClr val="59595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○"/>
            </a:pPr>
            <a:r>
              <a:rPr lang="fr" sz="1800">
                <a:solidFill>
                  <a:srgbClr val="595959"/>
                </a:solidFill>
              </a:rPr>
              <a:t>Automatically align scenes from movie scripts with sentences from plot summaries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18"/>
          <p:cNvSpPr txBox="1"/>
          <p:nvPr/>
        </p:nvSpPr>
        <p:spPr>
          <a:xfrm>
            <a:off x="311700" y="2571750"/>
            <a:ext cx="77769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 :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○"/>
            </a:pPr>
            <a:r>
              <a:rPr lang="fr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Movie scripts are much longer than plot summaries 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○"/>
            </a:pPr>
            <a:r>
              <a:rPr lang="fr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Language register in a script is different than in a summary</a:t>
            </a: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○"/>
            </a:pPr>
            <a:r>
              <a:rPr lang="fr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Scripts go much more into details whereas summaries focus on salient points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45675"/>
            <a:ext cx="85206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33">
                <a:solidFill>
                  <a:schemeClr val="dk2"/>
                </a:solidFill>
                <a:highlight>
                  <a:srgbClr val="FFFFFF"/>
                </a:highlight>
              </a:rPr>
              <a:t>AligNarr: Aligning Narratives on Movies</a:t>
            </a:r>
            <a:endParaRPr b="1" sz="3333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522">
                <a:solidFill>
                  <a:schemeClr val="dk2"/>
                </a:solidFill>
                <a:highlight>
                  <a:schemeClr val="lt1"/>
                </a:highlight>
              </a:rPr>
              <a:t>Paramita Mirza, Mostafa Abouhamra and Gerhard Weikum (2021)</a:t>
            </a:r>
            <a:endParaRPr b="1" i="1" sz="2722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2843537" y="2110795"/>
            <a:ext cx="960300" cy="40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Scripts</a:t>
            </a:r>
            <a:endParaRPr sz="1000"/>
          </a:p>
        </p:txBody>
      </p:sp>
      <p:sp>
        <p:nvSpPr>
          <p:cNvPr id="96" name="Google Shape;96;p19"/>
          <p:cNvSpPr/>
          <p:nvPr/>
        </p:nvSpPr>
        <p:spPr>
          <a:xfrm>
            <a:off x="4010565" y="2110795"/>
            <a:ext cx="960300" cy="40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Plot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Summaries</a:t>
            </a:r>
            <a:endParaRPr sz="1000"/>
          </a:p>
        </p:txBody>
      </p:sp>
      <p:sp>
        <p:nvSpPr>
          <p:cNvPr id="97" name="Google Shape;97;p19"/>
          <p:cNvSpPr/>
          <p:nvPr/>
        </p:nvSpPr>
        <p:spPr>
          <a:xfrm>
            <a:off x="3242248" y="3180066"/>
            <a:ext cx="1329600" cy="44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Similarity matrix</a:t>
            </a:r>
            <a:endParaRPr sz="1000"/>
          </a:p>
        </p:txBody>
      </p:sp>
      <p:cxnSp>
        <p:nvCxnSpPr>
          <p:cNvPr id="98" name="Google Shape;98;p19"/>
          <p:cNvCxnSpPr>
            <a:stCxn id="95" idx="2"/>
            <a:endCxn id="97" idx="0"/>
          </p:cNvCxnSpPr>
          <p:nvPr/>
        </p:nvCxnSpPr>
        <p:spPr>
          <a:xfrm>
            <a:off x="3323687" y="2512795"/>
            <a:ext cx="583500" cy="66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9"/>
          <p:cNvCxnSpPr>
            <a:stCxn id="96" idx="2"/>
            <a:endCxn id="97" idx="0"/>
          </p:cNvCxnSpPr>
          <p:nvPr/>
        </p:nvCxnSpPr>
        <p:spPr>
          <a:xfrm flipH="1">
            <a:off x="3906915" y="2512795"/>
            <a:ext cx="583800" cy="66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9"/>
          <p:cNvSpPr/>
          <p:nvPr/>
        </p:nvSpPr>
        <p:spPr>
          <a:xfrm>
            <a:off x="3366488" y="1095275"/>
            <a:ext cx="1081500" cy="40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Dataset</a:t>
            </a:r>
            <a:endParaRPr sz="1000"/>
          </a:p>
        </p:txBody>
      </p:sp>
      <p:cxnSp>
        <p:nvCxnSpPr>
          <p:cNvPr id="101" name="Google Shape;101;p19"/>
          <p:cNvCxnSpPr>
            <a:stCxn id="100" idx="2"/>
            <a:endCxn id="95" idx="0"/>
          </p:cNvCxnSpPr>
          <p:nvPr/>
        </p:nvCxnSpPr>
        <p:spPr>
          <a:xfrm flipH="1">
            <a:off x="3323738" y="1497275"/>
            <a:ext cx="583500" cy="61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9"/>
          <p:cNvCxnSpPr>
            <a:stCxn id="100" idx="2"/>
            <a:endCxn id="96" idx="0"/>
          </p:cNvCxnSpPr>
          <p:nvPr/>
        </p:nvCxnSpPr>
        <p:spPr>
          <a:xfrm>
            <a:off x="3907238" y="1497275"/>
            <a:ext cx="583500" cy="61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9"/>
          <p:cNvSpPr/>
          <p:nvPr/>
        </p:nvSpPr>
        <p:spPr>
          <a:xfrm>
            <a:off x="5134124" y="1497266"/>
            <a:ext cx="1081500" cy="327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Preprocessing</a:t>
            </a:r>
            <a:endParaRPr sz="1000"/>
          </a:p>
        </p:txBody>
      </p:sp>
      <p:sp>
        <p:nvSpPr>
          <p:cNvPr id="104" name="Google Shape;104;p19"/>
          <p:cNvSpPr/>
          <p:nvPr/>
        </p:nvSpPr>
        <p:spPr>
          <a:xfrm>
            <a:off x="5134127" y="2682625"/>
            <a:ext cx="1081500" cy="327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Computing the similarities</a:t>
            </a:r>
            <a:endParaRPr sz="1000"/>
          </a:p>
        </p:txBody>
      </p:sp>
      <p:sp>
        <p:nvSpPr>
          <p:cNvPr id="105" name="Google Shape;105;p19"/>
          <p:cNvSpPr/>
          <p:nvPr/>
        </p:nvSpPr>
        <p:spPr>
          <a:xfrm>
            <a:off x="3242248" y="4326801"/>
            <a:ext cx="1329600" cy="44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Alignement mapping</a:t>
            </a:r>
            <a:endParaRPr sz="1000"/>
          </a:p>
        </p:txBody>
      </p:sp>
      <p:cxnSp>
        <p:nvCxnSpPr>
          <p:cNvPr id="106" name="Google Shape;106;p19"/>
          <p:cNvCxnSpPr>
            <a:stCxn id="97" idx="2"/>
            <a:endCxn id="105" idx="0"/>
          </p:cNvCxnSpPr>
          <p:nvPr/>
        </p:nvCxnSpPr>
        <p:spPr>
          <a:xfrm>
            <a:off x="3907048" y="3623466"/>
            <a:ext cx="0" cy="70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/>
          <p:nvPr/>
        </p:nvSpPr>
        <p:spPr>
          <a:xfrm>
            <a:off x="5010086" y="3753384"/>
            <a:ext cx="1329600" cy="443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Integer Linear Programming (ILP)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0"/>
            <a:ext cx="85206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000">
                <a:solidFill>
                  <a:schemeClr val="dk2"/>
                </a:solidFill>
                <a:highlight>
                  <a:srgbClr val="FFFFFF"/>
                </a:highlight>
              </a:rPr>
              <a:t>AligNarr: Aligning Narratives on Movies</a:t>
            </a:r>
            <a:endParaRPr b="1" sz="3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50">
                <a:solidFill>
                  <a:schemeClr val="dk2"/>
                </a:solidFill>
                <a:highlight>
                  <a:schemeClr val="lt1"/>
                </a:highlight>
              </a:rPr>
              <a:t>Paramita Mirza, Mostafa Abouhamra and Gerhard Weikum (2021)</a:t>
            </a:r>
            <a:endParaRPr b="1" i="1" sz="13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782700"/>
            <a:ext cx="2691600" cy="4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Preprocessing :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Given a movie script S and a plot summary U, divide them into units, respectively scenes s</a:t>
            </a:r>
            <a:r>
              <a:rPr baseline="-25000"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and sente</a:t>
            </a:r>
            <a:r>
              <a:rPr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nces u</a:t>
            </a:r>
            <a:r>
              <a:rPr baseline="-25000"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  </a:t>
            </a:r>
            <a:br>
              <a:rPr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 the story entities</a:t>
            </a:r>
            <a:r>
              <a:rPr baseline="-25000"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226200" y="782700"/>
            <a:ext cx="2691600" cy="4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Similarity Matrix :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u="sng"/>
              <a:t>Document Relevance Score :</a:t>
            </a:r>
            <a:endParaRPr u="sng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59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i="1" lang="fr" sz="159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BM25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/>
              <a:t>Word Overlap Score</a:t>
            </a:r>
            <a:r>
              <a:rPr lang="fr"/>
              <a:t>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59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using the cosine similarity of </a:t>
            </a:r>
            <a:r>
              <a:rPr i="1" lang="fr" sz="159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word2vec </a:t>
            </a:r>
            <a:r>
              <a:rPr lang="fr" sz="159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embeddings</a:t>
            </a: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u="sng"/>
              <a:t>Sentence Similarity Score</a:t>
            </a:r>
            <a:r>
              <a:rPr lang="fr"/>
              <a:t> 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using the cosine similarity </a:t>
            </a:r>
            <a:r>
              <a:rPr i="1" lang="f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RoBERTa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6309075" y="782700"/>
            <a:ext cx="2691600" cy="4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Alignement Mapping :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Using an </a:t>
            </a:r>
            <a:r>
              <a:rPr b="1"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Integer Linear Programming</a:t>
            </a:r>
            <a:r>
              <a:rPr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(ILP) model 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Find the alignment that maximizes the sum of the similarities</a:t>
            </a:r>
            <a:r>
              <a:rPr lang="fr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55675" y="0"/>
            <a:ext cx="85206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2"/>
                </a:solidFill>
                <a:highlight>
                  <a:srgbClr val="FFFFFF"/>
                </a:highlight>
              </a:rPr>
              <a:t>Multi-View Sequence-to-Sequence Models with Conversational Structure for Abstractive Dialogue Summarization</a:t>
            </a:r>
            <a:endParaRPr b="1"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Jiaao Chen, Diyi Yang (2020)</a:t>
            </a:r>
            <a:endParaRPr b="1" sz="13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Objective : Summarize a conversation by combining the multiple and diverse views of it.</a:t>
            </a:r>
            <a:br>
              <a:rPr lang="fr"/>
            </a:b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Challenge : Conversations are often informal, verbiose, repetitive.</a:t>
            </a:r>
            <a:br>
              <a:rPr lang="fr"/>
            </a:b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Method :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Interpret conversations from each different views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Encode them and use a Seq2Seq model to decode them and generate a 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