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3" name="Shape 13"/>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Shape 14"/>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Shape 15"/>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 name="Shape 16"/>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17" name="Shape 17"/>
          <p:cNvSpPr/>
          <p:nvPr>
            <p:ph type="title"/>
          </p:nvPr>
        </p:nvSpPr>
        <p:spPr>
          <a:xfrm>
            <a:off x="508000" y="4140200"/>
            <a:ext cx="7200900" cy="2413000"/>
          </a:xfrm>
          <a:prstGeom prst="rect">
            <a:avLst/>
          </a:prstGeom>
        </p:spPr>
        <p:txBody>
          <a:bodyPr/>
          <a:lstStyle>
            <a:lvl1pPr algn="l"/>
          </a:lstStyle>
          <a:p>
            <a:pPr/>
            <a:r>
              <a:t>Title Text</a:t>
            </a:r>
          </a:p>
        </p:txBody>
      </p:sp>
      <p:sp>
        <p:nvSpPr>
          <p:cNvPr id="18" name="Shape 18"/>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9" name="Shape 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07" name="Shape 107"/>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i="1" sz="3000"/>
            </a:lvl1pPr>
          </a:lstStyle>
          <a:p>
            <a:pPr/>
            <a:r>
              <a:t>–Johnny Appleseed</a:t>
            </a:r>
          </a:p>
        </p:txBody>
      </p:sp>
      <p:sp>
        <p:nvSpPr>
          <p:cNvPr id="108" name="Shape 108"/>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pPr/>
            <a:r>
              <a:t>“Type a quote here.” </a:t>
            </a:r>
          </a:p>
        </p:txBody>
      </p:sp>
      <p:sp>
        <p:nvSpPr>
          <p:cNvPr id="109" name="Shape 10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16" name="Shape 116"/>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hape 1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24" name="Shape 1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6" name="Shape 26"/>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7" name="Shape 27"/>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8" name="Shape 28"/>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9" name="Shape 29"/>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0" name="Shape 30"/>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31" name="Shape 31"/>
          <p:cNvSpPr/>
          <p:nvPr>
            <p:ph type="pic" idx="14"/>
          </p:nvPr>
        </p:nvSpPr>
        <p:spPr>
          <a:xfrm>
            <a:off x="596900" y="633461"/>
            <a:ext cx="11811000" cy="5207001"/>
          </a:xfrm>
          <a:prstGeom prst="rect">
            <a:avLst/>
          </a:prstGeom>
          <a:ln w="9525">
            <a:round/>
          </a:ln>
        </p:spPr>
        <p:txBody>
          <a:bodyPr lIns="91439" tIns="45719" rIns="91439" bIns="45719" anchor="t">
            <a:noAutofit/>
          </a:bodyPr>
          <a:lstStyle/>
          <a:p>
            <a:pPr/>
          </a:p>
        </p:txBody>
      </p:sp>
      <p:sp>
        <p:nvSpPr>
          <p:cNvPr id="32" name="Shape 32"/>
          <p:cNvSpPr/>
          <p:nvPr>
            <p:ph type="title"/>
          </p:nvPr>
        </p:nvSpPr>
        <p:spPr>
          <a:xfrm>
            <a:off x="508000" y="6680200"/>
            <a:ext cx="7200900" cy="2413000"/>
          </a:xfrm>
          <a:prstGeom prst="rect">
            <a:avLst/>
          </a:prstGeom>
        </p:spPr>
        <p:txBody>
          <a:bodyPr/>
          <a:lstStyle>
            <a:lvl1pPr algn="l"/>
          </a:lstStyle>
          <a:p>
            <a:pPr/>
            <a:r>
              <a:t>Title Text</a:t>
            </a:r>
          </a:p>
        </p:txBody>
      </p:sp>
      <p:sp>
        <p:nvSpPr>
          <p:cNvPr id="33" name="Shape 33"/>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41" name="Shape 41"/>
          <p:cNvSpPr/>
          <p:nvPr>
            <p:ph type="title"/>
          </p:nvPr>
        </p:nvSpPr>
        <p:spPr>
          <a:xfrm>
            <a:off x="508000" y="3670300"/>
            <a:ext cx="11988800" cy="2413000"/>
          </a:xfrm>
          <a:prstGeom prst="rect">
            <a:avLst/>
          </a:prstGeom>
        </p:spPr>
        <p:txBody>
          <a:bodyPr/>
          <a:lstStyle/>
          <a:p>
            <a:pPr/>
            <a:r>
              <a:t>Title Text</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9" name="Shape 49"/>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0" name="Shape 50"/>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1" name="Shape 5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i="1" sz="2400"/>
            </a:lvl1pPr>
          </a:lstStyle>
          <a:p>
            <a:pPr/>
            <a:r>
              <a:t>Lorem Ipsum Dolor</a:t>
            </a:r>
          </a:p>
        </p:txBody>
      </p:sp>
      <p:sp>
        <p:nvSpPr>
          <p:cNvPr id="52" name="Shape 52"/>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pPr/>
          </a:p>
        </p:txBody>
      </p:sp>
      <p:sp>
        <p:nvSpPr>
          <p:cNvPr id="53" name="Shape 53"/>
          <p:cNvSpPr/>
          <p:nvPr>
            <p:ph type="title"/>
          </p:nvPr>
        </p:nvSpPr>
        <p:spPr>
          <a:xfrm>
            <a:off x="508000" y="2806700"/>
            <a:ext cx="5676900" cy="2032000"/>
          </a:xfrm>
          <a:prstGeom prst="rect">
            <a:avLst/>
          </a:prstGeom>
        </p:spPr>
        <p:txBody>
          <a:bodyPr/>
          <a:lstStyle>
            <a:lvl1pPr algn="l">
              <a:defRPr sz="5600"/>
            </a:lvl1pPr>
          </a:lstStyle>
          <a:p>
            <a:pPr/>
            <a:r>
              <a:t>Title Text</a:t>
            </a:r>
          </a:p>
        </p:txBody>
      </p:sp>
      <p:sp>
        <p:nvSpPr>
          <p:cNvPr id="54" name="Shape 54"/>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Shape 62"/>
          <p:cNvSpPr/>
          <p:nvPr>
            <p:ph type="title"/>
          </p:nvPr>
        </p:nvSpPr>
        <p:spPr>
          <a:prstGeom prst="rect">
            <a:avLst/>
          </a:prstGeom>
        </p:spPr>
        <p:txBody>
          <a:bodyPr/>
          <a:lstStyle/>
          <a:p>
            <a:pPr/>
            <a:r>
              <a:t>Title Text</a:t>
            </a:r>
          </a:p>
        </p:txBody>
      </p:sp>
      <p:sp>
        <p:nvSpPr>
          <p:cNvPr id="63" name="Shape 6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a:lstStyle/>
          <a:p>
            <a:pPr/>
            <a:r>
              <a:t>Title Text</a:t>
            </a:r>
          </a:p>
        </p:txBody>
      </p:sp>
      <p:sp>
        <p:nvSpPr>
          <p:cNvPr id="71" name="Shape 7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2" name="Shape 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79" name="Shape 79"/>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pPr/>
          </a:p>
        </p:txBody>
      </p:sp>
      <p:sp>
        <p:nvSpPr>
          <p:cNvPr id="80" name="Shape 80"/>
          <p:cNvSpPr/>
          <p:nvPr>
            <p:ph type="title"/>
          </p:nvPr>
        </p:nvSpPr>
        <p:spPr>
          <a:prstGeom prst="rect">
            <a:avLst/>
          </a:prstGeom>
        </p:spPr>
        <p:txBody>
          <a:bodyPr/>
          <a:lstStyle/>
          <a:p>
            <a:pPr/>
            <a:r>
              <a:t>Title Text</a:t>
            </a:r>
          </a:p>
        </p:txBody>
      </p:sp>
      <p:sp>
        <p:nvSpPr>
          <p:cNvPr id="81" name="Shape 81"/>
          <p:cNvSpPr/>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Body Level One</a:t>
            </a:r>
          </a:p>
          <a:p>
            <a:pPr lvl="1"/>
            <a:r>
              <a:t>Body Level Two</a:t>
            </a:r>
          </a:p>
          <a:p>
            <a:pPr lvl="2"/>
            <a:r>
              <a:t>Body Level Three</a:t>
            </a:r>
          </a:p>
          <a:p>
            <a:pPr lvl="3"/>
            <a:r>
              <a:t>Body Level Four</a:t>
            </a:r>
          </a:p>
          <a:p>
            <a:pPr lvl="4"/>
            <a:r>
              <a:t>Body Level Five</a:t>
            </a:r>
          </a:p>
        </p:txBody>
      </p:sp>
      <p:sp>
        <p:nvSpPr>
          <p:cNvPr id="82" name="Shape 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89" name="Shape 89"/>
          <p:cNvSpPr/>
          <p:nvPr>
            <p:ph type="body" idx="1"/>
          </p:nvPr>
        </p:nvSpPr>
        <p:spPr>
          <a:xfrm>
            <a:off x="508000" y="1270000"/>
            <a:ext cx="11988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0" name="Shape 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97" name="Shape 97"/>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pPr/>
          </a:p>
        </p:txBody>
      </p:sp>
      <p:sp>
        <p:nvSpPr>
          <p:cNvPr id="98" name="Shape 98"/>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pPr/>
          </a:p>
        </p:txBody>
      </p:sp>
      <p:sp>
        <p:nvSpPr>
          <p:cNvPr id="99" name="Shape 99"/>
          <p:cNvSpPr/>
          <p:nvPr>
            <p:ph type="pic" sz="half" idx="15"/>
          </p:nvPr>
        </p:nvSpPr>
        <p:spPr>
          <a:xfrm>
            <a:off x="557119" y="609599"/>
            <a:ext cx="5588001" cy="8394701"/>
          </a:xfrm>
          <a:prstGeom prst="rect">
            <a:avLst/>
          </a:prstGeom>
          <a:ln w="9525">
            <a:round/>
          </a:ln>
        </p:spPr>
        <p:txBody>
          <a:bodyPr lIns="91439" tIns="45719" rIns="91439" bIns="45719" anchor="t">
            <a:noAutofit/>
          </a:bodyPr>
          <a:lstStyle/>
          <a:p>
            <a:pPr/>
          </a:p>
        </p:txBody>
      </p:sp>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Shape 3"/>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Shape 4"/>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Shape 5"/>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hape 6"/>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body" idx="13"/>
          </p:nvPr>
        </p:nvSpPr>
        <p:spPr>
          <a:prstGeom prst="rect">
            <a:avLst/>
          </a:prstGeom>
        </p:spPr>
        <p:txBody>
          <a:bodyPr/>
          <a:lstStyle/>
          <a:p>
            <a:pPr/>
            <a:r>
              <a:t>Nicolas Bolanos Parra</a:t>
            </a:r>
          </a:p>
        </p:txBody>
      </p:sp>
      <p:sp>
        <p:nvSpPr>
          <p:cNvPr id="134" name="Shape 134"/>
          <p:cNvSpPr/>
          <p:nvPr>
            <p:ph type="ctrTitle"/>
          </p:nvPr>
        </p:nvSpPr>
        <p:spPr>
          <a:prstGeom prst="rect">
            <a:avLst/>
          </a:prstGeom>
        </p:spPr>
        <p:txBody>
          <a:bodyPr/>
          <a:lstStyle/>
          <a:p>
            <a:pPr/>
            <a:r>
              <a:t>Lead Scoring Project</a:t>
            </a:r>
          </a:p>
        </p:txBody>
      </p:sp>
      <p:sp>
        <p:nvSpPr>
          <p:cNvPr id="135" name="Shape 135"/>
          <p:cNvSpPr/>
          <p:nvPr>
            <p:ph type="subTitle" sz="quarter" idx="1"/>
          </p:nvPr>
        </p:nvSpPr>
        <p:spPr>
          <a:prstGeom prst="rect">
            <a:avLst/>
          </a:prstGeom>
        </p:spPr>
        <p:txBody>
          <a:bodyPr/>
          <a:lstStyle/>
          <a:p>
            <a:pPr/>
            <a:r>
              <a:t>PREDICT 490 Course Project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a:r>
              <a:t>Data Sources: Internal (Continued)</a:t>
            </a:r>
          </a:p>
        </p:txBody>
      </p:sp>
      <p:sp>
        <p:nvSpPr>
          <p:cNvPr id="174" name="Shape 174"/>
          <p:cNvSpPr/>
          <p:nvPr>
            <p:ph type="body" sz="quarter" idx="1"/>
          </p:nvPr>
        </p:nvSpPr>
        <p:spPr>
          <a:xfrm>
            <a:off x="508000" y="2178050"/>
            <a:ext cx="11988800" cy="1057526"/>
          </a:xfrm>
          <a:prstGeom prst="rect">
            <a:avLst/>
          </a:prstGeom>
        </p:spPr>
        <p:txBody>
          <a:bodyPr/>
          <a:lstStyle>
            <a:lvl1pPr marL="0" indent="0" algn="ctr">
              <a:spcBef>
                <a:spcPts val="0"/>
              </a:spcBef>
              <a:buClrTx/>
              <a:buSzTx/>
              <a:buFontTx/>
              <a:buNone/>
              <a:defRPr sz="2400"/>
            </a:lvl1pPr>
          </a:lstStyle>
          <a:p>
            <a:pPr/>
            <a:r>
              <a:t>Investment Property Information</a:t>
            </a:r>
          </a:p>
        </p:txBody>
      </p:sp>
      <p:graphicFrame>
        <p:nvGraphicFramePr>
          <p:cNvPr id="175" name="Table 175"/>
          <p:cNvGraphicFramePr/>
          <p:nvPr/>
        </p:nvGraphicFramePr>
        <p:xfrm>
          <a:off x="952655" y="3334805"/>
          <a:ext cx="5981701" cy="60960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547578"/>
                <a:gridCol w="3245213"/>
                <a:gridCol w="5306696"/>
              </a:tblGrid>
              <a:tr h="539750">
                <a:tc>
                  <a:txBody>
                    <a:bodyPr/>
                    <a:lstStyle/>
                    <a:p>
                      <a:pPr defTabSz="914400">
                        <a:defRPr>
                          <a:solidFill>
                            <a:srgbClr val="000000"/>
                          </a:solidFill>
                        </a:defRPr>
                      </a:pPr>
                      <a:r>
                        <a:rPr sz="2600">
                          <a:solidFill>
                            <a:srgbClr val="FFFFFF"/>
                          </a:solidFill>
                        </a:rPr>
                        <a:t>Variables</a:t>
                      </a:r>
                    </a:p>
                  </a:txBody>
                  <a:tcPr marL="50800" marR="50800" marT="50800" marB="50800" anchor="ctr" anchorCtr="0" horzOverflow="overflow"/>
                </a:tc>
                <a:tc>
                  <a:txBody>
                    <a:bodyPr/>
                    <a:lstStyle/>
                    <a:p>
                      <a:pPr defTabSz="914400">
                        <a:defRPr>
                          <a:solidFill>
                            <a:srgbClr val="000000"/>
                          </a:solidFill>
                        </a:defRPr>
                      </a:pPr>
                      <a:r>
                        <a:rPr sz="2600">
                          <a:solidFill>
                            <a:srgbClr val="FFFFFF"/>
                          </a:solidFill>
                        </a:rPr>
                        <a:t>Description</a:t>
                      </a:r>
                    </a:p>
                  </a:txBody>
                  <a:tcPr marL="50800" marR="50800" marT="50800" marB="50800" anchor="ctr" anchorCtr="0" horzOverflow="overflow"/>
                </a:tc>
                <a:tc>
                  <a:txBody>
                    <a:bodyPr/>
                    <a:lstStyle/>
                    <a:p>
                      <a:pPr defTabSz="914400">
                        <a:defRPr>
                          <a:solidFill>
                            <a:srgbClr val="000000"/>
                          </a:solidFill>
                        </a:defRPr>
                      </a:pPr>
                      <a:r>
                        <a:rPr sz="2600">
                          <a:solidFill>
                            <a:srgbClr val="FFFFFF"/>
                          </a:solidFill>
                        </a:rPr>
                        <a:t>Theoretical Effect</a:t>
                      </a:r>
                    </a:p>
                  </a:txBody>
                  <a:tcPr marL="50800" marR="50800" marT="50800" marB="50800" anchor="ctr" anchorCtr="0" horzOverflow="overflow"/>
                </a:tc>
              </a:tr>
              <a:tr h="1327150">
                <a:tc>
                  <a:txBody>
                    <a:bodyPr/>
                    <a:lstStyle/>
                    <a:p>
                      <a:pPr algn="l" defTabSz="914400">
                        <a:defRPr>
                          <a:solidFill>
                            <a:srgbClr val="000000"/>
                          </a:solidFill>
                        </a:defRPr>
                      </a:pPr>
                      <a:r>
                        <a:rPr>
                          <a:solidFill>
                            <a:srgbClr val="FFFFFF"/>
                          </a:solidFill>
                        </a:rPr>
                        <a:t>Property Purchase Price</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The purchase price of the property in distress</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Low purchase prices relative to the after-repaired value have high profit margins and are likely to close. However, in general, low purchase price are less valuable to the lender.</a:t>
                      </a:r>
                    </a:p>
                  </a:txBody>
                  <a:tcPr marL="50800" marR="50800" marT="50800" marB="50800" anchor="ctr" anchorCtr="0" horzOverflow="overflow"/>
                </a:tc>
              </a:tr>
              <a:tr h="1016000">
                <a:tc>
                  <a:txBody>
                    <a:bodyPr/>
                    <a:lstStyle/>
                    <a:p>
                      <a:pPr algn="l" defTabSz="914400">
                        <a:defRPr>
                          <a:solidFill>
                            <a:srgbClr val="000000"/>
                          </a:solidFill>
                        </a:defRPr>
                      </a:pPr>
                      <a:r>
                        <a:rPr>
                          <a:solidFill>
                            <a:srgbClr val="FFFFFF"/>
                          </a:solidFill>
                        </a:rPr>
                        <a:t>After Repaired Value (ARV)</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The value of the property after all the needed repairs have been completed</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Loans for properties with high ARV are more difficult to close (less likelihood of closing), but are much more valuable to the lender.</a:t>
                      </a:r>
                    </a:p>
                  </a:txBody>
                  <a:tcPr marL="50800" marR="50800" marT="50800" marB="50800" anchor="ctr" anchorCtr="0" horzOverflow="overflow"/>
                </a:tc>
              </a:tr>
              <a:tr h="1320800">
                <a:tc>
                  <a:txBody>
                    <a:bodyPr/>
                    <a:lstStyle/>
                    <a:p>
                      <a:pPr algn="l" defTabSz="914400">
                        <a:defRPr>
                          <a:solidFill>
                            <a:srgbClr val="000000"/>
                          </a:solidFill>
                        </a:defRPr>
                      </a:pPr>
                      <a:r>
                        <a:rPr>
                          <a:solidFill>
                            <a:srgbClr val="FFFFFF"/>
                          </a:solidFill>
                        </a:rPr>
                        <a:t>Repair Credit Line</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The estimated dollar amount provided to the borrower to complete property repairs.</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The more repairs required on a property relative to the purchase price, the less likely it will close. The case may be more valuable to the lender if the prospect is experienced enough for the project.</a:t>
                      </a:r>
                    </a:p>
                  </a:txBody>
                  <a:tcPr marL="50800" marR="50800" marT="50800" marB="50800" anchor="ctr" anchorCtr="0" horzOverflow="overflow"/>
                </a:tc>
              </a:tr>
              <a:tr h="711200">
                <a:tc>
                  <a:txBody>
                    <a:bodyPr/>
                    <a:lstStyle/>
                    <a:p>
                      <a:pPr algn="l" defTabSz="914400">
                        <a:defRPr>
                          <a:solidFill>
                            <a:srgbClr val="000000"/>
                          </a:solidFill>
                        </a:defRPr>
                      </a:pPr>
                      <a:r>
                        <a:rPr>
                          <a:solidFill>
                            <a:srgbClr val="FFFFFF"/>
                          </a:solidFill>
                        </a:rPr>
                        <a:t>Bedrooms</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Number of bedrooms</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Properties with 2 or 3 bedrooms are easier to flip or rent and will likely close.</a:t>
                      </a:r>
                    </a:p>
                  </a:txBody>
                  <a:tcPr marL="50800" marR="50800" marT="50800" marB="50800" anchor="ctr" anchorCtr="0" horzOverflow="overflow"/>
                </a:tc>
              </a:tr>
              <a:tr h="711200">
                <a:tc>
                  <a:txBody>
                    <a:bodyPr/>
                    <a:lstStyle/>
                    <a:p>
                      <a:pPr algn="l" defTabSz="914400">
                        <a:defRPr>
                          <a:solidFill>
                            <a:srgbClr val="000000"/>
                          </a:solidFill>
                        </a:defRPr>
                      </a:pPr>
                      <a:r>
                        <a:rPr>
                          <a:solidFill>
                            <a:srgbClr val="FFFFFF"/>
                          </a:solidFill>
                        </a:rPr>
                        <a:t>Bathrooms</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Number of bathrooms</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Properties with 2 bathrooms are easier to flip or rent and will likely close</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a:r>
              <a:t>Data Sources: Internal (Continued)</a:t>
            </a:r>
          </a:p>
        </p:txBody>
      </p:sp>
      <p:sp>
        <p:nvSpPr>
          <p:cNvPr id="178" name="Shape 178"/>
          <p:cNvSpPr/>
          <p:nvPr>
            <p:ph type="body" sz="quarter" idx="1"/>
          </p:nvPr>
        </p:nvSpPr>
        <p:spPr>
          <a:xfrm>
            <a:off x="508000" y="2178050"/>
            <a:ext cx="11988800" cy="1057526"/>
          </a:xfrm>
          <a:prstGeom prst="rect">
            <a:avLst/>
          </a:prstGeom>
        </p:spPr>
        <p:txBody>
          <a:bodyPr/>
          <a:lstStyle>
            <a:lvl1pPr marL="0" indent="0" algn="ctr">
              <a:spcBef>
                <a:spcPts val="0"/>
              </a:spcBef>
              <a:buClrTx/>
              <a:buSzTx/>
              <a:buFontTx/>
              <a:buNone/>
              <a:defRPr sz="2400"/>
            </a:lvl1pPr>
          </a:lstStyle>
          <a:p>
            <a:pPr/>
            <a:r>
              <a:t>Transaction Information</a:t>
            </a:r>
          </a:p>
        </p:txBody>
      </p:sp>
      <p:graphicFrame>
        <p:nvGraphicFramePr>
          <p:cNvPr id="179" name="Table 179"/>
          <p:cNvGraphicFramePr/>
          <p:nvPr/>
        </p:nvGraphicFramePr>
        <p:xfrm>
          <a:off x="952655" y="3334805"/>
          <a:ext cx="5981701" cy="60960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547578"/>
                <a:gridCol w="3245213"/>
                <a:gridCol w="5306696"/>
              </a:tblGrid>
              <a:tr h="549045">
                <a:tc>
                  <a:txBody>
                    <a:bodyPr/>
                    <a:lstStyle/>
                    <a:p>
                      <a:pPr defTabSz="914400">
                        <a:defRPr>
                          <a:solidFill>
                            <a:srgbClr val="000000"/>
                          </a:solidFill>
                        </a:defRPr>
                      </a:pPr>
                      <a:r>
                        <a:rPr sz="2600">
                          <a:solidFill>
                            <a:srgbClr val="FFFFFF"/>
                          </a:solidFill>
                        </a:rPr>
                        <a:t>Variables</a:t>
                      </a:r>
                    </a:p>
                  </a:txBody>
                  <a:tcPr marL="50800" marR="50800" marT="50800" marB="50800" anchor="ctr" anchorCtr="0" horzOverflow="overflow"/>
                </a:tc>
                <a:tc>
                  <a:txBody>
                    <a:bodyPr/>
                    <a:lstStyle/>
                    <a:p>
                      <a:pPr defTabSz="914400">
                        <a:defRPr>
                          <a:solidFill>
                            <a:srgbClr val="000000"/>
                          </a:solidFill>
                        </a:defRPr>
                      </a:pPr>
                      <a:r>
                        <a:rPr sz="2600">
                          <a:solidFill>
                            <a:srgbClr val="FFFFFF"/>
                          </a:solidFill>
                        </a:rPr>
                        <a:t>Description</a:t>
                      </a:r>
                    </a:p>
                  </a:txBody>
                  <a:tcPr marL="50800" marR="50800" marT="50800" marB="50800" anchor="ctr" anchorCtr="0" horzOverflow="overflow"/>
                </a:tc>
                <a:tc>
                  <a:txBody>
                    <a:bodyPr/>
                    <a:lstStyle/>
                    <a:p>
                      <a:pPr defTabSz="914400">
                        <a:defRPr>
                          <a:solidFill>
                            <a:srgbClr val="000000"/>
                          </a:solidFill>
                        </a:defRPr>
                      </a:pPr>
                      <a:r>
                        <a:rPr sz="2600">
                          <a:solidFill>
                            <a:srgbClr val="FFFFFF"/>
                          </a:solidFill>
                        </a:rPr>
                        <a:t>Theoretical Effect</a:t>
                      </a:r>
                    </a:p>
                  </a:txBody>
                  <a:tcPr marL="50800" marR="50800" marT="50800" marB="50800" anchor="ctr" anchorCtr="0" horzOverflow="overflow"/>
                </a:tc>
              </a:tr>
              <a:tr h="1350005">
                <a:tc>
                  <a:txBody>
                    <a:bodyPr/>
                    <a:lstStyle/>
                    <a:p>
                      <a:pPr algn="l" defTabSz="914400">
                        <a:defRPr>
                          <a:solidFill>
                            <a:srgbClr val="000000"/>
                          </a:solidFill>
                        </a:defRPr>
                      </a:pPr>
                      <a:r>
                        <a:rPr>
                          <a:solidFill>
                            <a:srgbClr val="FFFFFF"/>
                          </a:solidFill>
                        </a:rPr>
                        <a:t>Square Footage</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Heated square footage of subject property.</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The larger the property the higher the loan amount is likely to be. It may have a negative effect on the likelihood of closing. </a:t>
                      </a:r>
                    </a:p>
                  </a:txBody>
                  <a:tcPr marL="50800" marR="50800" marT="50800" marB="50800" anchor="ctr" anchorCtr="0" horzOverflow="overflow"/>
                </a:tc>
              </a:tr>
              <a:tr h="1350005">
                <a:tc>
                  <a:txBody>
                    <a:bodyPr/>
                    <a:lstStyle/>
                    <a:p>
                      <a:pPr algn="l" defTabSz="914400">
                        <a:defRPr>
                          <a:solidFill>
                            <a:srgbClr val="000000"/>
                          </a:solidFill>
                        </a:defRPr>
                      </a:pPr>
                      <a:r>
                        <a:rPr>
                          <a:solidFill>
                            <a:srgbClr val="FFFFFF"/>
                          </a:solidFill>
                        </a:rPr>
                        <a:t>Closing Date</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The date of loan closing</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During some times of the year loans are more likely to close and are likely to be more valuable to the lender</a:t>
                      </a:r>
                    </a:p>
                  </a:txBody>
                  <a:tcPr marL="50800" marR="50800" marT="50800" marB="50800" anchor="ctr" anchorCtr="0" horzOverflow="overflow"/>
                </a:tc>
              </a:tr>
              <a:tr h="1033497">
                <a:tc>
                  <a:txBody>
                    <a:bodyPr/>
                    <a:lstStyle/>
                    <a:p>
                      <a:pPr algn="l" defTabSz="914400">
                        <a:defRPr>
                          <a:solidFill>
                            <a:srgbClr val="000000"/>
                          </a:solidFill>
                        </a:defRPr>
                      </a:pPr>
                      <a:r>
                        <a:rPr>
                          <a:solidFill>
                            <a:srgbClr val="FFFFFF"/>
                          </a:solidFill>
                        </a:rPr>
                        <a:t>Loan Amount</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The dollar amount of the loan</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Target Variable</a:t>
                      </a:r>
                    </a:p>
                  </a:txBody>
                  <a:tcPr marL="50800" marR="50800" marT="50800" marB="50800" anchor="ctr" anchorCtr="0" horzOverflow="overflow"/>
                </a:tc>
              </a:tr>
              <a:tr h="1343546">
                <a:tc>
                  <a:txBody>
                    <a:bodyPr/>
                    <a:lstStyle/>
                    <a:p>
                      <a:pPr algn="l" defTabSz="914400">
                        <a:defRPr>
                          <a:solidFill>
                            <a:srgbClr val="000000"/>
                          </a:solidFill>
                        </a:defRPr>
                      </a:pPr>
                      <a:r>
                        <a:rPr>
                          <a:solidFill>
                            <a:srgbClr val="FFFFFF"/>
                          </a:solidFill>
                        </a:rPr>
                        <a:t>Closed</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Whether or not the transaction was successful</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Target Variable</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Data Sources: External</a:t>
            </a:r>
          </a:p>
        </p:txBody>
      </p:sp>
      <p:sp>
        <p:nvSpPr>
          <p:cNvPr id="182" name="Shape 182"/>
          <p:cNvSpPr/>
          <p:nvPr>
            <p:ph type="body" sz="quarter" idx="1"/>
          </p:nvPr>
        </p:nvSpPr>
        <p:spPr>
          <a:xfrm>
            <a:off x="508000" y="1945505"/>
            <a:ext cx="11988800" cy="1057526"/>
          </a:xfrm>
          <a:prstGeom prst="rect">
            <a:avLst/>
          </a:prstGeom>
        </p:spPr>
        <p:txBody>
          <a:bodyPr/>
          <a:lstStyle>
            <a:lvl1pPr marL="0" indent="0" algn="ctr">
              <a:spcBef>
                <a:spcPts val="0"/>
              </a:spcBef>
              <a:buClrTx/>
              <a:buSzTx/>
              <a:buFontTx/>
              <a:buNone/>
              <a:defRPr sz="2400"/>
            </a:lvl1pPr>
          </a:lstStyle>
          <a:p>
            <a:pPr/>
            <a:r>
              <a:t>Market Health Information</a:t>
            </a:r>
          </a:p>
        </p:txBody>
      </p:sp>
      <p:graphicFrame>
        <p:nvGraphicFramePr>
          <p:cNvPr id="183" name="Table 183"/>
          <p:cNvGraphicFramePr/>
          <p:nvPr/>
        </p:nvGraphicFramePr>
        <p:xfrm>
          <a:off x="952655" y="2991524"/>
          <a:ext cx="5981701" cy="60960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547578"/>
                <a:gridCol w="3245213"/>
                <a:gridCol w="5306696"/>
              </a:tblGrid>
              <a:tr h="443616">
                <a:tc>
                  <a:txBody>
                    <a:bodyPr/>
                    <a:lstStyle/>
                    <a:p>
                      <a:pPr defTabSz="914400">
                        <a:defRPr>
                          <a:solidFill>
                            <a:srgbClr val="000000"/>
                          </a:solidFill>
                        </a:defRPr>
                      </a:pPr>
                      <a:r>
                        <a:rPr sz="2600">
                          <a:solidFill>
                            <a:srgbClr val="FFFFFF"/>
                          </a:solidFill>
                        </a:rPr>
                        <a:t>Variables</a:t>
                      </a:r>
                    </a:p>
                  </a:txBody>
                  <a:tcPr marL="50800" marR="50800" marT="50800" marB="50800" anchor="ctr" anchorCtr="0" horzOverflow="overflow"/>
                </a:tc>
                <a:tc>
                  <a:txBody>
                    <a:bodyPr/>
                    <a:lstStyle/>
                    <a:p>
                      <a:pPr defTabSz="914400">
                        <a:defRPr>
                          <a:solidFill>
                            <a:srgbClr val="000000"/>
                          </a:solidFill>
                        </a:defRPr>
                      </a:pPr>
                      <a:r>
                        <a:rPr sz="2600">
                          <a:solidFill>
                            <a:srgbClr val="FFFFFF"/>
                          </a:solidFill>
                        </a:rPr>
                        <a:t>Description</a:t>
                      </a:r>
                    </a:p>
                  </a:txBody>
                  <a:tcPr marL="50800" marR="50800" marT="50800" marB="50800" anchor="ctr" anchorCtr="0" horzOverflow="overflow"/>
                </a:tc>
                <a:tc>
                  <a:txBody>
                    <a:bodyPr/>
                    <a:lstStyle/>
                    <a:p>
                      <a:pPr defTabSz="914400">
                        <a:defRPr>
                          <a:solidFill>
                            <a:srgbClr val="000000"/>
                          </a:solidFill>
                        </a:defRPr>
                      </a:pPr>
                      <a:r>
                        <a:rPr sz="2600">
                          <a:solidFill>
                            <a:srgbClr val="FFFFFF"/>
                          </a:solidFill>
                        </a:rPr>
                        <a:t>Theoretical Effect</a:t>
                      </a:r>
                    </a:p>
                  </a:txBody>
                  <a:tcPr marL="50800" marR="50800" marT="50800" marB="50800" anchor="ctr" anchorCtr="0" horzOverflow="overflow"/>
                </a:tc>
              </a:tr>
              <a:tr h="1090774">
                <a:tc>
                  <a:txBody>
                    <a:bodyPr/>
                    <a:lstStyle/>
                    <a:p>
                      <a:pPr algn="l" defTabSz="914400">
                        <a:defRPr>
                          <a:solidFill>
                            <a:srgbClr val="000000"/>
                          </a:solidFill>
                        </a:defRPr>
                      </a:pPr>
                      <a:r>
                        <a:rPr>
                          <a:solidFill>
                            <a:srgbClr val="FFFFFF"/>
                          </a:solidFill>
                        </a:rPr>
                        <a:t>Market Health Index</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Zillow's real estate market health index</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Economically stable or growing markets have a positive effect on the outcome of the investment and are thus more likely to close. </a:t>
                      </a:r>
                    </a:p>
                  </a:txBody>
                  <a:tcPr marL="50800" marR="50800" marT="50800" marB="50800" anchor="ctr" anchorCtr="0" horzOverflow="overflow"/>
                </a:tc>
              </a:tr>
              <a:tr h="1320800">
                <a:tc>
                  <a:txBody>
                    <a:bodyPr/>
                    <a:lstStyle/>
                    <a:p>
                      <a:pPr algn="l" defTabSz="914400">
                        <a:defRPr>
                          <a:solidFill>
                            <a:srgbClr val="000000"/>
                          </a:solidFill>
                        </a:defRPr>
                      </a:pPr>
                      <a:r>
                        <a:rPr>
                          <a:solidFill>
                            <a:srgbClr val="FFFFFF"/>
                          </a:solidFill>
                        </a:rPr>
                        <a:t>Median Sales Price &amp; Median Sales Price/SqFt</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Zillow's month-to-month median sales price (and sales price/SqFt) estimation (by zip code)</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Properties are appraised based on comparable properties within the same area. Higher median sales prices indicate high valued transactions.</a:t>
                      </a:r>
                    </a:p>
                  </a:txBody>
                  <a:tcPr marL="50800" marR="50800" marT="50800" marB="50800" anchor="ctr" anchorCtr="0" horzOverflow="overflow"/>
                </a:tc>
              </a:tr>
              <a:tr h="1016000">
                <a:tc>
                  <a:txBody>
                    <a:bodyPr/>
                    <a:lstStyle/>
                    <a:p>
                      <a:pPr algn="l" defTabSz="914400">
                        <a:defRPr>
                          <a:solidFill>
                            <a:srgbClr val="000000"/>
                          </a:solidFill>
                        </a:defRPr>
                      </a:pPr>
                      <a:r>
                        <a:rPr>
                          <a:solidFill>
                            <a:srgbClr val="FFFFFF"/>
                          </a:solidFill>
                        </a:rPr>
                        <a:t>YoY</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Year Over Year appreciation or devaluation of properties in the area for the current year.</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Loan approvals are contingent to appreciation prospects of the neighborhood.</a:t>
                      </a:r>
                    </a:p>
                  </a:txBody>
                  <a:tcPr marL="50800" marR="50800" marT="50800" marB="50800" anchor="ctr" anchorCtr="0" horzOverflow="overflow"/>
                </a:tc>
              </a:tr>
              <a:tr h="1085555">
                <a:tc>
                  <a:txBody>
                    <a:bodyPr/>
                    <a:lstStyle/>
                    <a:p>
                      <a:pPr algn="l" defTabSz="914400">
                        <a:defRPr>
                          <a:solidFill>
                            <a:srgbClr val="000000"/>
                          </a:solidFill>
                        </a:defRPr>
                      </a:pPr>
                      <a:r>
                        <a:rPr>
                          <a:solidFill>
                            <a:srgbClr val="FFFFFF"/>
                          </a:solidFill>
                        </a:rPr>
                        <a:t>Days on Market</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Average number of days for a property to sell in the market (by zip code)</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Loan approvals are contingent on the marketability of the property. Properties in areas that sell quicker are likely to be approved more often.</a:t>
                      </a:r>
                    </a:p>
                  </a:txBody>
                  <a:tcPr marL="50800" marR="50800" marT="50800" marB="50800" anchor="ctr" anchorCtr="0" horzOverflow="overflow"/>
                </a:tc>
              </a:tr>
              <a:tr h="1085555">
                <a:tc>
                  <a:txBody>
                    <a:bodyPr/>
                    <a:lstStyle/>
                    <a:p>
                      <a:pPr algn="l" defTabSz="914400">
                        <a:defRPr>
                          <a:solidFill>
                            <a:srgbClr val="000000"/>
                          </a:solidFill>
                        </a:defRPr>
                      </a:pPr>
                      <a:r>
                        <a:rPr>
                          <a:solidFill>
                            <a:srgbClr val="FFFFFF"/>
                          </a:solidFill>
                        </a:rPr>
                        <a:t>Median Sales Price per Square Foot</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Zillow's month-to-month median sales price per square foot estimation (by zip code)</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Properties are appraised based on comparable properties within the same area. Higher median sales prices indicate high valued transactions.</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lvl1pPr defTabSz="420624">
              <a:spcBef>
                <a:spcPts val="1100"/>
              </a:spcBef>
              <a:defRPr sz="5040"/>
            </a:lvl1pPr>
          </a:lstStyle>
          <a:p>
            <a:pPr/>
            <a:r>
              <a:t>Data Cleaning, Collection and Preparation Issues</a:t>
            </a:r>
          </a:p>
        </p:txBody>
      </p:sp>
      <p:sp>
        <p:nvSpPr>
          <p:cNvPr id="186" name="Shape 186"/>
          <p:cNvSpPr/>
          <p:nvPr>
            <p:ph type="body" idx="1"/>
          </p:nvPr>
        </p:nvSpPr>
        <p:spPr>
          <a:prstGeom prst="rect">
            <a:avLst/>
          </a:prstGeom>
        </p:spPr>
        <p:txBody>
          <a:bodyPr/>
          <a:lstStyle/>
          <a:p>
            <a:pPr/>
            <a:r>
              <a:t>There were three main data issues throughout the modeling process:</a:t>
            </a:r>
          </a:p>
          <a:p>
            <a:pPr/>
            <a:r>
              <a:t>Data Scarcity and Missing Values</a:t>
            </a:r>
          </a:p>
          <a:p>
            <a:pPr/>
            <a:r>
              <a:t>Data Format</a:t>
            </a:r>
          </a:p>
          <a:p>
            <a:pPr/>
            <a:r>
              <a:t>Outliers</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Data Scarcity and Missing Values</a:t>
            </a:r>
          </a:p>
        </p:txBody>
      </p:sp>
      <p:sp>
        <p:nvSpPr>
          <p:cNvPr id="189" name="Shape 189"/>
          <p:cNvSpPr/>
          <p:nvPr>
            <p:ph type="body" sz="half" idx="1"/>
          </p:nvPr>
        </p:nvSpPr>
        <p:spPr>
          <a:prstGeom prst="rect">
            <a:avLst/>
          </a:prstGeom>
        </p:spPr>
        <p:txBody>
          <a:bodyPr/>
          <a:lstStyle/>
          <a:p>
            <a:pPr marL="354329" indent="-354329" defTabSz="525779">
              <a:spcBef>
                <a:spcPts val="1600"/>
              </a:spcBef>
              <a:defRPr sz="2700"/>
            </a:pPr>
            <a:r>
              <a:t>Data is collected internally via PDF forms. Borrowers may fill out these forms on their computer but some opt for filling them by hand, preventing the extraction and parsing of some data.</a:t>
            </a:r>
          </a:p>
          <a:p>
            <a:pPr marL="354329" indent="-354329" defTabSz="525779">
              <a:spcBef>
                <a:spcPts val="1600"/>
              </a:spcBef>
              <a:defRPr sz="2700"/>
            </a:pPr>
            <a:r>
              <a:t>Some PDF forms must be locked and signed by the Borrower, preventing the extraction and parsing of some data.</a:t>
            </a:r>
          </a:p>
          <a:p>
            <a:pPr marL="354329" indent="-354329" defTabSz="525779">
              <a:spcBef>
                <a:spcPts val="1600"/>
              </a:spcBef>
              <a:defRPr sz="2700"/>
            </a:pPr>
            <a:r>
              <a:t>Fillable data collection documents were not available during 2011 and early 2012.</a:t>
            </a:r>
          </a:p>
        </p:txBody>
      </p:sp>
      <p:pic>
        <p:nvPicPr>
          <p:cNvPr id="190" name="pasted-image.jpeg"/>
          <p:cNvPicPr>
            <a:picLocks noChangeAspect="1"/>
          </p:cNvPicPr>
          <p:nvPr/>
        </p:nvPicPr>
        <p:blipFill>
          <a:blip r:embed="rId2">
            <a:extLst/>
          </a:blip>
          <a:stretch>
            <a:fillRect/>
          </a:stretch>
        </p:blipFill>
        <p:spPr>
          <a:xfrm>
            <a:off x="6803635" y="3702050"/>
            <a:ext cx="5620530" cy="3747019"/>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lvl1pPr defTabSz="484886">
              <a:spcBef>
                <a:spcPts val="1300"/>
              </a:spcBef>
              <a:defRPr sz="5810"/>
            </a:lvl1pPr>
          </a:lstStyle>
          <a:p>
            <a:pPr/>
            <a:r>
              <a:t>Handling Data Scarcity and Missing Values</a:t>
            </a:r>
          </a:p>
        </p:txBody>
      </p:sp>
      <p:sp>
        <p:nvSpPr>
          <p:cNvPr id="193" name="Shape 193"/>
          <p:cNvSpPr/>
          <p:nvPr>
            <p:ph type="body" sz="half" idx="1"/>
          </p:nvPr>
        </p:nvSpPr>
        <p:spPr>
          <a:prstGeom prst="rect">
            <a:avLst/>
          </a:prstGeom>
        </p:spPr>
        <p:txBody>
          <a:bodyPr/>
          <a:lstStyle/>
          <a:p>
            <a:pPr marL="275589" indent="-275589" defTabSz="408940">
              <a:spcBef>
                <a:spcPts val="1200"/>
              </a:spcBef>
              <a:defRPr sz="2100"/>
            </a:pPr>
            <a:r>
              <a:t>Data scarcity and missing values were handled with Python during the data collection process and with SAS during the data preparation process.</a:t>
            </a:r>
          </a:p>
          <a:p>
            <a:pPr marL="275589" indent="-275589" defTabSz="408940">
              <a:spcBef>
                <a:spcPts val="1200"/>
              </a:spcBef>
              <a:defRPr sz="2100"/>
            </a:pPr>
            <a:r>
              <a:t>There is some degree of data redundancy among the data collection documents used internally. </a:t>
            </a:r>
            <a:r>
              <a:rPr b="1"/>
              <a:t>Multiple documents were collected and compiled for each observation</a:t>
            </a:r>
            <a:r>
              <a:t>, reducing the number of missing values.</a:t>
            </a:r>
          </a:p>
          <a:p>
            <a:pPr marL="275589" indent="-275589" defTabSz="408940">
              <a:spcBef>
                <a:spcPts val="1200"/>
              </a:spcBef>
              <a:defRPr sz="2100"/>
            </a:pPr>
            <a:r>
              <a:t>Missing values related to the subject property were complemented with external data sources. </a:t>
            </a:r>
            <a:r>
              <a:rPr b="1"/>
              <a:t>A web data extraction system was built to search and scan missing values that could also be found in public records</a:t>
            </a:r>
            <a:r>
              <a:t>, such as the number of bedrooms, bathrooms and square footage of a property</a:t>
            </a:r>
          </a:p>
        </p:txBody>
      </p:sp>
      <p:pic>
        <p:nvPicPr>
          <p:cNvPr id="194" name="pasted-image.jpeg"/>
          <p:cNvPicPr>
            <a:picLocks noChangeAspect="1"/>
          </p:cNvPicPr>
          <p:nvPr/>
        </p:nvPicPr>
        <p:blipFill>
          <a:blip r:embed="rId2">
            <a:extLst/>
          </a:blip>
          <a:stretch>
            <a:fillRect/>
          </a:stretch>
        </p:blipFill>
        <p:spPr>
          <a:xfrm>
            <a:off x="6503109" y="2781160"/>
            <a:ext cx="1800591" cy="2265014"/>
          </a:xfrm>
          <a:prstGeom prst="rect">
            <a:avLst/>
          </a:prstGeom>
          <a:ln w="12700">
            <a:miter lim="400000"/>
          </a:ln>
        </p:spPr>
      </p:pic>
      <p:pic>
        <p:nvPicPr>
          <p:cNvPr id="195" name="pasted-image.png"/>
          <p:cNvPicPr>
            <a:picLocks noChangeAspect="1"/>
          </p:cNvPicPr>
          <p:nvPr/>
        </p:nvPicPr>
        <p:blipFill>
          <a:blip r:embed="rId3">
            <a:extLst/>
          </a:blip>
          <a:stretch>
            <a:fillRect/>
          </a:stretch>
        </p:blipFill>
        <p:spPr>
          <a:xfrm>
            <a:off x="10659591" y="2763934"/>
            <a:ext cx="1775235" cy="2299466"/>
          </a:xfrm>
          <a:prstGeom prst="rect">
            <a:avLst/>
          </a:prstGeom>
          <a:ln w="12700">
            <a:miter lim="400000"/>
          </a:ln>
        </p:spPr>
      </p:pic>
      <p:pic>
        <p:nvPicPr>
          <p:cNvPr id="196" name="pasted-image.png"/>
          <p:cNvPicPr>
            <a:picLocks noChangeAspect="1"/>
          </p:cNvPicPr>
          <p:nvPr/>
        </p:nvPicPr>
        <p:blipFill>
          <a:blip r:embed="rId4">
            <a:extLst/>
          </a:blip>
          <a:stretch>
            <a:fillRect/>
          </a:stretch>
        </p:blipFill>
        <p:spPr>
          <a:xfrm>
            <a:off x="8426170" y="2546508"/>
            <a:ext cx="2110951" cy="2734319"/>
          </a:xfrm>
          <a:prstGeom prst="rect">
            <a:avLst/>
          </a:prstGeom>
          <a:ln w="12700">
            <a:miter lim="400000"/>
          </a:ln>
        </p:spPr>
      </p:pic>
      <p:pic>
        <p:nvPicPr>
          <p:cNvPr id="197" name="pasted-image.png"/>
          <p:cNvPicPr>
            <a:picLocks noChangeAspect="1"/>
          </p:cNvPicPr>
          <p:nvPr/>
        </p:nvPicPr>
        <p:blipFill>
          <a:blip r:embed="rId5">
            <a:extLst/>
          </a:blip>
          <a:srcRect l="0" t="0" r="0" b="0"/>
          <a:stretch>
            <a:fillRect/>
          </a:stretch>
        </p:blipFill>
        <p:spPr>
          <a:xfrm>
            <a:off x="8186245" y="5808034"/>
            <a:ext cx="2590801" cy="3073401"/>
          </a:xfrm>
          <a:prstGeom prst="rect">
            <a:avLst/>
          </a:prstGeom>
          <a:ln w="25400">
            <a:miter lim="400000"/>
          </a:ln>
          <a:effectLst>
            <a:outerShdw sx="100000" sy="100000" kx="0" ky="0" algn="b" rotWithShape="0" blurRad="190500" dist="101600" dir="5400000">
              <a:srgbClr val="000000">
                <a:alpha val="40000"/>
              </a:srgbClr>
            </a:outerShdw>
          </a:effectLst>
        </p:spPr>
      </p:pic>
      <p:sp>
        <p:nvSpPr>
          <p:cNvPr id="198" name="Shape 198"/>
          <p:cNvSpPr/>
          <p:nvPr/>
        </p:nvSpPr>
        <p:spPr>
          <a:xfrm flipV="1">
            <a:off x="9475305" y="5075951"/>
            <a:ext cx="1977154" cy="719532"/>
          </a:xfrm>
          <a:prstGeom prst="line">
            <a:avLst/>
          </a:prstGeom>
          <a:ln w="25400">
            <a:solidFill>
              <a:srgbClr val="414141"/>
            </a:solidFill>
            <a:miter lim="400000"/>
          </a:ln>
        </p:spPr>
        <p:txBody>
          <a:bodyPr lIns="50800" tIns="50800" rIns="50800" bIns="50800" anchor="ctr"/>
          <a:lstStyle/>
          <a:p>
            <a:pPr>
              <a:defRPr sz="3200"/>
            </a:pPr>
          </a:p>
        </p:txBody>
      </p:sp>
      <p:sp>
        <p:nvSpPr>
          <p:cNvPr id="199" name="Shape 199"/>
          <p:cNvSpPr/>
          <p:nvPr/>
        </p:nvSpPr>
        <p:spPr>
          <a:xfrm flipV="1">
            <a:off x="9481645" y="5264202"/>
            <a:ext cx="1" cy="560458"/>
          </a:xfrm>
          <a:prstGeom prst="line">
            <a:avLst/>
          </a:prstGeom>
          <a:ln w="25400">
            <a:solidFill>
              <a:srgbClr val="414141"/>
            </a:solidFill>
            <a:miter lim="400000"/>
          </a:ln>
        </p:spPr>
        <p:txBody>
          <a:bodyPr lIns="50800" tIns="50800" rIns="50800" bIns="50800" anchor="ctr"/>
          <a:lstStyle/>
          <a:p>
            <a:pPr>
              <a:defRPr sz="3200"/>
            </a:pPr>
          </a:p>
        </p:txBody>
      </p:sp>
      <p:sp>
        <p:nvSpPr>
          <p:cNvPr id="200" name="Shape 200"/>
          <p:cNvSpPr/>
          <p:nvPr/>
        </p:nvSpPr>
        <p:spPr>
          <a:xfrm flipH="1" flipV="1">
            <a:off x="7477047" y="5042133"/>
            <a:ext cx="2030097" cy="787168"/>
          </a:xfrm>
          <a:prstGeom prst="line">
            <a:avLst/>
          </a:prstGeom>
          <a:ln w="25400">
            <a:solidFill>
              <a:srgbClr val="414141"/>
            </a:solidFill>
            <a:miter lim="400000"/>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lvl1pPr defTabSz="484886">
              <a:spcBef>
                <a:spcPts val="1300"/>
              </a:spcBef>
              <a:defRPr sz="5810"/>
            </a:lvl1pPr>
          </a:lstStyle>
          <a:p>
            <a:pPr/>
            <a:r>
              <a:t>Handling Data Scarcity and Missing Values</a:t>
            </a:r>
          </a:p>
        </p:txBody>
      </p:sp>
      <p:sp>
        <p:nvSpPr>
          <p:cNvPr id="203" name="Shape 203"/>
          <p:cNvSpPr/>
          <p:nvPr>
            <p:ph type="body" sz="half" idx="1"/>
          </p:nvPr>
        </p:nvSpPr>
        <p:spPr>
          <a:xfrm>
            <a:off x="508000" y="2628900"/>
            <a:ext cx="6197324" cy="6096000"/>
          </a:xfrm>
          <a:prstGeom prst="rect">
            <a:avLst/>
          </a:prstGeom>
        </p:spPr>
        <p:txBody>
          <a:bodyPr/>
          <a:lstStyle>
            <a:lvl1pPr marL="446404" indent="-446404" defTabSz="554990">
              <a:spcBef>
                <a:spcPts val="2200"/>
              </a:spcBef>
              <a:defRPr sz="3420"/>
            </a:lvl1pPr>
          </a:lstStyle>
          <a:p>
            <a:pPr/>
            <a:r>
              <a:t>Most of the market information was found using a lookup function in Python. However, for some zip codes the data was not available. Using the pyzipcode package for Python, nearby zip codes were found, which were used to estimate market information. </a:t>
            </a:r>
          </a:p>
        </p:txBody>
      </p:sp>
      <p:pic>
        <p:nvPicPr>
          <p:cNvPr id="204" name="pasted-image.png"/>
          <p:cNvPicPr>
            <a:picLocks noChangeAspect="1"/>
          </p:cNvPicPr>
          <p:nvPr/>
        </p:nvPicPr>
        <p:blipFill>
          <a:blip r:embed="rId2">
            <a:extLst/>
          </a:blip>
          <a:stretch>
            <a:fillRect/>
          </a:stretch>
        </p:blipFill>
        <p:spPr>
          <a:xfrm>
            <a:off x="6951152" y="2778633"/>
            <a:ext cx="5575824" cy="5796534"/>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lvl1pPr defTabSz="484886">
              <a:spcBef>
                <a:spcPts val="1300"/>
              </a:spcBef>
              <a:defRPr sz="5810"/>
            </a:lvl1pPr>
          </a:lstStyle>
          <a:p>
            <a:pPr/>
            <a:r>
              <a:t>Handling Data Scarcity and Missing Values</a:t>
            </a:r>
          </a:p>
        </p:txBody>
      </p:sp>
      <p:sp>
        <p:nvSpPr>
          <p:cNvPr id="207" name="Shape 207"/>
          <p:cNvSpPr/>
          <p:nvPr>
            <p:ph type="body" idx="1"/>
          </p:nvPr>
        </p:nvSpPr>
        <p:spPr>
          <a:prstGeom prst="rect">
            <a:avLst/>
          </a:prstGeom>
        </p:spPr>
        <p:txBody>
          <a:bodyPr/>
          <a:lstStyle/>
          <a:p>
            <a:pPr/>
            <a:r>
              <a:t>During the data preparation process in SAS, the remaining missing values were imputed using linear regression (regressing the variable with missing values on other available variables) or simply using the median value.</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prstGeom prst="rect">
            <a:avLst/>
          </a:prstGeom>
        </p:spPr>
        <p:txBody>
          <a:bodyPr/>
          <a:lstStyle/>
          <a:p>
            <a:pPr/>
            <a:r>
              <a:t>Data Format Issues</a:t>
            </a:r>
          </a:p>
        </p:txBody>
      </p:sp>
      <p:sp>
        <p:nvSpPr>
          <p:cNvPr id="210" name="Shape 210"/>
          <p:cNvSpPr/>
          <p:nvPr>
            <p:ph type="body" idx="1"/>
          </p:nvPr>
        </p:nvSpPr>
        <p:spPr>
          <a:prstGeom prst="rect">
            <a:avLst/>
          </a:prstGeom>
        </p:spPr>
        <p:txBody>
          <a:bodyPr/>
          <a:lstStyle/>
          <a:p>
            <a:pPr/>
            <a:r>
              <a:t>There were slight differences among redundant data within the forms. Ex: Some forms asked for years of experience in months, others in years. This made the data compilation process difficult.</a:t>
            </a:r>
          </a:p>
          <a:p>
            <a:pPr/>
            <a:r>
              <a:t>The variables related to the borrower (years of experience, number of completed properties and whether they had completed a loan in the past) were only found in unstructured data formats.</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prstGeom prst="rect">
            <a:avLst/>
          </a:prstGeom>
        </p:spPr>
        <p:txBody>
          <a:bodyPr/>
          <a:lstStyle/>
          <a:p>
            <a:pPr/>
            <a:r>
              <a:t>Handling Data Format Issues</a:t>
            </a:r>
          </a:p>
        </p:txBody>
      </p:sp>
      <p:sp>
        <p:nvSpPr>
          <p:cNvPr id="213" name="Shape 213"/>
          <p:cNvSpPr/>
          <p:nvPr>
            <p:ph type="body" idx="1"/>
          </p:nvPr>
        </p:nvSpPr>
        <p:spPr>
          <a:prstGeom prst="rect">
            <a:avLst/>
          </a:prstGeom>
        </p:spPr>
        <p:txBody>
          <a:bodyPr/>
          <a:lstStyle/>
          <a:p>
            <a:pPr/>
            <a:r>
              <a:t>Differences among redundant data within forms were handled programmatically in Python using the pandas and numpy packages.</a:t>
            </a:r>
          </a:p>
          <a:p>
            <a:pPr/>
            <a:r>
              <a:t>Unstructured data were handled programmatically using regular expressions in Python (for example by looking behind words like "years" to extract the borrower's number of years of experience).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Introduction: Brackground</a:t>
            </a:r>
          </a:p>
        </p:txBody>
      </p:sp>
      <p:sp>
        <p:nvSpPr>
          <p:cNvPr id="138" name="Shape 138"/>
          <p:cNvSpPr/>
          <p:nvPr>
            <p:ph type="body" idx="1"/>
          </p:nvPr>
        </p:nvSpPr>
        <p:spPr>
          <a:prstGeom prst="rect">
            <a:avLst/>
          </a:prstGeom>
        </p:spPr>
        <p:txBody>
          <a:bodyPr/>
          <a:lstStyle/>
          <a:p>
            <a:pPr marL="253746" indent="-253746" defTabSz="315468">
              <a:spcBef>
                <a:spcPts val="1200"/>
              </a:spcBef>
              <a:defRPr sz="1944"/>
            </a:pPr>
            <a:r>
              <a:t>About the Company:</a:t>
            </a:r>
          </a:p>
          <a:p>
            <a:pPr lvl="1" marL="507492" indent="-253746" defTabSz="315468">
              <a:spcBef>
                <a:spcPts val="1200"/>
              </a:spcBef>
              <a:defRPr sz="1944"/>
            </a:pPr>
            <a:r>
              <a:t>Founded in 2008, the Company is a private money lender for real estate investors who need quick access to capital to finance residential investment transactions.</a:t>
            </a:r>
          </a:p>
          <a:p>
            <a:pPr lvl="1" marL="507492" indent="-253746" defTabSz="315468">
              <a:spcBef>
                <a:spcPts val="1200"/>
              </a:spcBef>
              <a:defRPr sz="1944"/>
            </a:pPr>
            <a:r>
              <a:rPr b="1"/>
              <a:t>Very specific niche industry.</a:t>
            </a:r>
            <a:r>
              <a:t> Financing is provided for residential investment property purposes only. </a:t>
            </a:r>
          </a:p>
          <a:p>
            <a:pPr lvl="2" marL="761238" indent="-253746" defTabSz="315468">
              <a:spcBef>
                <a:spcPts val="1200"/>
              </a:spcBef>
              <a:defRPr sz="1944"/>
            </a:pPr>
            <a:r>
              <a:t>The Borrower may not occupy the property.</a:t>
            </a:r>
          </a:p>
          <a:p>
            <a:pPr lvl="2" marL="761238" indent="-253746" defTabSz="315468">
              <a:spcBef>
                <a:spcPts val="1200"/>
              </a:spcBef>
              <a:defRPr sz="1944"/>
            </a:pPr>
            <a:r>
              <a:t>The Borrower must have one of the following investment strategies:</a:t>
            </a:r>
          </a:p>
          <a:p>
            <a:pPr lvl="3" marL="1014984" indent="-253746" defTabSz="315468">
              <a:spcBef>
                <a:spcPts val="1200"/>
              </a:spcBef>
              <a:defRPr sz="1944"/>
            </a:pPr>
            <a:r>
              <a:t>Fix and Flip: Purchase a distressed property, repair all the damages and sell it at retail price.</a:t>
            </a:r>
          </a:p>
          <a:p>
            <a:pPr lvl="3" marL="1014984" indent="-253746" defTabSz="315468">
              <a:spcBef>
                <a:spcPts val="1200"/>
              </a:spcBef>
              <a:defRPr sz="1944"/>
            </a:pPr>
            <a:r>
              <a:t>Fix and Rent: Purchase a distressed property, repair all the damages and hold it as a rental property.</a:t>
            </a:r>
          </a:p>
          <a:p>
            <a:pPr lvl="3" marL="1014984" indent="-253746" defTabSz="315468">
              <a:spcBef>
                <a:spcPts val="1200"/>
              </a:spcBef>
              <a:defRPr sz="1944"/>
            </a:pPr>
            <a:r>
              <a:t>Refinance and Sell/Rent: Repair a property the Borrower owns in order to sell it or rent it out.</a:t>
            </a:r>
          </a:p>
          <a:p>
            <a:pPr lvl="1" marL="507492" indent="-253746" defTabSz="315468">
              <a:spcBef>
                <a:spcPts val="1200"/>
              </a:spcBef>
              <a:defRPr sz="1944"/>
            </a:pPr>
            <a:r>
              <a:rPr b="1"/>
              <a:t>Borrower qualification.</a:t>
            </a:r>
            <a:r>
              <a:t> Loan approvals are based on whether the investment makes financial sense and whether the Borrower is skilled enough to complete the project. Credit score, DTI and other metrics used in conventional financing are not determinants for qualification.</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p>
            <a:pPr/>
            <a:r>
              <a:t>Handling Outliers</a:t>
            </a:r>
          </a:p>
        </p:txBody>
      </p:sp>
      <p:sp>
        <p:nvSpPr>
          <p:cNvPr id="216" name="Shape 216"/>
          <p:cNvSpPr/>
          <p:nvPr>
            <p:ph type="body" idx="1"/>
          </p:nvPr>
        </p:nvSpPr>
        <p:spPr>
          <a:prstGeom prst="rect">
            <a:avLst/>
          </a:prstGeom>
        </p:spPr>
        <p:txBody>
          <a:bodyPr/>
          <a:lstStyle/>
          <a:p>
            <a:pPr/>
            <a:r>
              <a:t>Outliers were handled in SAS during the data preparation stage.</a:t>
            </a:r>
          </a:p>
          <a:p>
            <a:pPr/>
            <a:r>
              <a:t>Some observations containing outliers were deleted because they were outside of the project's defined scope.</a:t>
            </a:r>
          </a:p>
          <a:p>
            <a:pPr/>
            <a:r>
              <a:t>Variable transformations were used to mitigate the effects of outliers in the regression models.</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pPr/>
            <a:r>
              <a:t>The Model</a:t>
            </a:r>
          </a:p>
        </p:txBody>
      </p:sp>
      <p:sp>
        <p:nvSpPr>
          <p:cNvPr id="219" name="Shape 219"/>
          <p:cNvSpPr/>
          <p:nvPr>
            <p:ph type="body" sz="half" idx="1"/>
          </p:nvPr>
        </p:nvSpPr>
        <p:spPr>
          <a:xfrm>
            <a:off x="508000" y="2628900"/>
            <a:ext cx="5964779" cy="6096000"/>
          </a:xfrm>
          <a:prstGeom prst="rect">
            <a:avLst/>
          </a:prstGeom>
        </p:spPr>
        <p:txBody>
          <a:bodyPr/>
          <a:lstStyle/>
          <a:p>
            <a:pPr marL="333628" indent="-333628" defTabSz="414781">
              <a:spcBef>
                <a:spcPts val="1700"/>
              </a:spcBef>
              <a:defRPr sz="2556"/>
            </a:pPr>
            <a:r>
              <a:t>The value of a lead is contingent on the likelihood of closing a loan.</a:t>
            </a:r>
          </a:p>
          <a:p>
            <a:pPr marL="333628" indent="-333628" defTabSz="414781">
              <a:spcBef>
                <a:spcPts val="1700"/>
              </a:spcBef>
              <a:defRPr sz="2556"/>
            </a:pPr>
            <a:r>
              <a:t>Provided that the loan closes, the value of a lead depends on the dollar amount of the loan.</a:t>
            </a:r>
          </a:p>
          <a:p>
            <a:pPr marL="333628" indent="-333628" defTabSz="414781">
              <a:spcBef>
                <a:spcPts val="1700"/>
              </a:spcBef>
              <a:defRPr sz="2556"/>
            </a:pPr>
            <a:r>
              <a:t>A probability-severity model was used to model this situation, where both the probability of closing and the total dollar amount are considered to calculate the expected value of a lead:</a:t>
            </a:r>
          </a:p>
          <a:p>
            <a:pPr marL="0" indent="0" defTabSz="414781">
              <a:spcBef>
                <a:spcPts val="1700"/>
              </a:spcBef>
              <a:buClrTx/>
              <a:buSzTx/>
              <a:buFontTx/>
              <a:buNone/>
              <a:defRPr sz="2556"/>
            </a:pPr>
            <a:r>
              <a:t>LEAD_VALUE = PROBABILITY OF CLOSING * LOAN AMOUNT</a:t>
            </a:r>
          </a:p>
        </p:txBody>
      </p:sp>
      <p:pic>
        <p:nvPicPr>
          <p:cNvPr id="220" name="pasted-image.png"/>
          <p:cNvPicPr>
            <a:picLocks noChangeAspect="1"/>
          </p:cNvPicPr>
          <p:nvPr/>
        </p:nvPicPr>
        <p:blipFill>
          <a:blip r:embed="rId2">
            <a:extLst/>
          </a:blip>
          <a:stretch>
            <a:fillRect/>
          </a:stretch>
        </p:blipFill>
        <p:spPr>
          <a:xfrm>
            <a:off x="6614874" y="3177629"/>
            <a:ext cx="5951344" cy="4472750"/>
          </a:xfrm>
          <a:prstGeom prst="rect">
            <a:avLst/>
          </a:prstGeom>
          <a:ln w="12700">
            <a:miter lim="400000"/>
          </a:ln>
        </p:spPr>
      </p:pic>
      <p:sp>
        <p:nvSpPr>
          <p:cNvPr id="221" name="Shape 221"/>
          <p:cNvSpPr/>
          <p:nvPr/>
        </p:nvSpPr>
        <p:spPr>
          <a:xfrm>
            <a:off x="7470563" y="7763818"/>
            <a:ext cx="4239965"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Observed distribution of the </a:t>
            </a:r>
          </a:p>
          <a:p>
            <a:pPr/>
            <a:r>
              <a:t>Lead Score (to a 0-to-100 scale)</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pPr/>
            <a:r>
              <a:t>The Model: Scoring Function</a:t>
            </a:r>
          </a:p>
        </p:txBody>
      </p:sp>
      <p:sp>
        <p:nvSpPr>
          <p:cNvPr id="224" name="Shape 224"/>
          <p:cNvSpPr/>
          <p:nvPr>
            <p:ph type="body" idx="1"/>
          </p:nvPr>
        </p:nvSpPr>
        <p:spPr>
          <a:prstGeom prst="rect">
            <a:avLst/>
          </a:prstGeom>
        </p:spPr>
        <p:txBody>
          <a:bodyPr numCol="2" spcCol="599440"/>
          <a:lstStyle/>
          <a:p>
            <a:pPr marL="0" indent="0" defTabSz="268731">
              <a:lnSpc>
                <a:spcPct val="75000"/>
              </a:lnSpc>
              <a:spcBef>
                <a:spcPts val="1100"/>
              </a:spcBef>
              <a:buClrTx/>
              <a:buSzTx/>
              <a:buFontTx/>
              <a:buNone/>
              <a:defRPr sz="1380"/>
            </a:pPr>
            <a:r>
              <a:t>/*Scoring Function (Assuming no data is missing)*/</a:t>
            </a:r>
          </a:p>
          <a:p>
            <a:pPr marL="0" indent="0" defTabSz="268731">
              <a:lnSpc>
                <a:spcPct val="75000"/>
              </a:lnSpc>
              <a:spcBef>
                <a:spcPts val="1100"/>
              </a:spcBef>
              <a:buClrTx/>
              <a:buSzTx/>
              <a:buFontTx/>
              <a:buNone/>
              <a:defRPr sz="1380"/>
            </a:pPr>
            <a:r>
              <a:t>data SCORE;</a:t>
            </a:r>
          </a:p>
          <a:p>
            <a:pPr marL="0" indent="0" defTabSz="268731">
              <a:lnSpc>
                <a:spcPct val="75000"/>
              </a:lnSpc>
              <a:spcBef>
                <a:spcPts val="1100"/>
              </a:spcBef>
              <a:buClrTx/>
              <a:buSzTx/>
              <a:buFontTx/>
              <a:buNone/>
              <a:defRPr sz="1380"/>
            </a:pPr>
            <a:r>
              <a:t>set TEMPFILE;</a:t>
            </a:r>
          </a:p>
          <a:p>
            <a:pPr marL="0" indent="0" defTabSz="268731">
              <a:lnSpc>
                <a:spcPct val="75000"/>
              </a:lnSpc>
              <a:spcBef>
                <a:spcPts val="1100"/>
              </a:spcBef>
              <a:buClrTx/>
              <a:buSzTx/>
              <a:buFontTx/>
              <a:buNone/>
              <a:defRPr sz="1380"/>
            </a:pPr>
            <a:r>
              <a:t>P_LOG_LoanAmount = 1.42308 +</a:t>
            </a:r>
          </a:p>
          <a:p>
            <a:pPr marL="0" indent="0" defTabSz="268731">
              <a:lnSpc>
                <a:spcPct val="75000"/>
              </a:lnSpc>
              <a:spcBef>
                <a:spcPts val="1100"/>
              </a:spcBef>
              <a:buClrTx/>
              <a:buSzTx/>
              <a:buFontTx/>
              <a:buNone/>
              <a:defRPr sz="1380"/>
            </a:pPr>
            <a:r>
              <a:t>				0.33721 * IMP_LOG_ARV +</a:t>
            </a:r>
          </a:p>
          <a:p>
            <a:pPr marL="0" indent="0" defTabSz="268731">
              <a:lnSpc>
                <a:spcPct val="75000"/>
              </a:lnSpc>
              <a:spcBef>
                <a:spcPts val="1100"/>
              </a:spcBef>
              <a:buClrTx/>
              <a:buSzTx/>
              <a:buFontTx/>
              <a:buNone/>
              <a:defRPr sz="1380"/>
            </a:pPr>
            <a:r>
              <a:t>				0.00000055 * IMP_PurchasePrice +</a:t>
            </a:r>
          </a:p>
          <a:p>
            <a:pPr marL="0" indent="0" defTabSz="268731">
              <a:lnSpc>
                <a:spcPct val="75000"/>
              </a:lnSpc>
              <a:spcBef>
                <a:spcPts val="1100"/>
              </a:spcBef>
              <a:buClrTx/>
              <a:buSzTx/>
              <a:buFontTx/>
              <a:buNone/>
              <a:defRPr sz="1380"/>
            </a:pPr>
            <a:r>
              <a:t>				0.000000739 * MedianSalesPrice +</a:t>
            </a:r>
          </a:p>
          <a:p>
            <a:pPr marL="0" indent="0" defTabSz="268731">
              <a:lnSpc>
                <a:spcPct val="75000"/>
              </a:lnSpc>
              <a:spcBef>
                <a:spcPts val="1100"/>
              </a:spcBef>
              <a:buClrTx/>
              <a:buSzTx/>
              <a:buFontTx/>
              <a:buNone/>
              <a:defRPr sz="1380"/>
            </a:pPr>
            <a:r>
              <a:t>				0.00003807 * IMP_SqFt +</a:t>
            </a:r>
          </a:p>
          <a:p>
            <a:pPr marL="0" indent="0" defTabSz="268731">
              <a:lnSpc>
                <a:spcPct val="75000"/>
              </a:lnSpc>
              <a:spcBef>
                <a:spcPts val="1100"/>
              </a:spcBef>
              <a:buClrTx/>
              <a:buSzTx/>
              <a:buFontTx/>
              <a:buNone/>
              <a:defRPr sz="1380"/>
            </a:pPr>
            <a:r>
              <a:t>				0.00049456 * IMP_MedianSalesPriceSqFt +</a:t>
            </a:r>
          </a:p>
          <a:p>
            <a:pPr marL="0" indent="0" defTabSz="268731">
              <a:lnSpc>
                <a:spcPct val="75000"/>
              </a:lnSpc>
              <a:spcBef>
                <a:spcPts val="1100"/>
              </a:spcBef>
              <a:buClrTx/>
              <a:buSzTx/>
              <a:buFontTx/>
              <a:buNone/>
              <a:defRPr sz="1380"/>
            </a:pPr>
            <a:r>
              <a:t>				0.000000000867 * ClosingDate +</a:t>
            </a:r>
          </a:p>
          <a:p>
            <a:pPr marL="0" indent="0" defTabSz="268731">
              <a:lnSpc>
                <a:spcPct val="75000"/>
              </a:lnSpc>
              <a:spcBef>
                <a:spcPts val="1100"/>
              </a:spcBef>
              <a:buClrTx/>
              <a:buSzTx/>
              <a:buFontTx/>
              <a:buNone/>
              <a:defRPr sz="1380"/>
            </a:pPr>
            <a:r>
              <a:t>				0.02303 * IMP_Bath +</a:t>
            </a:r>
          </a:p>
          <a:p>
            <a:pPr marL="0" indent="0" defTabSz="268731">
              <a:lnSpc>
                <a:spcPct val="75000"/>
              </a:lnSpc>
              <a:spcBef>
                <a:spcPts val="1100"/>
              </a:spcBef>
              <a:buClrTx/>
              <a:buSzTx/>
              <a:buFontTx/>
              <a:buNone/>
              <a:defRPr sz="1380"/>
            </a:pPr>
            <a:r>
              <a:t>				0.01239 * IMP_Beds +</a:t>
            </a:r>
          </a:p>
          <a:p>
            <a:pPr marL="0" indent="0" defTabSz="268731">
              <a:lnSpc>
                <a:spcPct val="75000"/>
              </a:lnSpc>
              <a:spcBef>
                <a:spcPts val="1100"/>
              </a:spcBef>
              <a:buClrTx/>
              <a:buSzTx/>
              <a:buFontTx/>
              <a:buNone/>
              <a:defRPr sz="1380"/>
            </a:pPr>
            <a:r>
              <a:t>				-0.01675 * IMP_LOG_EstimatedRepairs +</a:t>
            </a:r>
          </a:p>
          <a:p>
            <a:pPr marL="0" indent="0" defTabSz="268731">
              <a:lnSpc>
                <a:spcPct val="75000"/>
              </a:lnSpc>
              <a:spcBef>
                <a:spcPts val="1100"/>
              </a:spcBef>
              <a:buClrTx/>
              <a:buSzTx/>
              <a:buFontTx/>
              <a:buNone/>
              <a:defRPr sz="1380"/>
            </a:pPr>
            <a:r>
              <a:t>				-0.02629 * M_CompletedProperties +</a:t>
            </a:r>
          </a:p>
          <a:p>
            <a:pPr marL="0" indent="0" defTabSz="268731">
              <a:lnSpc>
                <a:spcPct val="75000"/>
              </a:lnSpc>
              <a:spcBef>
                <a:spcPts val="1100"/>
              </a:spcBef>
              <a:buClrTx/>
              <a:buSzTx/>
              <a:buFontTx/>
              <a:buNone/>
              <a:defRPr sz="1380"/>
            </a:pPr>
            <a:r>
              <a:t>				0.1051 * M_Bath +</a:t>
            </a:r>
          </a:p>
          <a:p>
            <a:pPr marL="0" indent="0" defTabSz="268731">
              <a:lnSpc>
                <a:spcPct val="75000"/>
              </a:lnSpc>
              <a:spcBef>
                <a:spcPts val="1100"/>
              </a:spcBef>
              <a:buClrTx/>
              <a:buSzTx/>
              <a:buFontTx/>
              <a:buNone/>
              <a:defRPr sz="1380"/>
            </a:pPr>
            <a:r>
              <a:t>				-0.03015 * Quarter1;</a:t>
            </a:r>
          </a:p>
          <a:p>
            <a:pPr marL="0" indent="0" defTabSz="268731">
              <a:lnSpc>
                <a:spcPct val="75000"/>
              </a:lnSpc>
              <a:spcBef>
                <a:spcPts val="1100"/>
              </a:spcBef>
              <a:buClrTx/>
              <a:buSzTx/>
              <a:buFontTx/>
              <a:buNone/>
              <a:defRPr sz="1380"/>
            </a:pPr>
          </a:p>
          <a:p>
            <a:pPr marL="0" indent="0" defTabSz="268731">
              <a:lnSpc>
                <a:spcPct val="75000"/>
              </a:lnSpc>
              <a:spcBef>
                <a:spcPts val="1100"/>
              </a:spcBef>
              <a:buClrTx/>
              <a:buSzTx/>
              <a:buFontTx/>
              <a:buNone/>
              <a:defRPr sz="1380"/>
            </a:pPr>
            <a:r>
              <a:t>P_LoanAmount = 10 ** (P_LOG_LoanAmount);</a:t>
            </a:r>
          </a:p>
          <a:p>
            <a:pPr marL="0" indent="0" defTabSz="268731">
              <a:lnSpc>
                <a:spcPct val="75000"/>
              </a:lnSpc>
              <a:spcBef>
                <a:spcPts val="1100"/>
              </a:spcBef>
              <a:buClrTx/>
              <a:buSzTx/>
              <a:buFontTx/>
              <a:buNone/>
              <a:defRPr sz="1380"/>
            </a:pPr>
          </a:p>
          <a:p>
            <a:pPr marL="0" indent="0" defTabSz="268731">
              <a:lnSpc>
                <a:spcPct val="75000"/>
              </a:lnSpc>
              <a:spcBef>
                <a:spcPts val="1100"/>
              </a:spcBef>
              <a:buClrTx/>
              <a:buSzTx/>
              <a:buFontTx/>
              <a:buNone/>
              <a:defRPr sz="1380"/>
            </a:pPr>
            <a:r>
              <a:t>if(P_LoanAmount &gt; 540000.00 or P_LoanAmount &lt; 15960.00) then do;</a:t>
            </a:r>
          </a:p>
          <a:p>
            <a:pPr marL="0" indent="0" defTabSz="268731">
              <a:lnSpc>
                <a:spcPct val="75000"/>
              </a:lnSpc>
              <a:spcBef>
                <a:spcPts val="1100"/>
              </a:spcBef>
              <a:buClrTx/>
              <a:buSzTx/>
              <a:buFontTx/>
              <a:buNone/>
              <a:defRPr sz="1380"/>
            </a:pPr>
            <a:r>
              <a:t>	P_LEAD_SCORE = -1;</a:t>
            </a:r>
          </a:p>
          <a:p>
            <a:pPr marL="0" indent="0" defTabSz="268731">
              <a:lnSpc>
                <a:spcPct val="75000"/>
              </a:lnSpc>
              <a:spcBef>
                <a:spcPts val="1100"/>
              </a:spcBef>
              <a:buClrTx/>
              <a:buSzTx/>
              <a:buFontTx/>
              <a:buNone/>
              <a:defRPr sz="1380"/>
            </a:pPr>
            <a:r>
              <a:t>end;</a:t>
            </a:r>
          </a:p>
          <a:p>
            <a:pPr marL="0" indent="0" defTabSz="268731">
              <a:lnSpc>
                <a:spcPct val="75000"/>
              </a:lnSpc>
              <a:spcBef>
                <a:spcPts val="1100"/>
              </a:spcBef>
              <a:buClrTx/>
              <a:buSzTx/>
              <a:buFontTx/>
              <a:buNone/>
              <a:defRPr sz="1380"/>
            </a:pPr>
            <a:r>
              <a:t>else do;</a:t>
            </a:r>
          </a:p>
          <a:p>
            <a:pPr marL="0" indent="0" defTabSz="268731">
              <a:lnSpc>
                <a:spcPct val="75000"/>
              </a:lnSpc>
              <a:spcBef>
                <a:spcPts val="1100"/>
              </a:spcBef>
              <a:buClrTx/>
              <a:buSzTx/>
              <a:buFontTx/>
              <a:buNone/>
              <a:defRPr sz="1380"/>
            </a:pPr>
            <a:r>
              <a:t>	LOGIT_TEMP = 1.8665 +</a:t>
            </a:r>
          </a:p>
          <a:p>
            <a:pPr marL="0" indent="0" defTabSz="268731">
              <a:lnSpc>
                <a:spcPct val="75000"/>
              </a:lnSpc>
              <a:spcBef>
                <a:spcPts val="1100"/>
              </a:spcBef>
              <a:buClrTx/>
              <a:buSzTx/>
              <a:buFontTx/>
              <a:buNone/>
              <a:defRPr sz="1380"/>
            </a:pPr>
            <a:r>
              <a:t>			0.9612 * RepeatBorrower +</a:t>
            </a:r>
          </a:p>
          <a:p>
            <a:pPr marL="0" indent="0" defTabSz="268731">
              <a:lnSpc>
                <a:spcPct val="75000"/>
              </a:lnSpc>
              <a:spcBef>
                <a:spcPts val="1100"/>
              </a:spcBef>
              <a:buClrTx/>
              <a:buSzTx/>
              <a:buFontTx/>
              <a:buNone/>
              <a:defRPr sz="1380"/>
            </a:pPr>
            <a:r>
              <a:t>			0.0838 * MarketHealthIndex +</a:t>
            </a:r>
          </a:p>
          <a:p>
            <a:pPr marL="0" indent="0" defTabSz="268731">
              <a:lnSpc>
                <a:spcPct val="75000"/>
              </a:lnSpc>
              <a:spcBef>
                <a:spcPts val="1100"/>
              </a:spcBef>
              <a:buClrTx/>
              <a:buSzTx/>
              <a:buFontTx/>
              <a:buNone/>
              <a:defRPr sz="1380"/>
            </a:pPr>
            <a:r>
              <a:t>			-0.1421 * IMP_YearsOfExperience +</a:t>
            </a:r>
          </a:p>
          <a:p>
            <a:pPr marL="0" indent="0" defTabSz="268731">
              <a:lnSpc>
                <a:spcPct val="75000"/>
              </a:lnSpc>
              <a:spcBef>
                <a:spcPts val="1100"/>
              </a:spcBef>
              <a:buClrTx/>
              <a:buSzTx/>
              <a:buFontTx/>
              <a:buNone/>
              <a:defRPr sz="1380"/>
            </a:pPr>
            <a:r>
              <a:t>			0.00896 * IMP_CompletedProperties;</a:t>
            </a:r>
          </a:p>
          <a:p>
            <a:pPr marL="0" indent="0" defTabSz="268731">
              <a:lnSpc>
                <a:spcPct val="75000"/>
              </a:lnSpc>
              <a:spcBef>
                <a:spcPts val="1100"/>
              </a:spcBef>
              <a:buClrTx/>
              <a:buSzTx/>
              <a:buFontTx/>
              <a:buNone/>
              <a:defRPr sz="1380"/>
            </a:pPr>
            <a:r>
              <a:t>			</a:t>
            </a:r>
          </a:p>
          <a:p>
            <a:pPr marL="0" indent="0" defTabSz="268731">
              <a:lnSpc>
                <a:spcPct val="75000"/>
              </a:lnSpc>
              <a:spcBef>
                <a:spcPts val="1100"/>
              </a:spcBef>
              <a:buClrTx/>
              <a:buSzTx/>
              <a:buFontTx/>
              <a:buNone/>
              <a:defRPr sz="1380"/>
            </a:pPr>
            <a:r>
              <a:t>	ODDS_TEMP = exp(LOGIT_TEMP);</a:t>
            </a:r>
          </a:p>
          <a:p>
            <a:pPr marL="0" indent="0" defTabSz="268731">
              <a:lnSpc>
                <a:spcPct val="75000"/>
              </a:lnSpc>
              <a:spcBef>
                <a:spcPts val="1100"/>
              </a:spcBef>
              <a:buClrTx/>
              <a:buSzTx/>
              <a:buFontTx/>
              <a:buNone/>
              <a:defRPr sz="1380"/>
            </a:pPr>
            <a:r>
              <a:t>	PROBABILITY_CLOSING = ODDS_TEMP/(1 + ODDS_TEMP);</a:t>
            </a:r>
          </a:p>
          <a:p>
            <a:pPr marL="0" indent="0" defTabSz="268731">
              <a:lnSpc>
                <a:spcPct val="75000"/>
              </a:lnSpc>
              <a:spcBef>
                <a:spcPts val="1100"/>
              </a:spcBef>
              <a:buClrTx/>
              <a:buSzTx/>
              <a:buFontTx/>
              <a:buNone/>
              <a:defRPr sz="1380"/>
            </a:pPr>
            <a:r>
              <a:t>	</a:t>
            </a:r>
          </a:p>
          <a:p>
            <a:pPr marL="0" indent="0" defTabSz="268731">
              <a:lnSpc>
                <a:spcPct val="75000"/>
              </a:lnSpc>
              <a:spcBef>
                <a:spcPts val="1100"/>
              </a:spcBef>
              <a:buClrTx/>
              <a:buSzTx/>
              <a:buFontTx/>
              <a:buNone/>
              <a:defRPr sz="1380"/>
            </a:pPr>
            <a:r>
              <a:t>	LEAD_VALUE = PROBABILITY_CLOSING * P_LoanAmount;</a:t>
            </a:r>
          </a:p>
          <a:p>
            <a:pPr marL="0" indent="0" defTabSz="268731">
              <a:lnSpc>
                <a:spcPct val="75000"/>
              </a:lnSpc>
              <a:spcBef>
                <a:spcPts val="1100"/>
              </a:spcBef>
              <a:buClrTx/>
              <a:buSzTx/>
              <a:buFontTx/>
              <a:buNone/>
              <a:defRPr sz="1380"/>
            </a:pPr>
            <a:r>
              <a:t>	/*Scale the lead score to a 0 to 100 range*/</a:t>
            </a:r>
          </a:p>
          <a:p>
            <a:pPr marL="0" indent="0" defTabSz="268731">
              <a:lnSpc>
                <a:spcPct val="75000"/>
              </a:lnSpc>
              <a:spcBef>
                <a:spcPts val="1100"/>
              </a:spcBef>
              <a:buClrTx/>
              <a:buSzTx/>
              <a:buFontTx/>
              <a:buNone/>
              <a:defRPr sz="1380"/>
            </a:pPr>
            <a:r>
              <a:t>	P_LEAD_SCORE = LEAD_VALUE/(540000.00-15960.00)*100;</a:t>
            </a:r>
          </a:p>
          <a:p>
            <a:pPr marL="0" indent="0" defTabSz="268731">
              <a:lnSpc>
                <a:spcPct val="75000"/>
              </a:lnSpc>
              <a:spcBef>
                <a:spcPts val="1100"/>
              </a:spcBef>
              <a:buClrTx/>
              <a:buSzTx/>
              <a:buFontTx/>
              <a:buNone/>
              <a:defRPr sz="1380"/>
            </a:pPr>
            <a:r>
              <a:t>end;</a:t>
            </a:r>
          </a:p>
          <a:p>
            <a:pPr marL="0" indent="0" defTabSz="268731">
              <a:lnSpc>
                <a:spcPct val="75000"/>
              </a:lnSpc>
              <a:spcBef>
                <a:spcPts val="1100"/>
              </a:spcBef>
              <a:buClrTx/>
              <a:buSzTx/>
              <a:buFontTx/>
              <a:buNone/>
              <a:defRPr sz="1380"/>
            </a:pPr>
          </a:p>
          <a:p>
            <a:pPr marL="0" indent="0" defTabSz="268731">
              <a:lnSpc>
                <a:spcPct val="75000"/>
              </a:lnSpc>
              <a:spcBef>
                <a:spcPts val="1100"/>
              </a:spcBef>
              <a:buClrTx/>
              <a:buSzTx/>
              <a:buFontTx/>
              <a:buNone/>
              <a:defRPr sz="1380"/>
            </a:pPr>
            <a:r>
              <a:t>run;</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p>
            <a:pPr/>
            <a:r>
              <a:t>Outcome</a:t>
            </a:r>
          </a:p>
        </p:txBody>
      </p:sp>
      <p:sp>
        <p:nvSpPr>
          <p:cNvPr id="227" name="Shape 227"/>
          <p:cNvSpPr/>
          <p:nvPr>
            <p:ph type="body" sz="half" idx="1"/>
          </p:nvPr>
        </p:nvSpPr>
        <p:spPr>
          <a:xfrm>
            <a:off x="508000" y="2628900"/>
            <a:ext cx="6252691" cy="6096000"/>
          </a:xfrm>
          <a:prstGeom prst="rect">
            <a:avLst/>
          </a:prstGeom>
        </p:spPr>
        <p:txBody>
          <a:bodyPr/>
          <a:lstStyle/>
          <a:p>
            <a:pPr marL="244347" indent="-244347" defTabSz="303783">
              <a:spcBef>
                <a:spcPts val="1200"/>
              </a:spcBef>
              <a:defRPr sz="1871"/>
            </a:pPr>
            <a:r>
              <a:t>Using approximately 900 observations the model was created and evaluated on a sample of 1147 observations.</a:t>
            </a:r>
          </a:p>
          <a:p>
            <a:pPr marL="244347" indent="-244347" defTabSz="303783">
              <a:spcBef>
                <a:spcPts val="1200"/>
              </a:spcBef>
              <a:defRPr sz="1871"/>
            </a:pPr>
            <a:r>
              <a:t>The distribution of the predicted lead scores (P_LEAD_SCORE) has a mean of 10 to 15, which approximates the observed LEAD_SCORE distribution</a:t>
            </a:r>
          </a:p>
          <a:p>
            <a:pPr marL="244347" indent="-244347" defTabSz="303783">
              <a:spcBef>
                <a:spcPts val="1200"/>
              </a:spcBef>
              <a:defRPr sz="1871"/>
            </a:pPr>
            <a:r>
              <a:t>The model does not seem to account for the zero-inflated-portion of the observed variable.</a:t>
            </a:r>
          </a:p>
          <a:p>
            <a:pPr marL="244347" indent="-244347" defTabSz="303783">
              <a:spcBef>
                <a:spcPts val="1200"/>
              </a:spcBef>
              <a:defRPr sz="1871"/>
            </a:pPr>
            <a:r>
              <a:t>Some variables did not conform to the theoretical considerations: The number of properties completed by the borrower seems to affect negatively the loan amount and the borrower's number of years of experience seems to affect negatively the likelihood of obtaining a loan. It is possible that some variables are missing, or that there are data quality problems.   </a:t>
            </a:r>
          </a:p>
          <a:p>
            <a:pPr marL="244347" indent="-244347" defTabSz="303783">
              <a:spcBef>
                <a:spcPts val="1200"/>
              </a:spcBef>
              <a:defRPr sz="1871"/>
            </a:pPr>
            <a:r>
              <a:t>The Mean Root Squared Error is approximately 7.17 which is the average deviation of the predicted value from the observed value.</a:t>
            </a:r>
          </a:p>
        </p:txBody>
      </p:sp>
      <p:pic>
        <p:nvPicPr>
          <p:cNvPr id="228" name="pasted-image.png"/>
          <p:cNvPicPr>
            <a:picLocks noChangeAspect="1"/>
          </p:cNvPicPr>
          <p:nvPr/>
        </p:nvPicPr>
        <p:blipFill>
          <a:blip r:embed="rId2">
            <a:extLst/>
          </a:blip>
          <a:stretch>
            <a:fillRect/>
          </a:stretch>
        </p:blipFill>
        <p:spPr>
          <a:xfrm>
            <a:off x="7100441" y="2567718"/>
            <a:ext cx="5381091" cy="4044174"/>
          </a:xfrm>
          <a:prstGeom prst="rect">
            <a:avLst/>
          </a:prstGeom>
          <a:ln w="12700">
            <a:miter lim="400000"/>
          </a:ln>
        </p:spPr>
      </p:pic>
      <p:pic>
        <p:nvPicPr>
          <p:cNvPr id="229" name="pasted-image.png"/>
          <p:cNvPicPr>
            <a:picLocks noChangeAspect="1"/>
          </p:cNvPicPr>
          <p:nvPr/>
        </p:nvPicPr>
        <p:blipFill>
          <a:blip r:embed="rId3">
            <a:extLst/>
          </a:blip>
          <a:stretch>
            <a:fillRect/>
          </a:stretch>
        </p:blipFill>
        <p:spPr>
          <a:xfrm>
            <a:off x="7206536" y="7001560"/>
            <a:ext cx="5168901" cy="673101"/>
          </a:xfrm>
          <a:prstGeom prst="rect">
            <a:avLst/>
          </a:prstGeom>
          <a:ln w="12700">
            <a:miter lim="400000"/>
          </a:ln>
        </p:spPr>
      </p:pic>
      <p:sp>
        <p:nvSpPr>
          <p:cNvPr id="230" name="Shape 230"/>
          <p:cNvSpPr/>
          <p:nvPr/>
        </p:nvSpPr>
        <p:spPr>
          <a:xfrm>
            <a:off x="7414424" y="7805760"/>
            <a:ext cx="4753125"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RSRERR = Root Squared Error</a:t>
            </a:r>
          </a:p>
          <a:p>
            <a:pPr algn="l"/>
            <a:r>
              <a:t>MAERR = Absolute Squared Error</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p:nvPr>
        </p:nvSpPr>
        <p:spPr>
          <a:prstGeom prst="rect">
            <a:avLst/>
          </a:prstGeom>
        </p:spPr>
        <p:txBody>
          <a:bodyPr/>
          <a:lstStyle/>
          <a:p>
            <a:pPr/>
            <a:r>
              <a:t>Outcome (Continued)</a:t>
            </a:r>
          </a:p>
        </p:txBody>
      </p:sp>
      <p:sp>
        <p:nvSpPr>
          <p:cNvPr id="233" name="Shape 233"/>
          <p:cNvSpPr/>
          <p:nvPr>
            <p:ph type="body" idx="1"/>
          </p:nvPr>
        </p:nvSpPr>
        <p:spPr>
          <a:prstGeom prst="rect">
            <a:avLst/>
          </a:prstGeom>
        </p:spPr>
        <p:txBody>
          <a:bodyPr/>
          <a:lstStyle/>
          <a:p>
            <a:pPr marL="361822" indent="-361822" defTabSz="449833">
              <a:spcBef>
                <a:spcPts val="1800"/>
              </a:spcBef>
              <a:defRPr b="1" sz="2772"/>
            </a:pPr>
            <a:r>
              <a:t>Model Strengths:</a:t>
            </a:r>
            <a:r>
              <a:rPr b="0"/>
              <a:t> The model considers the latest and most localized real estate trends to evaluate the value of a new lead. It requires little information from the prospect, which is desirable within the context of lead generation (many users are not willing to provide much information on their first contact with a company)</a:t>
            </a:r>
            <a:endParaRPr b="0"/>
          </a:p>
          <a:p>
            <a:pPr marL="361822" indent="-361822" defTabSz="449833">
              <a:spcBef>
                <a:spcPts val="1800"/>
              </a:spcBef>
              <a:defRPr b="1" sz="2772"/>
            </a:pPr>
            <a:r>
              <a:t>Model weaknesses:</a:t>
            </a:r>
            <a:r>
              <a:rPr b="0"/>
              <a:t> There are evident issues with prediction accuracy (more in relation to probability of closing predictions) that stem from the fact that the data was not readily available, organized into proper format, or it was missing altogether. In each iteration, the strategies presented here were implemented to mitigate this problem were used, and the results consistently improved. However, it is advisable to continue to refine the model once sufficient and reliable data has been collected. </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pPr/>
            <a:r>
              <a:t>Business Impact</a:t>
            </a:r>
          </a:p>
        </p:txBody>
      </p:sp>
      <p:sp>
        <p:nvSpPr>
          <p:cNvPr id="236" name="Shape 236"/>
          <p:cNvSpPr/>
          <p:nvPr>
            <p:ph type="body" idx="1"/>
          </p:nvPr>
        </p:nvSpPr>
        <p:spPr>
          <a:prstGeom prst="rect">
            <a:avLst/>
          </a:prstGeom>
        </p:spPr>
        <p:txBody>
          <a:bodyPr/>
          <a:lstStyle/>
          <a:p>
            <a:pPr marL="413512" indent="-413512" defTabSz="514095">
              <a:spcBef>
                <a:spcPts val="2100"/>
              </a:spcBef>
              <a:defRPr sz="3168"/>
            </a:pPr>
            <a:r>
              <a:t>Although the model has not yet been tested there is great opportunity to do so in a production environment:</a:t>
            </a:r>
          </a:p>
          <a:p>
            <a:pPr lvl="1" marL="827024" indent="-413512" defTabSz="514095">
              <a:spcBef>
                <a:spcPts val="2100"/>
              </a:spcBef>
              <a:defRPr sz="3168"/>
            </a:pPr>
            <a:r>
              <a:t>The model can be integrated into the online advertising strategy of the company, thus targeting areas where higher lead scores are observed.</a:t>
            </a:r>
          </a:p>
          <a:p>
            <a:pPr lvl="1" marL="827024" indent="-413512" defTabSz="514095">
              <a:spcBef>
                <a:spcPts val="2100"/>
              </a:spcBef>
              <a:defRPr sz="3168"/>
            </a:pPr>
            <a:r>
              <a:t>The model can be seamlessly integrated into the sales process. Using the data collection and cleaning code and the lead scoring function, new leads can be scored on-the-fly and submitted to the CRM together with the new lead data. There would be no additional effort required by the sales person.</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title"/>
          </p:nvPr>
        </p:nvSpPr>
        <p:spPr>
          <a:prstGeom prst="rect">
            <a:avLst/>
          </a:prstGeom>
        </p:spPr>
        <p:txBody>
          <a:bodyPr/>
          <a:lstStyle/>
          <a:p>
            <a:pPr/>
            <a:r>
              <a:t>Next Steps</a:t>
            </a:r>
          </a:p>
        </p:txBody>
      </p:sp>
      <p:sp>
        <p:nvSpPr>
          <p:cNvPr id="239" name="Shape 239"/>
          <p:cNvSpPr/>
          <p:nvPr>
            <p:ph type="body" idx="1"/>
          </p:nvPr>
        </p:nvSpPr>
        <p:spPr>
          <a:prstGeom prst="rect">
            <a:avLst/>
          </a:prstGeom>
        </p:spPr>
        <p:txBody>
          <a:bodyPr/>
          <a:lstStyle/>
          <a:p>
            <a:pPr marL="338328" indent="-338328" defTabSz="420624">
              <a:spcBef>
                <a:spcPts val="1700"/>
              </a:spcBef>
              <a:defRPr sz="2592"/>
            </a:pPr>
            <a:r>
              <a:t>More, complete observations are required to continue to refine the model.</a:t>
            </a:r>
          </a:p>
          <a:p>
            <a:pPr marL="338328" indent="-338328" defTabSz="420624">
              <a:spcBef>
                <a:spcPts val="1700"/>
              </a:spcBef>
              <a:defRPr sz="2592"/>
            </a:pPr>
            <a:r>
              <a:t>Other possible variables not considered here but that are relevant to the model are:</a:t>
            </a:r>
          </a:p>
          <a:p>
            <a:pPr marL="338328" indent="-338328" defTabSz="420624">
              <a:spcBef>
                <a:spcPts val="1700"/>
              </a:spcBef>
              <a:defRPr sz="2592"/>
            </a:pPr>
            <a:r>
              <a:t>Prospect Occupation: Realtor, Real Estate broker, General Contractor, Real Estate Entrepreneur, etc.</a:t>
            </a:r>
          </a:p>
          <a:p>
            <a:pPr marL="338328" indent="-338328" defTabSz="420624">
              <a:spcBef>
                <a:spcPts val="1700"/>
              </a:spcBef>
              <a:defRPr sz="2592"/>
            </a:pPr>
            <a:r>
              <a:t>Prospect Credit Score: It does not determine loan approval but can also be considered.</a:t>
            </a:r>
          </a:p>
          <a:p>
            <a:pPr marL="338328" indent="-338328" defTabSz="420624">
              <a:spcBef>
                <a:spcPts val="1700"/>
              </a:spcBef>
              <a:defRPr sz="2592"/>
            </a:pPr>
            <a:r>
              <a:t>Property Features: Whether it has a 2-car garage, vaulted ceilings, whether it has a pool, etc.</a:t>
            </a:r>
          </a:p>
          <a:p>
            <a:pPr marL="338328" indent="-338328" defTabSz="420624">
              <a:spcBef>
                <a:spcPts val="1700"/>
              </a:spcBef>
              <a:defRPr sz="2592"/>
            </a:pPr>
            <a:r>
              <a:t>Property Comparables Information: Information such as appraised value of comparable properties within 5 miles of subject property.</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title"/>
          </p:nvPr>
        </p:nvSpPr>
        <p:spPr>
          <a:prstGeom prst="rect">
            <a:avLst/>
          </a:prstGeom>
        </p:spPr>
        <p:txBody>
          <a:bodyPr/>
          <a:lstStyle/>
          <a:p>
            <a:pPr/>
            <a:r>
              <a:t>Next Steps (Continued)</a:t>
            </a:r>
          </a:p>
        </p:txBody>
      </p:sp>
      <p:sp>
        <p:nvSpPr>
          <p:cNvPr id="242" name="Shape 242"/>
          <p:cNvSpPr/>
          <p:nvPr>
            <p:ph type="body" idx="1"/>
          </p:nvPr>
        </p:nvSpPr>
        <p:spPr>
          <a:prstGeom prst="rect">
            <a:avLst/>
          </a:prstGeom>
        </p:spPr>
        <p:txBody>
          <a:bodyPr/>
          <a:lstStyle/>
          <a:p>
            <a:pPr/>
            <a:r>
              <a:t>It is clear that further refinements are needed. However, there is currently no mechanism in place to gauge the value of the leads the company generates, other than the sales people talking directly with the prospect. A small change towards a more analytical sales function can make a substantial difference in the long run in time effort and the bottom line.</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title"/>
          </p:nvPr>
        </p:nvSpPr>
        <p:spPr>
          <a:prstGeom prst="rect">
            <a:avLst/>
          </a:prstGeom>
        </p:spPr>
        <p:txBody>
          <a:bodyPr/>
          <a:lstStyle/>
          <a:p>
            <a:pPr/>
            <a:r>
              <a:t>Conclusion</a:t>
            </a:r>
          </a:p>
        </p:txBody>
      </p:sp>
      <p:sp>
        <p:nvSpPr>
          <p:cNvPr id="245" name="Shape 245"/>
          <p:cNvSpPr/>
          <p:nvPr>
            <p:ph type="body" idx="1"/>
          </p:nvPr>
        </p:nvSpPr>
        <p:spPr>
          <a:prstGeom prst="rect">
            <a:avLst/>
          </a:prstGeom>
        </p:spPr>
        <p:txBody>
          <a:bodyPr/>
          <a:lstStyle/>
          <a:p>
            <a:pPr marL="385318" indent="-385318" defTabSz="479044">
              <a:spcBef>
                <a:spcPts val="1900"/>
              </a:spcBef>
              <a:defRPr sz="2952"/>
            </a:pPr>
            <a:r>
              <a:t>First experience applying analytics to sales and marketing.</a:t>
            </a:r>
          </a:p>
          <a:p>
            <a:pPr marL="385318" indent="-385318" defTabSz="479044">
              <a:spcBef>
                <a:spcPts val="1900"/>
              </a:spcBef>
              <a:defRPr sz="2952"/>
            </a:pPr>
            <a:r>
              <a:t>Handling data issues was the most difficult part of the project, but it was also an incentive to find creative solutions to common problems.</a:t>
            </a:r>
          </a:p>
          <a:p>
            <a:pPr marL="385318" indent="-385318" defTabSz="479044">
              <a:spcBef>
                <a:spcPts val="1900"/>
              </a:spcBef>
              <a:defRPr sz="2952"/>
            </a:pPr>
            <a:r>
              <a:t>There was a substantial amount of programming with Python in this project, which provided excellent opportunities for learning the language and wrangle difficult data.</a:t>
            </a:r>
          </a:p>
          <a:p>
            <a:pPr marL="385318" indent="-385318" defTabSz="479044">
              <a:spcBef>
                <a:spcPts val="1900"/>
              </a:spcBef>
              <a:defRPr sz="2952"/>
            </a:pPr>
            <a:r>
              <a:t>Data issues also provided insights about how data should be managed within the company. To facilitate future predictive analytics work, the data should be stored in a central location where the data can be retrieved without the need of cross-referencing observations.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a:r>
              <a:t>Introduction: The Issue</a:t>
            </a:r>
          </a:p>
        </p:txBody>
      </p:sp>
      <p:sp>
        <p:nvSpPr>
          <p:cNvPr id="141" name="Shape 141"/>
          <p:cNvSpPr/>
          <p:nvPr>
            <p:ph type="body" sz="half" idx="1"/>
          </p:nvPr>
        </p:nvSpPr>
        <p:spPr>
          <a:prstGeom prst="rect">
            <a:avLst/>
          </a:prstGeom>
        </p:spPr>
        <p:txBody>
          <a:bodyPr/>
          <a:lstStyle/>
          <a:p>
            <a:pPr marL="354329" indent="-354329" defTabSz="525779">
              <a:spcBef>
                <a:spcPts val="1600"/>
              </a:spcBef>
              <a:defRPr sz="2700"/>
            </a:pPr>
            <a:r>
              <a:t>Approximately 70% of new leads come from the Internet.</a:t>
            </a:r>
          </a:p>
          <a:p>
            <a:pPr marL="354329" indent="-354329" defTabSz="525779">
              <a:spcBef>
                <a:spcPts val="1600"/>
              </a:spcBef>
              <a:defRPr sz="2700"/>
            </a:pPr>
            <a:r>
              <a:t>Approximately 10% of new leads are qualified prospects.</a:t>
            </a:r>
          </a:p>
          <a:p>
            <a:pPr marL="354329" indent="-354329" defTabSz="525779">
              <a:spcBef>
                <a:spcPts val="1600"/>
              </a:spcBef>
              <a:defRPr sz="2700"/>
            </a:pPr>
            <a:r>
              <a:t>Approximately 60% of qualified prospects turn into closings.</a:t>
            </a:r>
          </a:p>
          <a:p>
            <a:pPr marL="354329" indent="-354329" defTabSz="525779">
              <a:spcBef>
                <a:spcPts val="1600"/>
              </a:spcBef>
              <a:defRPr sz="2700"/>
            </a:pPr>
            <a:r>
              <a:t>Sales representatives spend 25% of their time speaking to non-qualifying or low value leads.</a:t>
            </a:r>
          </a:p>
          <a:p>
            <a:pPr marL="354329" indent="-354329" defTabSz="525779">
              <a:spcBef>
                <a:spcPts val="1600"/>
              </a:spcBef>
              <a:defRPr sz="2700"/>
            </a:pPr>
            <a:r>
              <a:t>Increasing marketing costs in an attempt to keep up with sales volume expectations. </a:t>
            </a:r>
          </a:p>
        </p:txBody>
      </p:sp>
      <p:pic>
        <p:nvPicPr>
          <p:cNvPr id="142" name="pasted-image.jpeg"/>
          <p:cNvPicPr>
            <a:picLocks noChangeAspect="1"/>
          </p:cNvPicPr>
          <p:nvPr/>
        </p:nvPicPr>
        <p:blipFill>
          <a:blip r:embed="rId2">
            <a:extLst/>
          </a:blip>
          <a:srcRect l="22270" t="11968" r="22351" b="12600"/>
          <a:stretch>
            <a:fillRect/>
          </a:stretch>
        </p:blipFill>
        <p:spPr>
          <a:xfrm>
            <a:off x="7486054" y="2728245"/>
            <a:ext cx="4255692" cy="6018232"/>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8382" y="0"/>
                </a:moveTo>
                <a:cubicBezTo>
                  <a:pt x="6072" y="74"/>
                  <a:pt x="3761" y="120"/>
                  <a:pt x="1470" y="360"/>
                </a:cubicBezTo>
                <a:cubicBezTo>
                  <a:pt x="1455" y="362"/>
                  <a:pt x="1440" y="365"/>
                  <a:pt x="1424" y="367"/>
                </a:cubicBezTo>
                <a:cubicBezTo>
                  <a:pt x="1356" y="377"/>
                  <a:pt x="1286" y="386"/>
                  <a:pt x="1219" y="396"/>
                </a:cubicBezTo>
                <a:cubicBezTo>
                  <a:pt x="1212" y="397"/>
                  <a:pt x="1204" y="396"/>
                  <a:pt x="1197" y="397"/>
                </a:cubicBezTo>
                <a:cubicBezTo>
                  <a:pt x="950" y="435"/>
                  <a:pt x="707" y="477"/>
                  <a:pt x="463" y="524"/>
                </a:cubicBezTo>
                <a:cubicBezTo>
                  <a:pt x="447" y="527"/>
                  <a:pt x="429" y="529"/>
                  <a:pt x="413" y="533"/>
                </a:cubicBezTo>
                <a:cubicBezTo>
                  <a:pt x="390" y="537"/>
                  <a:pt x="367" y="541"/>
                  <a:pt x="344" y="545"/>
                </a:cubicBezTo>
                <a:cubicBezTo>
                  <a:pt x="342" y="546"/>
                  <a:pt x="339" y="546"/>
                  <a:pt x="336" y="547"/>
                </a:cubicBezTo>
                <a:cubicBezTo>
                  <a:pt x="335" y="547"/>
                  <a:pt x="335" y="547"/>
                  <a:pt x="334" y="547"/>
                </a:cubicBezTo>
                <a:cubicBezTo>
                  <a:pt x="153" y="607"/>
                  <a:pt x="27" y="691"/>
                  <a:pt x="0" y="826"/>
                </a:cubicBezTo>
                <a:cubicBezTo>
                  <a:pt x="33" y="915"/>
                  <a:pt x="70" y="1004"/>
                  <a:pt x="111" y="1092"/>
                </a:cubicBezTo>
                <a:cubicBezTo>
                  <a:pt x="239" y="1183"/>
                  <a:pt x="352" y="1280"/>
                  <a:pt x="294" y="1437"/>
                </a:cubicBezTo>
                <a:cubicBezTo>
                  <a:pt x="497" y="1645"/>
                  <a:pt x="648" y="1884"/>
                  <a:pt x="774" y="2136"/>
                </a:cubicBezTo>
                <a:cubicBezTo>
                  <a:pt x="990" y="2407"/>
                  <a:pt x="1197" y="2681"/>
                  <a:pt x="1319" y="2975"/>
                </a:cubicBezTo>
                <a:cubicBezTo>
                  <a:pt x="1407" y="3053"/>
                  <a:pt x="1508" y="3118"/>
                  <a:pt x="1628" y="3169"/>
                </a:cubicBezTo>
                <a:cubicBezTo>
                  <a:pt x="1986" y="3089"/>
                  <a:pt x="2290" y="3148"/>
                  <a:pt x="2437" y="3251"/>
                </a:cubicBezTo>
                <a:cubicBezTo>
                  <a:pt x="2552" y="3243"/>
                  <a:pt x="2652" y="3249"/>
                  <a:pt x="2786" y="3224"/>
                </a:cubicBezTo>
                <a:cubicBezTo>
                  <a:pt x="3055" y="3407"/>
                  <a:pt x="2830" y="3419"/>
                  <a:pt x="2534" y="3407"/>
                </a:cubicBezTo>
                <a:cubicBezTo>
                  <a:pt x="2498" y="3506"/>
                  <a:pt x="2257" y="3579"/>
                  <a:pt x="1752" y="3551"/>
                </a:cubicBezTo>
                <a:cubicBezTo>
                  <a:pt x="1916" y="3791"/>
                  <a:pt x="2015" y="4045"/>
                  <a:pt x="2133" y="4291"/>
                </a:cubicBezTo>
                <a:cubicBezTo>
                  <a:pt x="2136" y="4297"/>
                  <a:pt x="2140" y="4302"/>
                  <a:pt x="2143" y="4308"/>
                </a:cubicBezTo>
                <a:cubicBezTo>
                  <a:pt x="2265" y="4557"/>
                  <a:pt x="2409" y="4799"/>
                  <a:pt x="2671" y="5009"/>
                </a:cubicBezTo>
                <a:cubicBezTo>
                  <a:pt x="2647" y="5043"/>
                  <a:pt x="2642" y="5071"/>
                  <a:pt x="2625" y="5103"/>
                </a:cubicBezTo>
                <a:cubicBezTo>
                  <a:pt x="2674" y="5154"/>
                  <a:pt x="2724" y="5205"/>
                  <a:pt x="2786" y="5252"/>
                </a:cubicBezTo>
                <a:cubicBezTo>
                  <a:pt x="2776" y="5285"/>
                  <a:pt x="2775" y="5307"/>
                  <a:pt x="2774" y="5332"/>
                </a:cubicBezTo>
                <a:cubicBezTo>
                  <a:pt x="2886" y="5486"/>
                  <a:pt x="3009" y="5622"/>
                  <a:pt x="3144" y="5734"/>
                </a:cubicBezTo>
                <a:cubicBezTo>
                  <a:pt x="3841" y="5895"/>
                  <a:pt x="4752" y="5812"/>
                  <a:pt x="3553" y="6096"/>
                </a:cubicBezTo>
                <a:cubicBezTo>
                  <a:pt x="3544" y="6151"/>
                  <a:pt x="3508" y="6227"/>
                  <a:pt x="3453" y="6316"/>
                </a:cubicBezTo>
                <a:cubicBezTo>
                  <a:pt x="4095" y="7585"/>
                  <a:pt x="4804" y="8720"/>
                  <a:pt x="5539" y="9957"/>
                </a:cubicBezTo>
                <a:cubicBezTo>
                  <a:pt x="5672" y="10253"/>
                  <a:pt x="5839" y="10551"/>
                  <a:pt x="5997" y="10848"/>
                </a:cubicBezTo>
                <a:cubicBezTo>
                  <a:pt x="6917" y="12585"/>
                  <a:pt x="8137" y="14336"/>
                  <a:pt x="8521" y="16120"/>
                </a:cubicBezTo>
                <a:cubicBezTo>
                  <a:pt x="6180" y="16276"/>
                  <a:pt x="3518" y="16564"/>
                  <a:pt x="1752" y="17661"/>
                </a:cubicBezTo>
                <a:cubicBezTo>
                  <a:pt x="356" y="18104"/>
                  <a:pt x="588" y="19733"/>
                  <a:pt x="2097" y="20175"/>
                </a:cubicBezTo>
                <a:cubicBezTo>
                  <a:pt x="4687" y="21190"/>
                  <a:pt x="7637" y="21590"/>
                  <a:pt x="10598" y="21596"/>
                </a:cubicBezTo>
                <a:cubicBezTo>
                  <a:pt x="12374" y="21600"/>
                  <a:pt x="14153" y="21462"/>
                  <a:pt x="15863" y="21230"/>
                </a:cubicBezTo>
                <a:cubicBezTo>
                  <a:pt x="17767" y="20779"/>
                  <a:pt x="21134" y="20341"/>
                  <a:pt x="20911" y="18472"/>
                </a:cubicBezTo>
                <a:cubicBezTo>
                  <a:pt x="19438" y="16558"/>
                  <a:pt x="15734" y="16424"/>
                  <a:pt x="12995" y="16039"/>
                </a:cubicBezTo>
                <a:cubicBezTo>
                  <a:pt x="13048" y="15933"/>
                  <a:pt x="13101" y="15827"/>
                  <a:pt x="13154" y="15720"/>
                </a:cubicBezTo>
                <a:cubicBezTo>
                  <a:pt x="13140" y="15719"/>
                  <a:pt x="13124" y="15716"/>
                  <a:pt x="13109" y="15715"/>
                </a:cubicBezTo>
                <a:cubicBezTo>
                  <a:pt x="13188" y="15613"/>
                  <a:pt x="13245" y="15499"/>
                  <a:pt x="13311" y="15390"/>
                </a:cubicBezTo>
                <a:cubicBezTo>
                  <a:pt x="13938" y="14101"/>
                  <a:pt x="14551" y="12815"/>
                  <a:pt x="15275" y="11557"/>
                </a:cubicBezTo>
                <a:cubicBezTo>
                  <a:pt x="15357" y="11375"/>
                  <a:pt x="15442" y="11194"/>
                  <a:pt x="15519" y="11010"/>
                </a:cubicBezTo>
                <a:cubicBezTo>
                  <a:pt x="15627" y="10894"/>
                  <a:pt x="15724" y="10769"/>
                  <a:pt x="15821" y="10646"/>
                </a:cubicBezTo>
                <a:cubicBezTo>
                  <a:pt x="15827" y="10636"/>
                  <a:pt x="15833" y="10625"/>
                  <a:pt x="15839" y="10614"/>
                </a:cubicBezTo>
                <a:cubicBezTo>
                  <a:pt x="15862" y="10576"/>
                  <a:pt x="15886" y="10537"/>
                  <a:pt x="15909" y="10498"/>
                </a:cubicBezTo>
                <a:cubicBezTo>
                  <a:pt x="15975" y="10388"/>
                  <a:pt x="16041" y="10278"/>
                  <a:pt x="16107" y="10169"/>
                </a:cubicBezTo>
                <a:cubicBezTo>
                  <a:pt x="16444" y="9267"/>
                  <a:pt x="16952" y="8445"/>
                  <a:pt x="17495" y="7629"/>
                </a:cubicBezTo>
                <a:cubicBezTo>
                  <a:pt x="17548" y="7534"/>
                  <a:pt x="17610" y="7440"/>
                  <a:pt x="17680" y="7347"/>
                </a:cubicBezTo>
                <a:cubicBezTo>
                  <a:pt x="17841" y="7109"/>
                  <a:pt x="17993" y="6872"/>
                  <a:pt x="18157" y="6631"/>
                </a:cubicBezTo>
                <a:cubicBezTo>
                  <a:pt x="18170" y="6624"/>
                  <a:pt x="18174" y="6617"/>
                  <a:pt x="18186" y="6610"/>
                </a:cubicBezTo>
                <a:cubicBezTo>
                  <a:pt x="18221" y="6533"/>
                  <a:pt x="18227" y="6456"/>
                  <a:pt x="18240" y="6378"/>
                </a:cubicBezTo>
                <a:cubicBezTo>
                  <a:pt x="18234" y="6325"/>
                  <a:pt x="18236" y="6275"/>
                  <a:pt x="18244" y="6228"/>
                </a:cubicBezTo>
                <a:cubicBezTo>
                  <a:pt x="17924" y="5961"/>
                  <a:pt x="17116" y="5810"/>
                  <a:pt x="18345" y="5819"/>
                </a:cubicBezTo>
                <a:cubicBezTo>
                  <a:pt x="18503" y="5749"/>
                  <a:pt x="18636" y="5661"/>
                  <a:pt x="18746" y="5553"/>
                </a:cubicBezTo>
                <a:cubicBezTo>
                  <a:pt x="18920" y="5191"/>
                  <a:pt x="19141" y="4847"/>
                  <a:pt x="19366" y="4506"/>
                </a:cubicBezTo>
                <a:cubicBezTo>
                  <a:pt x="19476" y="4258"/>
                  <a:pt x="19593" y="4015"/>
                  <a:pt x="19761" y="3800"/>
                </a:cubicBezTo>
                <a:cubicBezTo>
                  <a:pt x="19798" y="3718"/>
                  <a:pt x="19847" y="3640"/>
                  <a:pt x="19876" y="3556"/>
                </a:cubicBezTo>
                <a:cubicBezTo>
                  <a:pt x="19650" y="3580"/>
                  <a:pt x="19478" y="3564"/>
                  <a:pt x="19376" y="3515"/>
                </a:cubicBezTo>
                <a:cubicBezTo>
                  <a:pt x="18585" y="3443"/>
                  <a:pt x="18832" y="3318"/>
                  <a:pt x="19302" y="3254"/>
                </a:cubicBezTo>
                <a:cubicBezTo>
                  <a:pt x="19397" y="3153"/>
                  <a:pt x="19644" y="3100"/>
                  <a:pt x="20019" y="3182"/>
                </a:cubicBezTo>
                <a:cubicBezTo>
                  <a:pt x="20050" y="3169"/>
                  <a:pt x="20107" y="3167"/>
                  <a:pt x="20152" y="3160"/>
                </a:cubicBezTo>
                <a:cubicBezTo>
                  <a:pt x="20265" y="2979"/>
                  <a:pt x="20398" y="2798"/>
                  <a:pt x="20534" y="2616"/>
                </a:cubicBezTo>
                <a:cubicBezTo>
                  <a:pt x="20605" y="2444"/>
                  <a:pt x="20690" y="2283"/>
                  <a:pt x="20853" y="2178"/>
                </a:cubicBezTo>
                <a:cubicBezTo>
                  <a:pt x="20907" y="2107"/>
                  <a:pt x="20956" y="2034"/>
                  <a:pt x="21012" y="1964"/>
                </a:cubicBezTo>
                <a:cubicBezTo>
                  <a:pt x="21010" y="1805"/>
                  <a:pt x="21139" y="1646"/>
                  <a:pt x="21302" y="1488"/>
                </a:cubicBezTo>
                <a:cubicBezTo>
                  <a:pt x="21458" y="1208"/>
                  <a:pt x="21584" y="924"/>
                  <a:pt x="21600" y="628"/>
                </a:cubicBezTo>
                <a:cubicBezTo>
                  <a:pt x="18682" y="79"/>
                  <a:pt x="15649" y="40"/>
                  <a:pt x="12626" y="23"/>
                </a:cubicBezTo>
                <a:cubicBezTo>
                  <a:pt x="12601" y="23"/>
                  <a:pt x="12577" y="23"/>
                  <a:pt x="12551" y="23"/>
                </a:cubicBezTo>
                <a:cubicBezTo>
                  <a:pt x="12361" y="24"/>
                  <a:pt x="12172" y="19"/>
                  <a:pt x="11981" y="20"/>
                </a:cubicBezTo>
                <a:cubicBezTo>
                  <a:pt x="11502" y="21"/>
                  <a:pt x="11023" y="14"/>
                  <a:pt x="10543" y="13"/>
                </a:cubicBezTo>
                <a:cubicBezTo>
                  <a:pt x="9822" y="10"/>
                  <a:pt x="9099" y="16"/>
                  <a:pt x="8382" y="0"/>
                </a:cubicBezTo>
                <a:close/>
              </a:path>
            </a:pathLst>
          </a:cu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a:r>
              <a:t>Proposed Solution: Lead Scoring</a:t>
            </a:r>
          </a:p>
        </p:txBody>
      </p:sp>
      <p:sp>
        <p:nvSpPr>
          <p:cNvPr id="145" name="Shape 145"/>
          <p:cNvSpPr/>
          <p:nvPr>
            <p:ph type="body" idx="1"/>
          </p:nvPr>
        </p:nvSpPr>
        <p:spPr>
          <a:prstGeom prst="rect">
            <a:avLst/>
          </a:prstGeom>
        </p:spPr>
        <p:txBody>
          <a:bodyPr/>
          <a:lstStyle/>
          <a:p>
            <a:pPr marL="437006" indent="-437006" defTabSz="543305">
              <a:spcBef>
                <a:spcPts val="2200"/>
              </a:spcBef>
              <a:defRPr sz="3348"/>
            </a:pPr>
            <a:r>
              <a:t>In an effort to optimize sales and marketing resources, a lead scoring system is proposed to allow sales representatives and marketing managers prioritize opportunities.</a:t>
            </a:r>
          </a:p>
          <a:p>
            <a:pPr lvl="2" marL="1311021" indent="-437006" defTabSz="543305">
              <a:spcBef>
                <a:spcPts val="2200"/>
              </a:spcBef>
              <a:defRPr sz="3348"/>
            </a:pPr>
            <a:r>
              <a:t>Sales representatives can prioritize their time and effort by speaking with the most valuable prospects</a:t>
            </a:r>
          </a:p>
          <a:p>
            <a:pPr lvl="2" marL="1311021" indent="-437006" defTabSz="543305">
              <a:spcBef>
                <a:spcPts val="2200"/>
              </a:spcBef>
              <a:defRPr sz="3348"/>
            </a:pPr>
            <a:r>
              <a:t>Marketing managers can identify and target high opportunity markets.</a:t>
            </a:r>
          </a:p>
          <a:p>
            <a:pPr lvl="2" marL="1311021" indent="-437006" defTabSz="543305">
              <a:spcBef>
                <a:spcPts val="2200"/>
              </a:spcBef>
              <a:defRPr sz="3348"/>
            </a:pPr>
            <a:r>
              <a:t>Provides opportunity to nurture prospects for future business.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a:r>
              <a:t>Project Scope</a:t>
            </a:r>
          </a:p>
        </p:txBody>
      </p:sp>
      <p:sp>
        <p:nvSpPr>
          <p:cNvPr id="148" name="Shape 148"/>
          <p:cNvSpPr/>
          <p:nvPr>
            <p:ph type="body" idx="1"/>
          </p:nvPr>
        </p:nvSpPr>
        <p:spPr>
          <a:xfrm>
            <a:off x="508000" y="2730500"/>
            <a:ext cx="11988800" cy="6350000"/>
          </a:xfrm>
          <a:prstGeom prst="rect">
            <a:avLst/>
          </a:prstGeom>
        </p:spPr>
        <p:txBody>
          <a:bodyPr/>
          <a:lstStyle/>
          <a:p>
            <a:pPr marL="0" indent="0" defTabSz="578358">
              <a:spcBef>
                <a:spcPts val="1700"/>
              </a:spcBef>
              <a:buClrTx/>
              <a:buSzTx/>
              <a:buFontTx/>
              <a:buNone/>
              <a:defRPr sz="2970"/>
            </a:pPr>
            <a:r>
              <a:t>The proposed solution...</a:t>
            </a:r>
          </a:p>
          <a:p>
            <a:pPr marL="389763" indent="-389763" defTabSz="578358">
              <a:spcBef>
                <a:spcPts val="1700"/>
              </a:spcBef>
              <a:defRPr sz="2970"/>
            </a:pPr>
            <a:r>
              <a:t>Is not intended to replace the current underwriting criteria for loan approvals.</a:t>
            </a:r>
          </a:p>
          <a:p>
            <a:pPr marL="389763" indent="-389763" defTabSz="578358">
              <a:spcBef>
                <a:spcPts val="1700"/>
              </a:spcBef>
              <a:defRPr sz="2970"/>
            </a:pPr>
            <a:r>
              <a:t>Is not applicable to commercial or new construction investment projects. These are more complex and their success depend on additional factors.</a:t>
            </a:r>
          </a:p>
          <a:p>
            <a:pPr marL="389763" indent="-389763" defTabSz="578358">
              <a:spcBef>
                <a:spcPts val="1700"/>
              </a:spcBef>
              <a:defRPr sz="2970"/>
            </a:pPr>
            <a:r>
              <a:t>Does not consider some factors affecting the value of a lead such as customer lifetime value or risk of loan default.</a:t>
            </a:r>
          </a:p>
          <a:p>
            <a:pPr marL="389763" indent="-389763" defTabSz="578358">
              <a:spcBef>
                <a:spcPts val="1700"/>
              </a:spcBef>
              <a:defRPr sz="2970"/>
            </a:pPr>
            <a:r>
              <a:t>Is designed for loan amounts of up to $500,000. Larger investment projects, while possible, require third parties and can introduces additional variables not considered here.</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a:r>
              <a:t>Process and Methodology</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nvSpPr>
        <p:spPr>
          <a:xfrm>
            <a:off x="6428899" y="2324100"/>
            <a:ext cx="2630319" cy="3228292"/>
          </a:xfrm>
          <a:prstGeom prst="rightArrow">
            <a:avLst>
              <a:gd name="adj1" fmla="val 54504"/>
              <a:gd name="adj2" fmla="val 48478"/>
            </a:avLst>
          </a:prstGeom>
          <a:blipFill>
            <a:blip r:embed="rId2"/>
          </a:blipFill>
          <a:ln w="12700">
            <a:miter lim="400000"/>
          </a:ln>
        </p:spPr>
        <p:txBody>
          <a:bodyPr lIns="50800" tIns="50800" rIns="50800" bIns="50800" anchor="ctr"/>
          <a:lstStyle/>
          <a:p>
            <a:pPr>
              <a:defRPr sz="3200">
                <a:solidFill>
                  <a:srgbClr val="FFFFFF"/>
                </a:solidFill>
                <a:effectLst>
                  <a:outerShdw sx="100000" sy="100000" kx="0" ky="0" algn="b" rotWithShape="0" blurRad="25400" dist="33948" dir="2700000">
                    <a:srgbClr val="3B3936"/>
                  </a:outerShdw>
                </a:effectLst>
              </a:defRPr>
            </a:pPr>
          </a:p>
        </p:txBody>
      </p:sp>
      <p:sp>
        <p:nvSpPr>
          <p:cNvPr id="153" name="Shape 153"/>
          <p:cNvSpPr/>
          <p:nvPr/>
        </p:nvSpPr>
        <p:spPr>
          <a:xfrm>
            <a:off x="3485059" y="2324100"/>
            <a:ext cx="2630320" cy="3228292"/>
          </a:xfrm>
          <a:prstGeom prst="rightArrow">
            <a:avLst>
              <a:gd name="adj1" fmla="val 54504"/>
              <a:gd name="adj2" fmla="val 48478"/>
            </a:avLst>
          </a:prstGeom>
          <a:blipFill>
            <a:blip r:embed="rId2"/>
          </a:blipFill>
          <a:ln w="12700">
            <a:miter lim="400000"/>
          </a:ln>
        </p:spPr>
        <p:txBody>
          <a:bodyPr lIns="50800" tIns="50800" rIns="50800" bIns="50800" anchor="ctr"/>
          <a:lstStyle/>
          <a:p>
            <a:pPr>
              <a:defRPr sz="3200">
                <a:solidFill>
                  <a:srgbClr val="FFFFFF"/>
                </a:solidFill>
                <a:effectLst>
                  <a:outerShdw sx="100000" sy="100000" kx="0" ky="0" algn="b" rotWithShape="0" blurRad="25400" dist="33948" dir="2700000">
                    <a:srgbClr val="3B3936"/>
                  </a:outerShdw>
                </a:effectLst>
              </a:defRPr>
            </a:pPr>
          </a:p>
        </p:txBody>
      </p:sp>
      <p:sp>
        <p:nvSpPr>
          <p:cNvPr id="154" name="Shape 154"/>
          <p:cNvSpPr/>
          <p:nvPr/>
        </p:nvSpPr>
        <p:spPr>
          <a:xfrm>
            <a:off x="511425" y="2324100"/>
            <a:ext cx="2630320" cy="3228292"/>
          </a:xfrm>
          <a:prstGeom prst="rightArrow">
            <a:avLst>
              <a:gd name="adj1" fmla="val 54504"/>
              <a:gd name="adj2" fmla="val 48478"/>
            </a:avLst>
          </a:prstGeom>
          <a:blipFill>
            <a:blip r:embed="rId2"/>
          </a:blipFill>
          <a:ln w="12700">
            <a:miter lim="400000"/>
          </a:ln>
        </p:spPr>
        <p:txBody>
          <a:bodyPr lIns="50800" tIns="50800" rIns="50800" bIns="50800" anchor="ctr"/>
          <a:lstStyle/>
          <a:p>
            <a:pPr>
              <a:defRPr sz="3200">
                <a:solidFill>
                  <a:srgbClr val="FFFFFF"/>
                </a:solidFill>
                <a:effectLst>
                  <a:outerShdw sx="100000" sy="100000" kx="0" ky="0" algn="b" rotWithShape="0" blurRad="25400" dist="33948" dir="2700000">
                    <a:srgbClr val="3B3936"/>
                  </a:outerShdw>
                </a:effectLst>
              </a:defRPr>
            </a:pPr>
          </a:p>
        </p:txBody>
      </p:sp>
      <p:sp>
        <p:nvSpPr>
          <p:cNvPr id="155" name="Shape 155"/>
          <p:cNvSpPr/>
          <p:nvPr>
            <p:ph type="title"/>
          </p:nvPr>
        </p:nvSpPr>
        <p:spPr>
          <a:prstGeom prst="rect">
            <a:avLst/>
          </a:prstGeom>
        </p:spPr>
        <p:txBody>
          <a:bodyPr/>
          <a:lstStyle/>
          <a:p>
            <a:pPr/>
            <a:r>
              <a:t>Steps to Develop the Model</a:t>
            </a:r>
          </a:p>
        </p:txBody>
      </p:sp>
      <p:sp>
        <p:nvSpPr>
          <p:cNvPr id="156" name="Shape 156"/>
          <p:cNvSpPr/>
          <p:nvPr>
            <p:ph type="body" sz="quarter" idx="1"/>
          </p:nvPr>
        </p:nvSpPr>
        <p:spPr>
          <a:xfrm>
            <a:off x="477547" y="3409370"/>
            <a:ext cx="2570730" cy="1057752"/>
          </a:xfrm>
          <a:prstGeom prst="rect">
            <a:avLst/>
          </a:prstGeom>
        </p:spPr>
        <p:txBody>
          <a:bodyPr/>
          <a:lstStyle>
            <a:lvl1pPr marL="0" indent="0">
              <a:buClrTx/>
              <a:buSzTx/>
              <a:buFontTx/>
              <a:buNone/>
              <a:defRPr b="1" sz="2500">
                <a:solidFill>
                  <a:srgbClr val="FFFFFF"/>
                </a:solidFill>
              </a:defRPr>
            </a:lvl1pPr>
          </a:lstStyle>
          <a:p>
            <a:pPr/>
            <a:r>
              <a:t>Data Collection</a:t>
            </a:r>
          </a:p>
        </p:txBody>
      </p:sp>
      <p:sp>
        <p:nvSpPr>
          <p:cNvPr id="157" name="Shape 157"/>
          <p:cNvSpPr/>
          <p:nvPr/>
        </p:nvSpPr>
        <p:spPr>
          <a:xfrm>
            <a:off x="439450" y="5857191"/>
            <a:ext cx="2414380" cy="335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Data was extracted from multiple sources and compiled into a single file using Python. </a:t>
            </a:r>
          </a:p>
          <a:p>
            <a:pPr/>
            <a:r>
              <a:t>(all_transactions.csv)</a:t>
            </a:r>
          </a:p>
        </p:txBody>
      </p:sp>
      <p:sp>
        <p:nvSpPr>
          <p:cNvPr id="158" name="Shape 158"/>
          <p:cNvSpPr/>
          <p:nvPr/>
        </p:nvSpPr>
        <p:spPr>
          <a:xfrm>
            <a:off x="3188464" y="5734828"/>
            <a:ext cx="2801262" cy="335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This is where data format issues and missing values were handled. These data issues were handled programmatically using Python</a:t>
            </a:r>
          </a:p>
        </p:txBody>
      </p:sp>
      <p:sp>
        <p:nvSpPr>
          <p:cNvPr id="159" name="Shape 159"/>
          <p:cNvSpPr/>
          <p:nvPr/>
        </p:nvSpPr>
        <p:spPr>
          <a:xfrm>
            <a:off x="6146525" y="5704791"/>
            <a:ext cx="2597094" cy="375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Data was prepared and made suitable for modeling using SAS. This is where outliers and some missing values were handled.</a:t>
            </a:r>
          </a:p>
        </p:txBody>
      </p:sp>
      <p:sp>
        <p:nvSpPr>
          <p:cNvPr id="160" name="Shape 160"/>
          <p:cNvSpPr/>
          <p:nvPr/>
        </p:nvSpPr>
        <p:spPr>
          <a:xfrm>
            <a:off x="3514854" y="3409370"/>
            <a:ext cx="2570730" cy="10577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spcBef>
                <a:spcPts val="2400"/>
              </a:spcBef>
              <a:defRPr b="1" sz="2500">
                <a:solidFill>
                  <a:srgbClr val="FFFFFF"/>
                </a:solidFill>
              </a:defRPr>
            </a:lvl1pPr>
          </a:lstStyle>
          <a:p>
            <a:pPr/>
            <a:r>
              <a:t>Data Cleaning</a:t>
            </a:r>
          </a:p>
        </p:txBody>
      </p:sp>
      <p:sp>
        <p:nvSpPr>
          <p:cNvPr id="161" name="Shape 161"/>
          <p:cNvSpPr/>
          <p:nvPr/>
        </p:nvSpPr>
        <p:spPr>
          <a:xfrm>
            <a:off x="6458693" y="3409370"/>
            <a:ext cx="2570730" cy="10577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spcBef>
                <a:spcPts val="2400"/>
              </a:spcBef>
              <a:defRPr b="1" sz="2500">
                <a:solidFill>
                  <a:srgbClr val="FFFFFF"/>
                </a:solidFill>
              </a:defRPr>
            </a:lvl1pPr>
          </a:lstStyle>
          <a:p>
            <a:pPr/>
            <a:r>
              <a:t>Data Preparation</a:t>
            </a:r>
          </a:p>
        </p:txBody>
      </p:sp>
      <p:sp>
        <p:nvSpPr>
          <p:cNvPr id="162" name="Shape 162"/>
          <p:cNvSpPr/>
          <p:nvPr/>
        </p:nvSpPr>
        <p:spPr>
          <a:xfrm>
            <a:off x="9397310" y="2324100"/>
            <a:ext cx="2630320" cy="3228292"/>
          </a:xfrm>
          <a:prstGeom prst="rightArrow">
            <a:avLst>
              <a:gd name="adj1" fmla="val 54504"/>
              <a:gd name="adj2" fmla="val 48478"/>
            </a:avLst>
          </a:prstGeom>
          <a:blipFill>
            <a:blip r:embed="rId2"/>
          </a:blipFill>
          <a:ln w="12700">
            <a:miter lim="400000"/>
          </a:ln>
        </p:spPr>
        <p:txBody>
          <a:bodyPr lIns="50800" tIns="50800" rIns="50800" bIns="50800" anchor="ctr"/>
          <a:lstStyle/>
          <a:p>
            <a:pPr>
              <a:defRPr sz="3200">
                <a:solidFill>
                  <a:srgbClr val="FFFFFF"/>
                </a:solidFill>
                <a:effectLst>
                  <a:outerShdw sx="100000" sy="100000" kx="0" ky="0" algn="b" rotWithShape="0" blurRad="25400" dist="33948" dir="2700000">
                    <a:srgbClr val="3B3936"/>
                  </a:outerShdw>
                </a:effectLst>
              </a:defRPr>
            </a:pPr>
          </a:p>
        </p:txBody>
      </p:sp>
      <p:sp>
        <p:nvSpPr>
          <p:cNvPr id="163" name="Shape 163"/>
          <p:cNvSpPr/>
          <p:nvPr/>
        </p:nvSpPr>
        <p:spPr>
          <a:xfrm>
            <a:off x="9598743" y="3409370"/>
            <a:ext cx="2570730" cy="10577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spcBef>
                <a:spcPts val="2400"/>
              </a:spcBef>
              <a:defRPr b="1" sz="2500">
                <a:solidFill>
                  <a:srgbClr val="FFFFFF"/>
                </a:solidFill>
              </a:defRPr>
            </a:lvl1pPr>
          </a:lstStyle>
          <a:p>
            <a:pPr/>
            <a:r>
              <a:t>Modeling</a:t>
            </a:r>
          </a:p>
        </p:txBody>
      </p:sp>
      <p:sp>
        <p:nvSpPr>
          <p:cNvPr id="164" name="Shape 164"/>
          <p:cNvSpPr/>
          <p:nvPr/>
        </p:nvSpPr>
        <p:spPr>
          <a:xfrm>
            <a:off x="9413923" y="5849128"/>
            <a:ext cx="2597094" cy="254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probability-severity model was used to score the leads. SAS was used in this step.</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p>
            <a:pPr/>
            <a:r>
              <a:t>Data Collection</a:t>
            </a:r>
          </a:p>
        </p:txBody>
      </p:sp>
      <p:sp>
        <p:nvSpPr>
          <p:cNvPr id="167" name="Shape 167"/>
          <p:cNvSpPr/>
          <p:nvPr>
            <p:ph type="body" idx="1"/>
          </p:nvPr>
        </p:nvSpPr>
        <p:spPr>
          <a:prstGeom prst="rect">
            <a:avLst/>
          </a:prstGeom>
        </p:spPr>
        <p:txBody>
          <a:bodyPr/>
          <a:lstStyle/>
          <a:p>
            <a:pPr marL="371221" indent="-371221" defTabSz="461518">
              <a:spcBef>
                <a:spcPts val="1800"/>
              </a:spcBef>
              <a:defRPr sz="2844"/>
            </a:pPr>
            <a:r>
              <a:t>Data was collected from multiple internal and external sources.</a:t>
            </a:r>
          </a:p>
          <a:p>
            <a:pPr marL="371221" indent="-371221" defTabSz="461518">
              <a:spcBef>
                <a:spcPts val="1800"/>
              </a:spcBef>
              <a:defRPr sz="2844"/>
            </a:pPr>
            <a:r>
              <a:rPr b="1"/>
              <a:t>Internal Data.</a:t>
            </a:r>
            <a:r>
              <a:t> Collected from two main sources:</a:t>
            </a:r>
          </a:p>
          <a:p>
            <a:pPr lvl="1" marL="742442" indent="-371221" defTabSz="461518">
              <a:spcBef>
                <a:spcPts val="1800"/>
              </a:spcBef>
              <a:defRPr sz="2844"/>
            </a:pPr>
            <a:r>
              <a:t>Forms filled out by customers during previous successful and unsuccessful sales.</a:t>
            </a:r>
          </a:p>
          <a:p>
            <a:pPr lvl="1" marL="742442" indent="-371221" defTabSz="461518">
              <a:spcBef>
                <a:spcPts val="1800"/>
              </a:spcBef>
              <a:defRPr sz="2844"/>
            </a:pPr>
            <a:r>
              <a:t>Entries on the CRM by sales people.</a:t>
            </a:r>
          </a:p>
          <a:p>
            <a:pPr lvl="1" marL="742442" indent="-371221" defTabSz="461518">
              <a:spcBef>
                <a:spcPts val="1800"/>
              </a:spcBef>
              <a:defRPr sz="2844"/>
            </a:pPr>
            <a:r>
              <a:t>Loan pipeline</a:t>
            </a:r>
          </a:p>
          <a:p>
            <a:pPr marL="371221" indent="-371221" defTabSz="461518">
              <a:spcBef>
                <a:spcPts val="1800"/>
              </a:spcBef>
              <a:defRPr b="1" sz="2844"/>
            </a:pPr>
            <a:r>
              <a:t>External Data. </a:t>
            </a:r>
            <a:r>
              <a:rPr b="0"/>
              <a:t>Collected from third party sources.</a:t>
            </a:r>
            <a:endParaRPr b="0"/>
          </a:p>
          <a:p>
            <a:pPr lvl="1" marL="742442" indent="-371221" defTabSz="461518">
              <a:spcBef>
                <a:spcPts val="1800"/>
              </a:spcBef>
              <a:defRPr b="1" sz="2844"/>
            </a:pPr>
            <a:r>
              <a:rPr b="0"/>
              <a:t>Zillow</a:t>
            </a:r>
            <a:endParaRPr b="0"/>
          </a:p>
          <a:p>
            <a:pPr lvl="1" marL="742442" indent="-371221" defTabSz="461518">
              <a:spcBef>
                <a:spcPts val="1800"/>
              </a:spcBef>
              <a:defRPr b="1" sz="2844"/>
            </a:pPr>
            <a:r>
              <a:rPr b="0"/>
              <a:t>Trulia</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p>
            <a:pPr/>
            <a:r>
              <a:t>Data Sources: Internal</a:t>
            </a:r>
          </a:p>
        </p:txBody>
      </p:sp>
      <p:sp>
        <p:nvSpPr>
          <p:cNvPr id="170" name="Shape 170"/>
          <p:cNvSpPr/>
          <p:nvPr>
            <p:ph type="body" sz="quarter" idx="1"/>
          </p:nvPr>
        </p:nvSpPr>
        <p:spPr>
          <a:xfrm>
            <a:off x="508000" y="2324100"/>
            <a:ext cx="11988800" cy="537069"/>
          </a:xfrm>
          <a:prstGeom prst="rect">
            <a:avLst/>
          </a:prstGeom>
        </p:spPr>
        <p:txBody>
          <a:bodyPr/>
          <a:lstStyle>
            <a:lvl1pPr marL="0" indent="0" algn="ctr">
              <a:spcBef>
                <a:spcPts val="0"/>
              </a:spcBef>
              <a:buClrTx/>
              <a:buSzTx/>
              <a:buFontTx/>
              <a:buNone/>
              <a:defRPr sz="2400"/>
            </a:lvl1pPr>
          </a:lstStyle>
          <a:p>
            <a:pPr/>
            <a:r>
              <a:t>Borrower Information</a:t>
            </a:r>
          </a:p>
        </p:txBody>
      </p:sp>
      <p:graphicFrame>
        <p:nvGraphicFramePr>
          <p:cNvPr id="171" name="Table 171"/>
          <p:cNvGraphicFramePr/>
          <p:nvPr/>
        </p:nvGraphicFramePr>
        <p:xfrm>
          <a:off x="952655" y="3165968"/>
          <a:ext cx="5981701" cy="60960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547578"/>
                <a:gridCol w="4895175"/>
                <a:gridCol w="3656735"/>
              </a:tblGrid>
              <a:tr h="648725">
                <a:tc>
                  <a:txBody>
                    <a:bodyPr/>
                    <a:lstStyle/>
                    <a:p>
                      <a:pPr defTabSz="914400">
                        <a:defRPr>
                          <a:solidFill>
                            <a:srgbClr val="000000"/>
                          </a:solidFill>
                        </a:defRPr>
                      </a:pPr>
                      <a:r>
                        <a:rPr sz="2600">
                          <a:solidFill>
                            <a:srgbClr val="FFFFFF"/>
                          </a:solidFill>
                        </a:rPr>
                        <a:t>Variables</a:t>
                      </a:r>
                    </a:p>
                  </a:txBody>
                  <a:tcPr marL="50800" marR="50800" marT="50800" marB="50800" anchor="ctr" anchorCtr="0" horzOverflow="overflow"/>
                </a:tc>
                <a:tc>
                  <a:txBody>
                    <a:bodyPr/>
                    <a:lstStyle/>
                    <a:p>
                      <a:pPr defTabSz="914400">
                        <a:defRPr>
                          <a:solidFill>
                            <a:srgbClr val="000000"/>
                          </a:solidFill>
                        </a:defRPr>
                      </a:pPr>
                      <a:r>
                        <a:rPr sz="2600">
                          <a:solidFill>
                            <a:srgbClr val="FFFFFF"/>
                          </a:solidFill>
                        </a:rPr>
                        <a:t>Description</a:t>
                      </a:r>
                    </a:p>
                  </a:txBody>
                  <a:tcPr marL="50800" marR="50800" marT="50800" marB="50800" anchor="ctr" anchorCtr="0" horzOverflow="overflow"/>
                </a:tc>
                <a:tc>
                  <a:txBody>
                    <a:bodyPr/>
                    <a:lstStyle/>
                    <a:p>
                      <a:pPr defTabSz="914400">
                        <a:defRPr>
                          <a:solidFill>
                            <a:srgbClr val="000000"/>
                          </a:solidFill>
                        </a:defRPr>
                      </a:pPr>
                      <a:r>
                        <a:rPr sz="2600">
                          <a:solidFill>
                            <a:srgbClr val="FFFFFF"/>
                          </a:solidFill>
                        </a:rPr>
                        <a:t>Theoretical Effect</a:t>
                      </a:r>
                    </a:p>
                  </a:txBody>
                  <a:tcPr marL="50800" marR="50800" marT="50800" marB="50800" anchor="ctr" anchorCtr="0" horzOverflow="overflow"/>
                </a:tc>
              </a:tr>
              <a:tr h="717550">
                <a:tc>
                  <a:txBody>
                    <a:bodyPr/>
                    <a:lstStyle/>
                    <a:p>
                      <a:pPr algn="l" defTabSz="914400">
                        <a:defRPr>
                          <a:solidFill>
                            <a:srgbClr val="000000"/>
                          </a:solidFill>
                        </a:defRPr>
                      </a:pPr>
                      <a:r>
                        <a:rPr>
                          <a:solidFill>
                            <a:srgbClr val="FFFFFF"/>
                          </a:solidFill>
                        </a:rPr>
                        <a:t>Years of Experience</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Number of years of experience in the Real Estate Investing Industry.</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The more experience the higher the likelihood of closing a loan</a:t>
                      </a:r>
                    </a:p>
                  </a:txBody>
                  <a:tcPr marL="50800" marR="50800" marT="50800" marB="50800" anchor="ctr" anchorCtr="0" horzOverflow="overflow"/>
                </a:tc>
              </a:tr>
              <a:tr h="1016000">
                <a:tc>
                  <a:txBody>
                    <a:bodyPr/>
                    <a:lstStyle/>
                    <a:p>
                      <a:pPr algn="l" defTabSz="914400">
                        <a:defRPr>
                          <a:solidFill>
                            <a:srgbClr val="000000"/>
                          </a:solidFill>
                        </a:defRPr>
                      </a:pPr>
                      <a:r>
                        <a:rPr>
                          <a:solidFill>
                            <a:srgbClr val="FFFFFF"/>
                          </a:solidFill>
                        </a:rPr>
                        <a:t>Number of Completed Properties</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Number of completed properties at the time of application</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The more properties completed the higher the likelihood of closing a loan</a:t>
                      </a:r>
                    </a:p>
                  </a:txBody>
                  <a:tcPr marL="50800" marR="50800" marT="50800" marB="50800" anchor="ctr" anchorCtr="0" horzOverflow="overflow"/>
                </a:tc>
              </a:tr>
              <a:tr h="1320800">
                <a:tc>
                  <a:txBody>
                    <a:bodyPr/>
                    <a:lstStyle/>
                    <a:p>
                      <a:pPr algn="l" defTabSz="914400">
                        <a:defRPr>
                          <a:solidFill>
                            <a:srgbClr val="000000"/>
                          </a:solidFill>
                        </a:defRPr>
                      </a:pPr>
                      <a:r>
                        <a:rPr>
                          <a:solidFill>
                            <a:srgbClr val="FFFFFF"/>
                          </a:solidFill>
                        </a:rPr>
                        <a:t>Repeat Borrower</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Whether the prospect has done business with the company in the past</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Current clients know the process of closing a loan and will know what to expect, thus increasing the likelihood of closing a loan.</a:t>
                      </a:r>
                    </a:p>
                  </a:txBody>
                  <a:tcPr marL="50800" marR="50800" marT="50800" marB="50800" anchor="ctr" anchorCtr="0" horzOverflow="overflow"/>
                </a:tc>
              </a:tr>
              <a:tr h="1016000">
                <a:tc>
                  <a:txBody>
                    <a:bodyPr/>
                    <a:lstStyle/>
                    <a:p>
                      <a:pPr algn="l" defTabSz="914400">
                        <a:defRPr>
                          <a:solidFill>
                            <a:srgbClr val="000000"/>
                          </a:solidFill>
                        </a:defRPr>
                      </a:pPr>
                      <a:r>
                        <a:rPr>
                          <a:solidFill>
                            <a:srgbClr val="FFFFFF"/>
                          </a:solidFill>
                        </a:rPr>
                        <a:t>Cash Reserves for Investing</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Verifiable cash reserves to finance initial carrying costs of the loan.</a:t>
                      </a:r>
                    </a:p>
                  </a:txBody>
                  <a:tcPr marL="50800" marR="50800" marT="50800" marB="50800" anchor="ctr" anchorCtr="0" horzOverflow="overflow"/>
                </a:tc>
                <a:tc>
                  <a:txBody>
                    <a:bodyPr/>
                    <a:lstStyle/>
                    <a:p>
                      <a:pPr algn="l" defTabSz="914400">
                        <a:defRPr>
                          <a:solidFill>
                            <a:srgbClr val="000000"/>
                          </a:solidFill>
                        </a:defRPr>
                      </a:pPr>
                      <a:r>
                        <a:rPr>
                          <a:solidFill>
                            <a:srgbClr val="414141"/>
                          </a:solidFill>
                        </a:rPr>
                        <a:t>The more cash available, the higher the likelihood of loan closing.</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