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2"/>
  </p:notesMasterIdLst>
  <p:handoutMasterIdLst>
    <p:handoutMasterId r:id="rId23"/>
  </p:handoutMasterIdLst>
  <p:sldIdLst>
    <p:sldId id="496" r:id="rId5"/>
    <p:sldId id="497" r:id="rId6"/>
    <p:sldId id="510" r:id="rId7"/>
    <p:sldId id="511" r:id="rId8"/>
    <p:sldId id="512" r:id="rId9"/>
    <p:sldId id="513" r:id="rId10"/>
    <p:sldId id="514" r:id="rId11"/>
    <p:sldId id="515" r:id="rId12"/>
    <p:sldId id="516" r:id="rId13"/>
    <p:sldId id="517" r:id="rId14"/>
    <p:sldId id="518" r:id="rId15"/>
    <p:sldId id="519" r:id="rId16"/>
    <p:sldId id="520" r:id="rId17"/>
    <p:sldId id="522" r:id="rId18"/>
    <p:sldId id="506" r:id="rId19"/>
    <p:sldId id="509" r:id="rId20"/>
    <p:sldId id="523" r:id="rId2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96852E4-3E53-4B01-8353-22189A99D005}">
          <p14:sldIdLst>
            <p14:sldId id="496"/>
            <p14:sldId id="497"/>
            <p14:sldId id="510"/>
            <p14:sldId id="511"/>
            <p14:sldId id="512"/>
          </p14:sldIdLst>
        </p14:section>
        <p14:section name="1 - Purity" id="{EFA527C5-EFA7-4276-9CDA-28BF3806A507}">
          <p14:sldIdLst>
            <p14:sldId id="513"/>
            <p14:sldId id="514"/>
          </p14:sldIdLst>
        </p14:section>
        <p14:section name="Map/Filter/Reduce" id="{650EB982-D3B2-4325-B92C-BE04AA7FD4B1}">
          <p14:sldIdLst>
            <p14:sldId id="515"/>
          </p14:sldIdLst>
        </p14:section>
        <p14:section name="Monades" id="{BA7F22D6-59D5-46DF-B8AA-6166275360F1}">
          <p14:sldIdLst>
            <p14:sldId id="516"/>
            <p14:sldId id="517"/>
            <p14:sldId id="518"/>
            <p14:sldId id="519"/>
            <p14:sldId id="520"/>
            <p14:sldId id="522"/>
          </p14:sldIdLst>
        </p14:section>
        <p14:section name="Conclusion" id="{CCB81B10-3C39-4944-8865-37E64CD75DE6}">
          <p14:sldIdLst>
            <p14:sldId id="506"/>
          </p14:sldIdLst>
        </p14:section>
        <p14:section name="Annexes" id="{DF4859B0-0311-44C9-A49C-E6FAF7528D6D}">
          <p14:sldIdLst>
            <p14:sldId id="509"/>
            <p14:sldId id="523"/>
          </p14:sldIdLst>
        </p14:section>
        <p14:section name="Template" id="{2FB32262-3C38-4DF1-9433-84A3AC8DBB97}">
          <p14:sldIdLst/>
        </p14:section>
      </p14:sectionLst>
    </p:ex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072" autoAdjust="0"/>
  </p:normalViewPr>
  <p:slideViewPr>
    <p:cSldViewPr snapToGrid="0" showGuides="1">
      <p:cViewPr varScale="1">
        <p:scale>
          <a:sx n="101" d="100"/>
          <a:sy n="101" d="100"/>
        </p:scale>
        <p:origin x="990" y="114"/>
      </p:cViewPr>
      <p:guideLst>
        <p:guide orient="horz" pos="1968"/>
        <p:guide pos="3840"/>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C50CB3E-18FC-4060-B275-57BCB216A916}" type="datetime1">
              <a:rPr lang="fr-FR" smtClean="0"/>
              <a:t>21/02/2023</a:t>
            </a:fld>
            <a:endParaRPr lang="fr-FR" dirty="0"/>
          </a:p>
        </p:txBody>
      </p:sp>
      <p:sp>
        <p:nvSpPr>
          <p:cNvPr id="4" name="Espace réservé du pied de page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BEDFD5B-C328-43D8-A4C7-929BECA315CE}" type="slidenum">
              <a:rPr lang="fr-FR" smtClean="0"/>
              <a:t>‹N°›</a:t>
            </a:fld>
            <a:endParaRPr lang="fr-FR"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72062-30C8-4241-AB8A-C5C3D051E5A8}" type="datetime1">
              <a:rPr lang="fr-FR" smtClean="0"/>
              <a:pPr/>
              <a:t>21/02/2023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F8D0E63-0F6A-47B0-8BD1-6E95B004C872}" type="slidenum">
              <a:rPr lang="fr-FR" noProof="0" smtClean="0"/>
              <a:t>‹N°›</a:t>
            </a:fld>
            <a:endParaRPr lang="fr-FR" noProof="0"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1</a:t>
            </a:fld>
            <a:endParaRPr lang="fr-FR" dirty="0"/>
          </a:p>
        </p:txBody>
      </p:sp>
    </p:spTree>
    <p:extLst>
      <p:ext uri="{BB962C8B-B14F-4D97-AF65-F5344CB8AC3E}">
        <p14:creationId xmlns:p14="http://schemas.microsoft.com/office/powerpoint/2010/main" val="1510040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une façade autour des repository déjà utilisés </a:t>
            </a:r>
            <a:r>
              <a:rPr lang="fr-FR" dirty="0">
                <a:sym typeface="Wingdings" panose="05000000000000000000" pitchFamily="2" charset="2"/>
              </a:rPr>
              <a:t> compatible avec n’importe quel ORM</a:t>
            </a:r>
          </a:p>
          <a:p>
            <a:r>
              <a:rPr lang="fr-FR" dirty="0" err="1">
                <a:sym typeface="Wingdings" panose="05000000000000000000" pitchFamily="2" charset="2"/>
              </a:rPr>
              <a:t>Functionnal</a:t>
            </a:r>
            <a:r>
              <a:rPr lang="fr-FR" dirty="0">
                <a:sym typeface="Wingdings" panose="05000000000000000000" pitchFamily="2" charset="2"/>
              </a:rPr>
              <a:t> </a:t>
            </a:r>
            <a:r>
              <a:rPr lang="fr-FR" dirty="0" err="1">
                <a:sym typeface="Wingdings" panose="05000000000000000000" pitchFamily="2" charset="2"/>
              </a:rPr>
              <a:t>core</a:t>
            </a:r>
            <a:r>
              <a:rPr lang="fr-FR" dirty="0">
                <a:sym typeface="Wingdings" panose="05000000000000000000" pitchFamily="2" charset="2"/>
              </a:rPr>
              <a:t> / Imperative </a:t>
            </a:r>
            <a:r>
              <a:rPr lang="fr-FR" dirty="0" err="1">
                <a:sym typeface="Wingdings" panose="05000000000000000000" pitchFamily="2" charset="2"/>
              </a:rPr>
              <a:t>shell</a:t>
            </a:r>
            <a:r>
              <a:rPr lang="fr-FR" dirty="0">
                <a:sym typeface="Wingdings" panose="05000000000000000000" pitchFamily="2" charset="2"/>
              </a:rPr>
              <a:t>  paradigme compatible DDD, faire un domaine fonctionnel amène beaucoup d’avantages https://kennethlange.com/functional-core-imperative-shell/</a:t>
            </a:r>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10</a:t>
            </a:fld>
            <a:endParaRPr lang="fr-FR" noProof="0" dirty="0"/>
          </a:p>
        </p:txBody>
      </p:sp>
    </p:spTree>
    <p:extLst>
      <p:ext uri="{BB962C8B-B14F-4D97-AF65-F5344CB8AC3E}">
        <p14:creationId xmlns:p14="http://schemas.microsoft.com/office/powerpoint/2010/main" val="227584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11</a:t>
            </a:fld>
            <a:endParaRPr lang="fr-FR" noProof="0" dirty="0"/>
          </a:p>
        </p:txBody>
      </p:sp>
    </p:spTree>
    <p:extLst>
      <p:ext uri="{BB962C8B-B14F-4D97-AF65-F5344CB8AC3E}">
        <p14:creationId xmlns:p14="http://schemas.microsoft.com/office/powerpoint/2010/main" val="150063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Purify a moins de fonctionnalités que fp-ts, mais la doc est mieux construite</a:t>
            </a: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12</a:t>
            </a:fld>
            <a:endParaRPr lang="fr-FR" noProof="0" dirty="0"/>
          </a:p>
        </p:txBody>
      </p:sp>
    </p:spTree>
    <p:extLst>
      <p:ext uri="{BB962C8B-B14F-4D97-AF65-F5344CB8AC3E}">
        <p14:creationId xmlns:p14="http://schemas.microsoft.com/office/powerpoint/2010/main" val="4294945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Try prend une </a:t>
            </a:r>
            <a:r>
              <a:rPr lang="fr-FR" dirty="0" err="1"/>
              <a:t>Checked</a:t>
            </a:r>
            <a:r>
              <a:rPr lang="fr-FR" dirty="0"/>
              <a:t> function en entrée (fonction sans </a:t>
            </a:r>
            <a:r>
              <a:rPr lang="fr-FR" dirty="0" err="1"/>
              <a:t>paramétre</a:t>
            </a:r>
            <a:r>
              <a:rPr lang="fr-FR" dirty="0"/>
              <a:t>)</a:t>
            </a:r>
            <a:br>
              <a:rPr lang="fr-FR" dirty="0"/>
            </a:br>
            <a:r>
              <a:rPr lang="fr-FR" dirty="0"/>
              <a:t>Supprimer </a:t>
            </a:r>
            <a:r>
              <a:rPr lang="fr-FR" dirty="0" err="1"/>
              <a:t>try</a:t>
            </a:r>
            <a:r>
              <a:rPr lang="fr-FR" dirty="0"/>
              <a:t>/catch </a:t>
            </a:r>
            <a:r>
              <a:rPr lang="fr-FR" dirty="0">
                <a:sym typeface="Wingdings" panose="05000000000000000000" pitchFamily="2" charset="2"/>
              </a:rPr>
              <a:t> rassembler la logique de traitement pour avoir un code plus clair</a:t>
            </a:r>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13</a:t>
            </a:fld>
            <a:endParaRPr lang="fr-FR" noProof="0" dirty="0"/>
          </a:p>
        </p:txBody>
      </p:sp>
    </p:spTree>
    <p:extLst>
      <p:ext uri="{BB962C8B-B14F-4D97-AF65-F5344CB8AC3E}">
        <p14:creationId xmlns:p14="http://schemas.microsoft.com/office/powerpoint/2010/main" val="1382692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FP-TS et </a:t>
            </a:r>
            <a:r>
              <a:rPr lang="fr-FR" dirty="0" err="1"/>
              <a:t>purify</a:t>
            </a:r>
            <a:r>
              <a:rPr lang="fr-FR" dirty="0"/>
              <a:t> on fait le même choix d’ajouter des méthodes sur les </a:t>
            </a:r>
            <a:r>
              <a:rPr lang="fr-FR" dirty="0" err="1"/>
              <a:t>either</a:t>
            </a:r>
            <a:r>
              <a:rPr lang="fr-FR" dirty="0"/>
              <a:t> qui permettent de faire pareil qu’avec un Try (le </a:t>
            </a:r>
            <a:r>
              <a:rPr lang="fr-FR" dirty="0" err="1"/>
              <a:t>either</a:t>
            </a:r>
            <a:r>
              <a:rPr lang="fr-FR" dirty="0"/>
              <a:t> n’étant que la généralisation du </a:t>
            </a:r>
            <a:r>
              <a:rPr lang="fr-FR" dirty="0" err="1"/>
              <a:t>try</a:t>
            </a:r>
            <a:r>
              <a:rPr lang="fr-FR" dirty="0"/>
              <a:t> et du </a:t>
            </a:r>
            <a:r>
              <a:rPr lang="fr-FR" dirty="0" err="1"/>
              <a:t>maybe</a:t>
            </a:r>
            <a:r>
              <a:rPr lang="fr-FR" dirty="0"/>
              <a:t>, l’inverse, ils sont des </a:t>
            </a:r>
            <a:r>
              <a:rPr lang="fr-FR" dirty="0" err="1"/>
              <a:t>either</a:t>
            </a:r>
            <a:r>
              <a:rPr lang="fr-FR" dirty="0"/>
              <a:t> </a:t>
            </a:r>
            <a:r>
              <a:rPr lang="fr-FR" dirty="0" err="1"/>
              <a:t>specialisé</a:t>
            </a:r>
            <a:r>
              <a:rPr lang="fr-FR" dirty="0"/>
              <a:t>: Either&lt;Exception, T&gt;, Either&lt;</a:t>
            </a:r>
            <a:r>
              <a:rPr lang="fr-FR" dirty="0" err="1"/>
              <a:t>null,T</a:t>
            </a:r>
            <a:r>
              <a:rPr lang="fr-FR" dirty="0"/>
              <a:t>&gt;)</a:t>
            </a:r>
          </a:p>
          <a:p>
            <a:r>
              <a:rPr lang="fr-FR" dirty="0"/>
              <a:t>Derrière on peut manipuler le right et le </a:t>
            </a:r>
            <a:r>
              <a:rPr lang="fr-FR" dirty="0" err="1"/>
              <a:t>left</a:t>
            </a:r>
            <a:r>
              <a:rPr lang="fr-FR" dirty="0"/>
              <a:t> comme des monades (map, </a:t>
            </a:r>
            <a:r>
              <a:rPr lang="fr-FR" dirty="0" err="1"/>
              <a:t>bind</a:t>
            </a:r>
            <a:r>
              <a:rPr lang="fr-FR" dirty="0"/>
              <a:t>, filter,….)</a:t>
            </a:r>
          </a:p>
          <a:p>
            <a:r>
              <a:rPr lang="fr-FR" dirty="0"/>
              <a:t>Ex: </a:t>
            </a:r>
            <a:r>
              <a:rPr lang="fr-FR" dirty="0" err="1"/>
              <a:t>myEither.right</a:t>
            </a:r>
            <a:r>
              <a:rPr lang="fr-FR" dirty="0"/>
              <a:t>().map(….)</a:t>
            </a: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14</a:t>
            </a:fld>
            <a:endParaRPr lang="fr-FR" noProof="0" dirty="0"/>
          </a:p>
        </p:txBody>
      </p:sp>
    </p:spTree>
    <p:extLst>
      <p:ext uri="{BB962C8B-B14F-4D97-AF65-F5344CB8AC3E}">
        <p14:creationId xmlns:p14="http://schemas.microsoft.com/office/powerpoint/2010/main" val="1387528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FF8D0E63-0F6A-47B0-8BD1-6E95B004C872}" type="slidenum">
              <a:rPr lang="fr-FR" smtClean="0"/>
              <a:t>15</a:t>
            </a:fld>
            <a:endParaRPr lang="fr-FR" dirty="0"/>
          </a:p>
        </p:txBody>
      </p:sp>
    </p:spTree>
    <p:extLst>
      <p:ext uri="{BB962C8B-B14F-4D97-AF65-F5344CB8AC3E}">
        <p14:creationId xmlns:p14="http://schemas.microsoft.com/office/powerpoint/2010/main" val="532800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Purify: moins abouti que fp-ts, mais (un peu ?) mieux documenté (?)</a:t>
            </a: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16</a:t>
            </a:fld>
            <a:endParaRPr lang="fr-FR" dirty="0"/>
          </a:p>
        </p:txBody>
      </p:sp>
    </p:spTree>
    <p:extLst>
      <p:ext uri="{BB962C8B-B14F-4D97-AF65-F5344CB8AC3E}">
        <p14:creationId xmlns:p14="http://schemas.microsoft.com/office/powerpoint/2010/main" val="356439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Adit</a:t>
            </a:r>
            <a:r>
              <a:rPr lang="fr-FR" dirty="0"/>
              <a:t>: besoin de fouiller un peu sur le blog mais de très bons articles. Orienté </a:t>
            </a:r>
            <a:r>
              <a:rPr lang="fr-FR" dirty="0" err="1"/>
              <a:t>haskell</a:t>
            </a:r>
            <a:r>
              <a:rPr lang="fr-FR" dirty="0"/>
              <a:t> mais les principes sont les mêmes</a:t>
            </a: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17</a:t>
            </a:fld>
            <a:endParaRPr lang="fr-FR" noProof="0" dirty="0"/>
          </a:p>
        </p:txBody>
      </p:sp>
    </p:spTree>
    <p:extLst>
      <p:ext uri="{BB962C8B-B14F-4D97-AF65-F5344CB8AC3E}">
        <p14:creationId xmlns:p14="http://schemas.microsoft.com/office/powerpoint/2010/main" val="286398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Qui utilise la PF en prod aujourd’hui ? Si on regarde les indicateurs concernant les langages, peut importe la méthode (ici tiobe par popularité, on pourrait prendre celui de coding dojo sur les offres d’emploi ou d’autres), il faut pas mal descendre dans le classement pour trouver les premiers langages en paradigme fonctionnel. Et encore ici, Kotlin et Scala sont des langages généralistes supportant bien la PF, ainsi que la POO</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ym typeface="Wingdings" panose="05000000000000000000" pitchFamily="2" charset="2"/>
              </a:rPr>
              <a:t> </a:t>
            </a:r>
            <a:r>
              <a:rPr lang="en-US" b="1" i="0" dirty="0">
                <a:solidFill>
                  <a:srgbClr val="0F0F0F"/>
                </a:solidFill>
                <a:effectLst/>
                <a:latin typeface="YouTube Sans"/>
              </a:rPr>
              <a:t>Why Isn't Functional Programming the Norm? - </a:t>
            </a:r>
            <a:r>
              <a:rPr lang="fr-FR" b="1" i="0" dirty="0">
                <a:solidFill>
                  <a:srgbClr val="0F0F0F"/>
                </a:solidFill>
                <a:effectLst/>
                <a:latin typeface="YouTube Sans"/>
              </a:rPr>
              <a:t>Richard Feldman </a:t>
            </a:r>
            <a:r>
              <a:rPr lang="fr-FR" dirty="0">
                <a:sym typeface="Wingdings" panose="05000000000000000000" pitchFamily="2" charset="2"/>
              </a:rPr>
              <a:t>: https://www.youtube.com/watch?v=QyJZzq0v7Z4</a:t>
            </a:r>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2</a:t>
            </a:fld>
            <a:endParaRPr lang="fr-FR" dirty="0"/>
          </a:p>
        </p:txBody>
      </p:sp>
    </p:spTree>
    <p:extLst>
      <p:ext uri="{BB962C8B-B14F-4D97-AF65-F5344CB8AC3E}">
        <p14:creationId xmlns:p14="http://schemas.microsoft.com/office/powerpoint/2010/main" val="54438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Durant le reste de la présentation, les exemples pourront être sur base de js ou de java</a:t>
            </a:r>
          </a:p>
          <a:p>
            <a:r>
              <a:rPr lang="fr-FR" dirty="0"/>
              <a:t>Lambda: fonction pouvant être stockée et passée à d’autre fonctions. Généralement anonyme, dépend des langages et des besoins</a:t>
            </a:r>
          </a:p>
          <a:p>
            <a:r>
              <a:rPr lang="fr-FR" dirty="0"/>
              <a:t>Anonymous function: fonction n’ayant pas de nom, plus souvent lambda == anonymous function</a:t>
            </a:r>
          </a:p>
          <a:p>
            <a:r>
              <a:rPr lang="fr-FR" dirty="0"/>
              <a:t>First class function: Caractétristique d’un langage où les fonctions sont des valeurs comme les autres. Elle peuvent être stockées dans des variables, passées en argument, s’obtenir en retour de méthodes, …</a:t>
            </a:r>
          </a:p>
          <a:p>
            <a:r>
              <a:rPr lang="fr-FR" dirty="0"/>
              <a:t>Map/Filter/Reduce: paradigm de de la PF, map applique un traitement sans que l’on ai à dépaqueté le contenu du functor sur lequel on l’applique, filter applique un traitement pour réduire la quantité données et reduce permet de décapsuler la/les valeurs encapsulées</a:t>
            </a:r>
          </a:p>
          <a:p>
            <a:r>
              <a:rPr lang="fr-FR" dirty="0"/>
              <a:t>Functor: objet encapsulant (monade, liste, tableau, …) implémentant la fonction map</a:t>
            </a:r>
          </a:p>
          <a:p>
            <a:r>
              <a:rPr lang="fr-FR" dirty="0"/>
              <a:t>Les langages OOP restent OOP mais ajoutent de plus en plus de paradigmes (sous forme de sucre syntaxique ou de mécanismes plus profonds) de FP dans leurs API</a:t>
            </a:r>
          </a:p>
          <a:p>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3</a:t>
            </a:fld>
            <a:endParaRPr lang="fr-FR" dirty="0"/>
          </a:p>
        </p:txBody>
      </p:sp>
    </p:spTree>
    <p:extLst>
      <p:ext uri="{BB962C8B-B14F-4D97-AF65-F5344CB8AC3E}">
        <p14:creationId xmlns:p14="http://schemas.microsoft.com/office/powerpoint/2010/main" val="123727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4</a:t>
            </a:fld>
            <a:endParaRPr lang="fr-FR" dirty="0"/>
          </a:p>
        </p:txBody>
      </p:sp>
    </p:spTree>
    <p:extLst>
      <p:ext uri="{BB962C8B-B14F-4D97-AF65-F5344CB8AC3E}">
        <p14:creationId xmlns:p14="http://schemas.microsoft.com/office/powerpoint/2010/main" val="684500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Améliorer la POO </a:t>
            </a:r>
            <a:r>
              <a:rPr lang="fr-FR" dirty="0">
                <a:sym typeface="Wingdings" panose="05000000000000000000" pitchFamily="2" charset="2"/>
              </a:rPr>
              <a:t> nous allons voir des concepts de PF, mais simplement. La PF est ’’relativement’’ simple. Entrer dedans peut être plus complexe, beaucoup de débats d’experts autour des notions de base (ex: définir </a:t>
            </a:r>
            <a:r>
              <a:rPr lang="fr-FR" b="0" i="0" dirty="0">
                <a:solidFill>
                  <a:srgbClr val="000000"/>
                </a:solidFill>
                <a:effectLst/>
                <a:latin typeface="Linux Libertine"/>
              </a:rPr>
              <a:t>Référentiel transparency). Ici le but est de vulgariser les concepts dans l’objectif de les connaitre suffisamment pour pouvoir en tirer avantage dans un contexte objet.</a:t>
            </a:r>
          </a:p>
          <a:p>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5</a:t>
            </a:fld>
            <a:endParaRPr lang="fr-FR" dirty="0"/>
          </a:p>
        </p:txBody>
      </p:sp>
    </p:spTree>
    <p:extLst>
      <p:ext uri="{BB962C8B-B14F-4D97-AF65-F5344CB8AC3E}">
        <p14:creationId xmlns:p14="http://schemas.microsoft.com/office/powerpoint/2010/main" val="28262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Testables: les fonctions pures sont typiquement les exemples basiques dans les kata TDD</a:t>
            </a:r>
          </a:p>
          <a:p>
            <a:r>
              <a:rPr lang="fr-FR" dirty="0"/>
              <a:t>--&gt; Forcément pas adapté à tous les composants d’une appli (accès BDD, call API externes, …), isoler ces cas incontournables et essayer de faire le plus de logiques pures possibles</a:t>
            </a:r>
          </a:p>
          <a:p>
            <a:pPr marL="171450" indent="-171450">
              <a:buFont typeface="Wingdings" panose="05000000000000000000" pitchFamily="2" charset="2"/>
              <a:buChar char="à"/>
            </a:pPr>
            <a:r>
              <a:rPr lang="fr-FR" dirty="0">
                <a:sym typeface="Wingdings" panose="05000000000000000000" pitchFamily="2" charset="2"/>
              </a:rPr>
              <a:t>Pure == pas de mutation, donc limité à des fonctionnalités basiques / de supports (math, tri, …)  pas si on a des objets immutables !</a:t>
            </a:r>
          </a:p>
          <a:p>
            <a:pPr marL="171450" indent="-171450">
              <a:buFont typeface="Wingdings" panose="05000000000000000000" pitchFamily="2" charset="2"/>
              <a:buChar char="à"/>
            </a:pPr>
            <a:endParaRPr lang="fr-FR" dirty="0">
              <a:sym typeface="Wingdings" panose="05000000000000000000" pitchFamily="2" charset="2"/>
            </a:endParaRP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6</a:t>
            </a:fld>
            <a:endParaRPr lang="fr-FR" dirty="0"/>
          </a:p>
        </p:txBody>
      </p:sp>
    </p:spTree>
    <p:extLst>
      <p:ext uri="{BB962C8B-B14F-4D97-AF65-F5344CB8AC3E}">
        <p14:creationId xmlns:p14="http://schemas.microsoft.com/office/powerpoint/2010/main" val="31594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+Maintenable: pas de risque de casser une logique situé dans d’autres endroits du code lors de l’ajout/modification d’une fonctionnalité, car on ne peut modifier leurs objets. Permet également de toujours passer les objets par référence: pas de risque de modification</a:t>
            </a:r>
          </a:p>
          <a:p>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smtClean="0"/>
              <a:t>7</a:t>
            </a:fld>
            <a:endParaRPr lang="fr-FR" dirty="0"/>
          </a:p>
        </p:txBody>
      </p:sp>
    </p:spTree>
    <p:extLst>
      <p:ext uri="{BB962C8B-B14F-4D97-AF65-F5344CB8AC3E}">
        <p14:creationId xmlns:p14="http://schemas.microsoft.com/office/powerpoint/2010/main" val="2838771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Filter et map vont être générique, reduce lui n’existe que sur les collections</a:t>
            </a:r>
          </a:p>
          <a:p>
            <a:r>
              <a:rPr lang="fr-FR" dirty="0"/>
              <a:t>Si le tableau est vide: filter map et reduce savent s’adapter. Filter et map ne font rien, reduce renverra la valeur par défaut de l’accumulateur</a:t>
            </a:r>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8</a:t>
            </a:fld>
            <a:endParaRPr lang="fr-FR" noProof="0" dirty="0"/>
          </a:p>
        </p:txBody>
      </p:sp>
    </p:spTree>
    <p:extLst>
      <p:ext uri="{BB962C8B-B14F-4D97-AF65-F5344CB8AC3E}">
        <p14:creationId xmlns:p14="http://schemas.microsoft.com/office/powerpoint/2010/main" val="106091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Peut être vu comme un tableau de 0 à 1 élément</a:t>
            </a:r>
          </a:p>
          <a:p>
            <a:r>
              <a:rPr lang="fr-FR" dirty="0"/>
              <a:t>L’implicite augmente la charge cognitive et la complexité d’une appli, TS s’en sort mieux que java sur la nullité, mais pas sur les exceptions</a:t>
            </a:r>
          </a:p>
          <a:p>
            <a:r>
              <a:rPr lang="fr-FR" dirty="0"/>
              <a:t>If </a:t>
            </a:r>
            <a:r>
              <a:rPr lang="fr-FR" dirty="0" err="1"/>
              <a:t>present</a:t>
            </a:r>
            <a:r>
              <a:rPr lang="fr-FR" dirty="0"/>
              <a:t> -&gt; prend une fonction qui consomme un T et ne renvoie rien</a:t>
            </a:r>
          </a:p>
          <a:p>
            <a:endParaRPr lang="fr-FR" dirty="0"/>
          </a:p>
        </p:txBody>
      </p:sp>
      <p:sp>
        <p:nvSpPr>
          <p:cNvPr id="4" name="Espace réservé du numéro de diapositive 3"/>
          <p:cNvSpPr>
            <a:spLocks noGrp="1"/>
          </p:cNvSpPr>
          <p:nvPr>
            <p:ph type="sldNum" sz="quarter" idx="5"/>
          </p:nvPr>
        </p:nvSpPr>
        <p:spPr/>
        <p:txBody>
          <a:bodyPr/>
          <a:lstStyle/>
          <a:p>
            <a:pPr rtl="0"/>
            <a:fld id="{FF8D0E63-0F6A-47B0-8BD1-6E95B004C872}" type="slidenum">
              <a:rPr lang="fr-FR" noProof="0" smtClean="0"/>
              <a:t>9</a:t>
            </a:fld>
            <a:endParaRPr lang="fr-FR" noProof="0" dirty="0"/>
          </a:p>
        </p:txBody>
      </p:sp>
    </p:spTree>
    <p:extLst>
      <p:ext uri="{BB962C8B-B14F-4D97-AF65-F5344CB8AC3E}">
        <p14:creationId xmlns:p14="http://schemas.microsoft.com/office/powerpoint/2010/main" val="162998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Graphisme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rtlCol="0" anchor="b">
            <a:noAutofit/>
          </a:bodyPr>
          <a:lstStyle>
            <a:lvl1pPr algn="ctr">
              <a:defRPr sz="8800">
                <a:solidFill>
                  <a:schemeClr val="bg1"/>
                </a:solidFill>
              </a:defRPr>
            </a:lvl1pPr>
          </a:lstStyle>
          <a:p>
            <a:pPr rtl="0"/>
            <a:r>
              <a:rPr lang="fr-FR" noProof="0"/>
              <a:t>Modifiez le style du titre</a:t>
            </a:r>
          </a:p>
        </p:txBody>
      </p:sp>
      <p:sp>
        <p:nvSpPr>
          <p:cNvPr id="3" name="Sous-titr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rtlCol="0">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839788" y="2578608"/>
            <a:ext cx="5157787"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a:extLst>
              <a:ext uri="{FF2B5EF4-FFF2-40B4-BE49-F238E27FC236}">
                <a16:creationId xmlns:a16="http://schemas.microsoft.com/office/drawing/2014/main" id="{7D7B59D4-E93F-40C1-A1A2-F1867830C678}"/>
              </a:ext>
            </a:extLst>
          </p:cNvPr>
          <p:cNvSpPr>
            <a:spLocks noGrp="1"/>
          </p:cNvSpPr>
          <p:nvPr>
            <p:ph sz="half" idx="2" hasCustomPrompt="1"/>
          </p:nvPr>
        </p:nvSpPr>
        <p:spPr>
          <a:xfrm>
            <a:off x="839788" y="3617842"/>
            <a:ext cx="5157787"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6172200" y="2578608"/>
            <a:ext cx="5183188" cy="823912"/>
          </a:xfrm>
        </p:spPr>
        <p:txBody>
          <a:bodyPr rtlCol="0"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a:extLst>
              <a:ext uri="{FF2B5EF4-FFF2-40B4-BE49-F238E27FC236}">
                <a16:creationId xmlns:a16="http://schemas.microsoft.com/office/drawing/2014/main" id="{BA74E172-AFE8-48E4-BBB0-CA6D4EC1127C}"/>
              </a:ext>
            </a:extLst>
          </p:cNvPr>
          <p:cNvSpPr>
            <a:spLocks noGrp="1"/>
          </p:cNvSpPr>
          <p:nvPr>
            <p:ph sz="quarter" idx="4" hasCustomPrompt="1"/>
          </p:nvPr>
        </p:nvSpPr>
        <p:spPr>
          <a:xfrm>
            <a:off x="6172200" y="3617842"/>
            <a:ext cx="5183188" cy="2572645"/>
          </a:xfrm>
        </p:spPr>
        <p:txBody>
          <a:bodyPr rtlCol="0">
            <a:normAutofit/>
          </a:bodyPr>
          <a:lstStyle>
            <a:lvl1pPr>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fr-FR" noProof="0" dirty="0"/>
              <a:t>03/09/20XX</a:t>
            </a:r>
          </a:p>
        </p:txBody>
      </p:sp>
      <p:sp>
        <p:nvSpPr>
          <p:cNvPr id="8" name="Espace réservé du pied de page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fr-FR" noProof="0" dirty="0"/>
              <a:t>Titre de la présentation</a:t>
            </a:r>
          </a:p>
        </p:txBody>
      </p:sp>
      <p:sp>
        <p:nvSpPr>
          <p:cNvPr id="9" name="Espace réservé du numéro de diapositive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3 colonn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rtlCol="0"/>
          <a:lstStyle>
            <a:lvl1pPr algn="ctr">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Sous-titre</a:t>
            </a:r>
          </a:p>
        </p:txBody>
      </p:sp>
      <p:sp>
        <p:nvSpPr>
          <p:cNvPr id="4" name="Espace réservé du contenu 3">
            <a:extLst>
              <a:ext uri="{FF2B5EF4-FFF2-40B4-BE49-F238E27FC236}">
                <a16:creationId xmlns:a16="http://schemas.microsoft.com/office/drawing/2014/main" id="{7D7B59D4-E93F-40C1-A1A2-F1867830C678}"/>
              </a:ext>
            </a:extLst>
          </p:cNvPr>
          <p:cNvSpPr>
            <a:spLocks noGrp="1"/>
          </p:cNvSpPr>
          <p:nvPr>
            <p:ph sz="half" idx="2" hasCustomPrompt="1"/>
          </p:nvPr>
        </p:nvSpPr>
        <p:spPr>
          <a:xfrm>
            <a:off x="649224" y="3339547"/>
            <a:ext cx="3200400" cy="2900635"/>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Sous-titre</a:t>
            </a:r>
          </a:p>
        </p:txBody>
      </p:sp>
      <p:sp>
        <p:nvSpPr>
          <p:cNvPr id="6" name="Espace réservé du contenu 5">
            <a:extLst>
              <a:ext uri="{FF2B5EF4-FFF2-40B4-BE49-F238E27FC236}">
                <a16:creationId xmlns:a16="http://schemas.microsoft.com/office/drawing/2014/main" id="{BA74E172-AFE8-48E4-BBB0-CA6D4EC1127C}"/>
              </a:ext>
            </a:extLst>
          </p:cNvPr>
          <p:cNvSpPr>
            <a:spLocks noGrp="1"/>
          </p:cNvSpPr>
          <p:nvPr>
            <p:ph sz="quarter" idx="4" hasCustomPrompt="1"/>
          </p:nvPr>
        </p:nvSpPr>
        <p:spPr>
          <a:xfrm>
            <a:off x="449884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4C9407CC-270D-4C98-B95C-7AE67D2E1913}"/>
              </a:ext>
            </a:extLst>
          </p:cNvPr>
          <p:cNvSpPr>
            <a:spLocks noGrp="1"/>
          </p:cNvSpPr>
          <p:nvPr>
            <p:ph type="dt" sz="half" idx="10"/>
          </p:nvPr>
        </p:nvSpPr>
        <p:spPr/>
        <p:txBody>
          <a:bodyPr rtlCol="0"/>
          <a:lstStyle/>
          <a:p>
            <a:pPr rtl="0"/>
            <a:r>
              <a:rPr lang="fr-FR" noProof="0" dirty="0"/>
              <a:t>03/09/20XX</a:t>
            </a:r>
          </a:p>
        </p:txBody>
      </p:sp>
      <p:sp>
        <p:nvSpPr>
          <p:cNvPr id="8" name="Espace réservé du pied de page 7">
            <a:extLst>
              <a:ext uri="{FF2B5EF4-FFF2-40B4-BE49-F238E27FC236}">
                <a16:creationId xmlns:a16="http://schemas.microsoft.com/office/drawing/2014/main" id="{454070D5-9B7B-47FC-9F75-F6AD9607452E}"/>
              </a:ext>
            </a:extLst>
          </p:cNvPr>
          <p:cNvSpPr>
            <a:spLocks noGrp="1"/>
          </p:cNvSpPr>
          <p:nvPr>
            <p:ph type="ftr" sz="quarter" idx="11"/>
          </p:nvPr>
        </p:nvSpPr>
        <p:spPr/>
        <p:txBody>
          <a:bodyPr rtlCol="0"/>
          <a:lstStyle/>
          <a:p>
            <a:pPr rtl="0"/>
            <a:r>
              <a:rPr lang="fr-FR" noProof="0" dirty="0"/>
              <a:t>Titre de la présentation</a:t>
            </a:r>
          </a:p>
        </p:txBody>
      </p:sp>
      <p:sp>
        <p:nvSpPr>
          <p:cNvPr id="9" name="Espace réservé du numéro de diapositive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Espace réservé du texte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rtlCol="0"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Sous-titre</a:t>
            </a:r>
          </a:p>
        </p:txBody>
      </p:sp>
      <p:sp>
        <p:nvSpPr>
          <p:cNvPr id="12" name="Espace réservé du contenu 5">
            <a:extLst>
              <a:ext uri="{FF2B5EF4-FFF2-40B4-BE49-F238E27FC236}">
                <a16:creationId xmlns:a16="http://schemas.microsoft.com/office/drawing/2014/main" id="{498877DB-362B-4B53-84A8-D53090240FDB}"/>
              </a:ext>
            </a:extLst>
          </p:cNvPr>
          <p:cNvSpPr>
            <a:spLocks noGrp="1"/>
          </p:cNvSpPr>
          <p:nvPr>
            <p:ph sz="quarter" idx="14" hasCustomPrompt="1"/>
          </p:nvPr>
        </p:nvSpPr>
        <p:spPr>
          <a:xfrm>
            <a:off x="8339328" y="3339548"/>
            <a:ext cx="3200400" cy="2850940"/>
          </a:xfrm>
        </p:spPr>
        <p:txBody>
          <a:bodyPr rtlCol="0">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avec 4 images">
    <p:spTree>
      <p:nvGrpSpPr>
        <p:cNvPr id="1" name=""/>
        <p:cNvGrpSpPr/>
        <p:nvPr/>
      </p:nvGrpSpPr>
      <p:grpSpPr>
        <a:xfrm>
          <a:off x="0" y="0"/>
          <a:ext cx="0" cy="0"/>
          <a:chOff x="0" y="0"/>
          <a:chExt cx="0" cy="0"/>
        </a:xfrm>
      </p:grpSpPr>
      <p:sp>
        <p:nvSpPr>
          <p:cNvPr id="26" name="Espace réservé d’image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rtlCol="0" anchor="ctr">
            <a:noAutofit/>
          </a:bodyPr>
          <a:lstStyle>
            <a:lvl1pPr algn="ctr">
              <a:buNone/>
              <a:defRPr sz="2400"/>
            </a:lvl1pPr>
          </a:lstStyle>
          <a:p>
            <a:pPr rtl="0"/>
            <a:r>
              <a:rPr lang="fr-FR" noProof="0" dirty="0"/>
              <a:t>Cliquez sur l'icône pour ajouter une image</a:t>
            </a:r>
          </a:p>
        </p:txBody>
      </p:sp>
      <p:sp>
        <p:nvSpPr>
          <p:cNvPr id="25" name="Espace réservé d’image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rtlCol="0" anchor="ctr">
            <a:noAutofit/>
          </a:bodyPr>
          <a:lstStyle>
            <a:lvl1pPr algn="ctr">
              <a:buNone/>
              <a:defRPr sz="2400"/>
            </a:lvl1pPr>
          </a:lstStyle>
          <a:p>
            <a:pPr rtl="0"/>
            <a:r>
              <a:rPr lang="fr-FR" noProof="0" dirty="0"/>
              <a:t>Cliquez sur l'icône pour ajouter une image</a:t>
            </a:r>
          </a:p>
        </p:txBody>
      </p:sp>
      <p:sp>
        <p:nvSpPr>
          <p:cNvPr id="24" name="Espace réservé d’image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rtlCol="0" anchor="ctr">
            <a:noAutofit/>
          </a:bodyPr>
          <a:lstStyle>
            <a:lvl1pPr algn="ctr">
              <a:buNone/>
              <a:defRPr sz="2400"/>
            </a:lvl1pPr>
          </a:lstStyle>
          <a:p>
            <a:pPr rtl="0"/>
            <a:r>
              <a:rPr lang="fr-FR" noProof="0" dirty="0"/>
              <a:t>Cliquez sur l'icône pour ajouter une image</a:t>
            </a:r>
          </a:p>
        </p:txBody>
      </p:sp>
      <p:sp>
        <p:nvSpPr>
          <p:cNvPr id="23" name="Espace réservé d’image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rtlCol="0" anchor="ctr">
            <a:noAutofit/>
          </a:bodyPr>
          <a:lstStyle>
            <a:lvl1pPr algn="ctr">
              <a:buNone/>
              <a:defRPr sz="2400"/>
            </a:lvl1pPr>
          </a:lstStyle>
          <a:p>
            <a:pPr rtl="0"/>
            <a:r>
              <a:rPr lang="fr-FR" noProof="0" dirty="0"/>
              <a:t>Cliquez sur l'icône pour ajouter une image</a:t>
            </a:r>
          </a:p>
        </p:txBody>
      </p:sp>
      <p:sp>
        <p:nvSpPr>
          <p:cNvPr id="2" name="Titr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rtlCol="0" anchor="b"/>
          <a:lstStyle>
            <a:lvl1pPr>
              <a:defRPr sz="5400"/>
            </a:lvl1pPr>
          </a:lstStyle>
          <a:p>
            <a:pPr rtl="0"/>
            <a:r>
              <a:rPr lang="fr-FR" noProof="0"/>
              <a:t>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630936" y="2706624"/>
            <a:ext cx="3931920" cy="3383280"/>
          </a:xfrm>
        </p:spPr>
        <p:txBody>
          <a:bodyPr rtlCol="0">
            <a:normAutofit/>
          </a:bodyPr>
          <a:lstStyle>
            <a:lvl1pPr marL="0" indent="0">
              <a:buNone/>
              <a:defRPr sz="2400"/>
            </a:lvl1pPr>
            <a:lvl2pPr>
              <a:defRPr sz="2000"/>
            </a:lvl2pPr>
            <a:lvl3pPr>
              <a:defRPr sz="1800"/>
            </a:lvl3pPr>
            <a:lvl4pPr>
              <a:defRPr sz="1600"/>
            </a:lvl4pPr>
            <a:lvl5pPr>
              <a:defRPr sz="16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9" name="Forme libre : Form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rtlCol="0"/>
          <a:lstStyle>
            <a:lvl1pPr algn="ctr">
              <a:defRPr sz="7200">
                <a:solidFill>
                  <a:schemeClr val="bg1"/>
                </a:solidFill>
              </a:defRPr>
            </a:lvl1pPr>
          </a:lstStyle>
          <a:p>
            <a:pPr rtl="0"/>
            <a:r>
              <a:rPr lang="fr-FR" noProof="0"/>
              <a:t>Modifiez le style du titre</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fr-FR" noProof="0" dirty="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fr-FR" noProof="0" dirty="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fr-FR" noProof="0" smtClean="0"/>
              <a:pPr rtl="0"/>
              <a:t>‹N°›</a:t>
            </a:fld>
            <a:endParaRPr lang="fr-FR" noProof="0" dirty="0"/>
          </a:p>
        </p:txBody>
      </p:sp>
      <p:sp>
        <p:nvSpPr>
          <p:cNvPr id="10" name="Espace réservé d’image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fr-FR" noProof="0" dirty="0"/>
              <a:t>Cliquez sur l'icône pour ajouter une image</a:t>
            </a:r>
          </a:p>
        </p:txBody>
      </p:sp>
      <p:sp>
        <p:nvSpPr>
          <p:cNvPr id="11" name="Espace réservé d’image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rtlCol="0" anchor="ctr">
            <a:noAutofit/>
          </a:bodyPr>
          <a:lstStyle>
            <a:lvl1pPr marL="0" indent="0" algn="ctr">
              <a:lnSpc>
                <a:spcPct val="100000"/>
              </a:lnSpc>
              <a:spcBef>
                <a:spcPts val="0"/>
              </a:spcBef>
              <a:buNone/>
              <a:defRPr sz="2000"/>
            </a:lvl1pPr>
          </a:lstStyle>
          <a:p>
            <a:pPr rtl="0"/>
            <a:r>
              <a:rPr lang="fr-FR" noProof="0" dirty="0"/>
              <a:t>Cliquez sur l'icône pour ajouter une image</a:t>
            </a:r>
          </a:p>
        </p:txBody>
      </p:sp>
      <p:sp>
        <p:nvSpPr>
          <p:cNvPr id="12" name="Espace réservé d’image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rtlCol="0" anchor="ctr">
            <a:noAutofit/>
          </a:bodyPr>
          <a:lstStyle>
            <a:lvl1pPr algn="ctr">
              <a:buNone/>
              <a:defRPr sz="2000"/>
            </a:lvl1pPr>
          </a:lstStyle>
          <a:p>
            <a:pPr rtl="0"/>
            <a:r>
              <a:rPr lang="fr-FR" noProof="0" dirty="0"/>
              <a:t>Cliquez sur l'icône pour ajouter une image</a:t>
            </a:r>
          </a:p>
        </p:txBody>
      </p:sp>
      <p:sp>
        <p:nvSpPr>
          <p:cNvPr id="13" name="Espace réservé du texte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fr-FR" noProof="0"/>
              <a:t>Nom du présentateur</a:t>
            </a:r>
          </a:p>
        </p:txBody>
      </p:sp>
      <p:sp>
        <p:nvSpPr>
          <p:cNvPr id="14" name="Espace réservé du texte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fr-FR" noProof="0"/>
              <a:t>E-mail</a:t>
            </a:r>
          </a:p>
        </p:txBody>
      </p:sp>
      <p:sp>
        <p:nvSpPr>
          <p:cNvPr id="15" name="Espace réservé du texte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rtlCol="0"/>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rtl="0"/>
            <a:r>
              <a:rPr lang="fr-FR" noProof="0"/>
              <a:t>Site web</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2816A0-77C4-4A3F-87BD-A7321E3C84D2}"/>
              </a:ext>
            </a:extLst>
          </p:cNvPr>
          <p:cNvSpPr>
            <a:spLocks noGrp="1"/>
          </p:cNvSpPr>
          <p:nvPr>
            <p:ph type="dt" sz="half" idx="10"/>
          </p:nvPr>
        </p:nvSpPr>
        <p:spPr/>
        <p:txBody>
          <a:bodyPr rtlCol="0"/>
          <a:lstStyle/>
          <a:p>
            <a:pPr rtl="0"/>
            <a:r>
              <a:rPr lang="fr-FR" noProof="0" dirty="0"/>
              <a:t>03/09/20XX</a:t>
            </a:r>
          </a:p>
        </p:txBody>
      </p:sp>
      <p:sp>
        <p:nvSpPr>
          <p:cNvPr id="3" name="Espace réservé du pied de page 2">
            <a:extLst>
              <a:ext uri="{FF2B5EF4-FFF2-40B4-BE49-F238E27FC236}">
                <a16:creationId xmlns:a16="http://schemas.microsoft.com/office/drawing/2014/main" id="{A5FC3464-F026-4C77-9441-55ECA5054D50}"/>
              </a:ext>
            </a:extLst>
          </p:cNvPr>
          <p:cNvSpPr>
            <a:spLocks noGrp="1"/>
          </p:cNvSpPr>
          <p:nvPr>
            <p:ph type="ftr" sz="quarter" idx="11"/>
          </p:nvPr>
        </p:nvSpPr>
        <p:spPr/>
        <p:txBody>
          <a:bodyPr rtlCol="0"/>
          <a:lstStyle/>
          <a:p>
            <a:pPr rtl="0"/>
            <a:r>
              <a:rPr lang="fr-FR" noProof="0" dirty="0"/>
              <a:t>Titre de la présentation</a:t>
            </a:r>
          </a:p>
        </p:txBody>
      </p:sp>
      <p:sp>
        <p:nvSpPr>
          <p:cNvPr id="4" name="Espace réservé du numéro de diapositive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rtlCol="0" anchor="b">
            <a:normAutofit/>
          </a:bodyPr>
          <a:lstStyle>
            <a:lvl1pPr>
              <a:defRPr sz="60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59D501F6-8430-4758-8636-74D68E990EC3}"/>
              </a:ext>
            </a:extLst>
          </p:cNvPr>
          <p:cNvSpPr>
            <a:spLocks noGrp="1"/>
          </p:cNvSpPr>
          <p:nvPr>
            <p:ph idx="1" hasCustomPrompt="1"/>
          </p:nvPr>
        </p:nvSpPr>
        <p:spPr>
          <a:xfrm>
            <a:off x="5303520" y="548640"/>
            <a:ext cx="6053328" cy="5431536"/>
          </a:xfrm>
        </p:spPr>
        <p:txBody>
          <a:bodyPr rtlCol="0"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a:extLst>
              <a:ext uri="{FF2B5EF4-FFF2-40B4-BE49-F238E27FC236}">
                <a16:creationId xmlns:a16="http://schemas.microsoft.com/office/drawing/2014/main" id="{2E79DC39-A29C-494C-98B6-999746C5F38A}"/>
              </a:ext>
            </a:extLst>
          </p:cNvPr>
          <p:cNvSpPr>
            <a:spLocks noGrp="1"/>
          </p:cNvSpPr>
          <p:nvPr>
            <p:ph type="body" sz="half" idx="2" hasCustomPrompt="1"/>
          </p:nvPr>
        </p:nvSpPr>
        <p:spPr>
          <a:xfrm>
            <a:off x="839788" y="3977640"/>
            <a:ext cx="3932237"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2584C988-A6DB-469A-B8AA-31866F36E83D}"/>
              </a:ext>
            </a:extLst>
          </p:cNvPr>
          <p:cNvSpPr>
            <a:spLocks noGrp="1"/>
          </p:cNvSpPr>
          <p:nvPr>
            <p:ph type="dt" sz="half" idx="10"/>
          </p:nvPr>
        </p:nvSpPr>
        <p:spPr/>
        <p:txBody>
          <a:bodyPr rtlCol="0"/>
          <a:lstStyle/>
          <a:p>
            <a:pPr rtl="0"/>
            <a:r>
              <a:rPr lang="fr-FR" noProof="0" dirty="0"/>
              <a:t>03/09/20XX</a:t>
            </a:r>
          </a:p>
        </p:txBody>
      </p:sp>
      <p:sp>
        <p:nvSpPr>
          <p:cNvPr id="6" name="Espace réservé du pied de page 5">
            <a:extLst>
              <a:ext uri="{FF2B5EF4-FFF2-40B4-BE49-F238E27FC236}">
                <a16:creationId xmlns:a16="http://schemas.microsoft.com/office/drawing/2014/main" id="{02BC39C3-81EB-4828-9AD3-2F1FAC521E63}"/>
              </a:ext>
            </a:extLst>
          </p:cNvPr>
          <p:cNvSpPr>
            <a:spLocks noGrp="1"/>
          </p:cNvSpPr>
          <p:nvPr>
            <p:ph type="ftr" sz="quarter" idx="11"/>
          </p:nvPr>
        </p:nvSpPr>
        <p:spPr/>
        <p:txBody>
          <a:bodyPr rtlCol="0"/>
          <a:lstStyle/>
          <a:p>
            <a:pPr rtl="0"/>
            <a:r>
              <a:rPr lang="fr-FR" noProof="0" dirty="0"/>
              <a:t>Titre de la présentation</a:t>
            </a:r>
          </a:p>
        </p:txBody>
      </p:sp>
      <p:sp>
        <p:nvSpPr>
          <p:cNvPr id="7" name="Espace réservé du numéro de diapositive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rtlCol="0" anchor="b">
            <a:normAutofit/>
          </a:bodyPr>
          <a:lstStyle>
            <a:lvl1pPr>
              <a:defRPr sz="6000"/>
            </a:lvl1pPr>
          </a:lstStyle>
          <a:p>
            <a:pPr rtl="0"/>
            <a:r>
              <a:rPr lang="fr-FR" noProof="0"/>
              <a:t>Modifiez le style du titre</a:t>
            </a:r>
          </a:p>
        </p:txBody>
      </p:sp>
      <p:sp>
        <p:nvSpPr>
          <p:cNvPr id="3" name="Espace réservé d’image 2">
            <a:extLst>
              <a:ext uri="{FF2B5EF4-FFF2-40B4-BE49-F238E27FC236}">
                <a16:creationId xmlns:a16="http://schemas.microsoft.com/office/drawing/2014/main" id="{14DA4032-EC66-4974-BD30-898B60E4B562}"/>
              </a:ext>
            </a:extLst>
          </p:cNvPr>
          <p:cNvSpPr>
            <a:spLocks noGrp="1"/>
          </p:cNvSpPr>
          <p:nvPr>
            <p:ph type="pic" idx="1" hasCustomPrompt="1"/>
          </p:nvPr>
        </p:nvSpPr>
        <p:spPr>
          <a:xfrm>
            <a:off x="5303520" y="548640"/>
            <a:ext cx="6053328" cy="543153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a:t>Cliquez sur l’icône pour ajouter une image</a:t>
            </a:r>
          </a:p>
        </p:txBody>
      </p:sp>
      <p:sp>
        <p:nvSpPr>
          <p:cNvPr id="4" name="Espace réservé du texte 3">
            <a:extLst>
              <a:ext uri="{FF2B5EF4-FFF2-40B4-BE49-F238E27FC236}">
                <a16:creationId xmlns:a16="http://schemas.microsoft.com/office/drawing/2014/main" id="{921802D0-5574-4631-BA49-92362F8E40DC}"/>
              </a:ext>
            </a:extLst>
          </p:cNvPr>
          <p:cNvSpPr>
            <a:spLocks noGrp="1"/>
          </p:cNvSpPr>
          <p:nvPr>
            <p:ph type="body" sz="half" idx="2" hasCustomPrompt="1"/>
          </p:nvPr>
        </p:nvSpPr>
        <p:spPr>
          <a:xfrm>
            <a:off x="839788" y="3977640"/>
            <a:ext cx="3931920" cy="2002536"/>
          </a:xfrm>
        </p:spPr>
        <p:txBody>
          <a:bodyPr rtlCol="0">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a:extLst>
              <a:ext uri="{FF2B5EF4-FFF2-40B4-BE49-F238E27FC236}">
                <a16:creationId xmlns:a16="http://schemas.microsoft.com/office/drawing/2014/main" id="{F62C2F5B-DDDD-4E64-94A9-99E46F4B06A0}"/>
              </a:ext>
            </a:extLst>
          </p:cNvPr>
          <p:cNvSpPr>
            <a:spLocks noGrp="1"/>
          </p:cNvSpPr>
          <p:nvPr>
            <p:ph type="dt" sz="half" idx="10"/>
          </p:nvPr>
        </p:nvSpPr>
        <p:spPr/>
        <p:txBody>
          <a:bodyPr rtlCol="0"/>
          <a:lstStyle/>
          <a:p>
            <a:pPr rtl="0"/>
            <a:r>
              <a:rPr lang="fr-FR" noProof="0" dirty="0"/>
              <a:t>03/09/20XX</a:t>
            </a:r>
          </a:p>
        </p:txBody>
      </p:sp>
      <p:sp>
        <p:nvSpPr>
          <p:cNvPr id="6" name="Espace réservé du pied de page 5">
            <a:extLst>
              <a:ext uri="{FF2B5EF4-FFF2-40B4-BE49-F238E27FC236}">
                <a16:creationId xmlns:a16="http://schemas.microsoft.com/office/drawing/2014/main" id="{D4FA8D36-8865-48E7-8249-ED729A5F709D}"/>
              </a:ext>
            </a:extLst>
          </p:cNvPr>
          <p:cNvSpPr>
            <a:spLocks noGrp="1"/>
          </p:cNvSpPr>
          <p:nvPr>
            <p:ph type="ftr" sz="quarter" idx="11"/>
          </p:nvPr>
        </p:nvSpPr>
        <p:spPr/>
        <p:txBody>
          <a:bodyPr rtlCol="0"/>
          <a:lstStyle/>
          <a:p>
            <a:pPr rtl="0"/>
            <a:r>
              <a:rPr lang="fr-FR" noProof="0" dirty="0"/>
              <a:t>Titre de la présentation</a:t>
            </a:r>
          </a:p>
        </p:txBody>
      </p:sp>
      <p:sp>
        <p:nvSpPr>
          <p:cNvPr id="7" name="Espace réservé du numéro de diapositive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5631218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rdre du jour">
    <p:spTree>
      <p:nvGrpSpPr>
        <p:cNvPr id="1" name=""/>
        <p:cNvGrpSpPr/>
        <p:nvPr/>
      </p:nvGrpSpPr>
      <p:grpSpPr>
        <a:xfrm>
          <a:off x="0" y="0"/>
          <a:ext cx="0" cy="0"/>
          <a:chOff x="0" y="0"/>
          <a:chExt cx="0" cy="0"/>
        </a:xfrm>
      </p:grpSpPr>
      <p:sp>
        <p:nvSpPr>
          <p:cNvPr id="7" name="Forme libre : Form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pPr rtl="0"/>
            <a:endParaRPr lang="fr-FR" noProof="0" dirty="0"/>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rtlCol="0">
            <a:noAutofit/>
          </a:bodyPr>
          <a:lstStyle>
            <a:lvl1pPr>
              <a:defRPr sz="7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6364224" y="1307592"/>
            <a:ext cx="4992624" cy="4251960"/>
          </a:xfrm>
        </p:spPr>
        <p:txBody>
          <a:bodyPr rtlCol="0"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rtlCol="0"/>
          <a:lstStyle>
            <a:lvl1pPr>
              <a:defRPr>
                <a:solidFill>
                  <a:schemeClr val="tx1"/>
                </a:solidFill>
              </a:defRPr>
            </a:lvl1pPr>
          </a:lstStyle>
          <a:p>
            <a:pPr rtl="0"/>
            <a:r>
              <a:rPr lang="fr-FR" noProof="0" dirty="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rtlCol="0"/>
          <a:lstStyle>
            <a:lvl1pPr algn="l">
              <a:defRPr>
                <a:solidFill>
                  <a:schemeClr val="bg1"/>
                </a:solidFill>
              </a:defRPr>
            </a:lvl1pPr>
          </a:lstStyle>
          <a:p>
            <a:pPr rtl="0"/>
            <a:r>
              <a:rPr lang="fr-FR" noProof="0" dirty="0">
                <a:solidFill>
                  <a:schemeClr val="bg1"/>
                </a:solidFill>
              </a:rPr>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rtlCol="0"/>
          <a:lstStyle>
            <a:lvl1pPr>
              <a:defRPr>
                <a:solidFill>
                  <a:schemeClr val="bg1"/>
                </a:solidFill>
              </a:defRPr>
            </a:lvl1pPr>
          </a:lstStyle>
          <a:p>
            <a:pPr rtl="0"/>
            <a:fld id="{2C18C1E5-FB55-42F5-BD6D-9CC153FCDBE6}" type="slidenum">
              <a:rPr lang="fr-FR" noProof="0" smtClean="0"/>
              <a:pPr rtl="0"/>
              <a:t>‹N°›</a:t>
            </a:fld>
            <a:endParaRPr lang="fr-FR" noProof="0"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2 images">
    <p:spTree>
      <p:nvGrpSpPr>
        <p:cNvPr id="1" name=""/>
        <p:cNvGrpSpPr/>
        <p:nvPr/>
      </p:nvGrpSpPr>
      <p:grpSpPr>
        <a:xfrm>
          <a:off x="0" y="0"/>
          <a:ext cx="0" cy="0"/>
          <a:chOff x="0" y="0"/>
          <a:chExt cx="0" cy="0"/>
        </a:xfrm>
      </p:grpSpPr>
      <p:sp>
        <p:nvSpPr>
          <p:cNvPr id="20" name="Espace réservé d’image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rtlCol="0" anchor="ctr">
            <a:noAutofit/>
          </a:bodyPr>
          <a:lstStyle>
            <a:lvl1pPr algn="ctr">
              <a:buNone/>
              <a:defRPr sz="2400"/>
            </a:lvl1pPr>
          </a:lstStyle>
          <a:p>
            <a:pPr rtl="0"/>
            <a:r>
              <a:rPr lang="fr-FR" noProof="0" dirty="0"/>
              <a:t>Cliquez sur l'icône pour ajouter une image</a:t>
            </a:r>
          </a:p>
        </p:txBody>
      </p:sp>
      <p:sp>
        <p:nvSpPr>
          <p:cNvPr id="16" name="Espace réservé d’image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rtlCol="0" anchor="ctr">
            <a:noAutofit/>
          </a:bodyPr>
          <a:lstStyle>
            <a:lvl1pPr algn="ctr">
              <a:buNone/>
              <a:defRPr sz="2400"/>
            </a:lvl1pPr>
          </a:lstStyle>
          <a:p>
            <a:pPr rtl="0"/>
            <a:r>
              <a:rPr lang="fr-FR" noProof="0" dirty="0"/>
              <a:t>Cliquez sur l'icône pour ajouter une image</a:t>
            </a:r>
          </a:p>
        </p:txBody>
      </p:sp>
      <p:sp>
        <p:nvSpPr>
          <p:cNvPr id="2" name="Titr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rtlCol="0" anchor="b"/>
          <a:lstStyle>
            <a:lvl1pPr>
              <a:defRPr sz="7200"/>
            </a:lvl1pPr>
          </a:lstStyle>
          <a:p>
            <a:pPr rtl="0"/>
            <a:r>
              <a:rPr lang="fr-FR" noProof="0"/>
              <a:t>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4654296" y="2706624"/>
            <a:ext cx="6894576" cy="3483864"/>
          </a:xfrm>
        </p:spPr>
        <p:txBody>
          <a:bodyPr rtlCol="0">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rtlCol="0"/>
          <a:lstStyle>
            <a:lvl1pPr>
              <a:defRPr>
                <a:solidFill>
                  <a:schemeClr val="tx1"/>
                </a:solidFill>
              </a:defRPr>
            </a:lvl1pPr>
          </a:lstStyle>
          <a:p>
            <a:pPr rtl="0"/>
            <a:fld id="{2C18C1E5-FB55-42F5-BD6D-9CC153FCDBE6}" type="slidenum">
              <a:rPr lang="fr-FR" noProof="0" smtClean="0"/>
              <a:pPr rtl="0"/>
              <a:t>‹N°›</a:t>
            </a:fld>
            <a:endParaRPr lang="fr-FR" noProof="0"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Forme libre : Form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pPr rtl="0"/>
            <a:endParaRPr lang="fr-FR" noProof="0" dirty="0"/>
          </a:p>
        </p:txBody>
      </p:sp>
      <p:sp>
        <p:nvSpPr>
          <p:cNvPr id="2" name="Titr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rtlCol="0" anchor="b"/>
          <a:lstStyle>
            <a:lvl1pPr algn="ctr">
              <a:defRPr sz="8000">
                <a:solidFill>
                  <a:schemeClr val="bg1"/>
                </a:solidFill>
              </a:defRPr>
            </a:lvl1pPr>
          </a:lstStyle>
          <a:p>
            <a:pPr rtl="0"/>
            <a:r>
              <a:rPr lang="fr-FR" noProof="0"/>
              <a:t>Titre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Espace réservé du texte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Sous-titre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rtlCol="0"/>
          <a:lstStyle>
            <a:lvl1pPr>
              <a:defRPr sz="54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838200" y="2075688"/>
            <a:ext cx="10515600" cy="41056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fr-FR" noProof="0" dirty="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fr-FR" noProof="0" dirty="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7" name="Forme libre : Form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dirty="0"/>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rtlCol="0" anchor="b"/>
          <a:lstStyle>
            <a:lvl1pPr algn="ctr">
              <a:defRPr sz="6000">
                <a:solidFill>
                  <a:schemeClr val="bg1"/>
                </a:solidFill>
              </a:defRPr>
            </a:lvl1pPr>
          </a:lstStyle>
          <a:p>
            <a:pPr rtl="0"/>
            <a:r>
              <a:rPr lang="fr-FR" noProof="0"/>
              <a:t>Modifiez le style du titre</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fr-FR" noProof="0" dirty="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fr-FR" noProof="0" dirty="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fr-FR" noProof="0" smtClean="0"/>
              <a:pPr rtl="0"/>
              <a:t>‹N°›</a:t>
            </a:fld>
            <a:endParaRPr lang="fr-FR" noProof="0"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Espace réservé du texte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rtlCol="0"/>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Sous-titre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1" name="Espace réservé d’image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rtlCol="0" anchor="ctr">
            <a:noAutofit/>
          </a:bodyPr>
          <a:lstStyle>
            <a:lvl1pPr algn="ctr">
              <a:buNone/>
              <a:defRPr sz="2000"/>
            </a:lvl1pPr>
          </a:lstStyle>
          <a:p>
            <a:pPr rtl="0"/>
            <a:r>
              <a:rPr lang="fr-FR" noProof="0" dirty="0"/>
              <a:t>Cliquez sur l'icône pour ajouter une image</a:t>
            </a:r>
          </a:p>
        </p:txBody>
      </p:sp>
      <p:sp>
        <p:nvSpPr>
          <p:cNvPr id="30" name="Espace réservé d’image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rtlCol="0" anchor="ctr">
            <a:noAutofit/>
          </a:bodyPr>
          <a:lstStyle>
            <a:lvl1pPr algn="ctr">
              <a:buNone/>
              <a:defRPr sz="2000"/>
            </a:lvl1pPr>
          </a:lstStyle>
          <a:p>
            <a:pPr rtl="0"/>
            <a:r>
              <a:rPr lang="fr-FR" noProof="0" dirty="0"/>
              <a:t>Cliquez sur l'icône pour ajouter une image</a:t>
            </a:r>
          </a:p>
        </p:txBody>
      </p:sp>
      <p:sp>
        <p:nvSpPr>
          <p:cNvPr id="28" name="Espace réservé d’image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rtlCol="0" anchor="ctr">
            <a:noAutofit/>
          </a:bodyPr>
          <a:lstStyle>
            <a:lvl1pPr algn="ctr">
              <a:buNone/>
              <a:defRPr sz="2000"/>
            </a:lvl1pPr>
          </a:lstStyle>
          <a:p>
            <a:pPr rtl="0"/>
            <a:r>
              <a:rPr lang="fr-FR" noProof="0" dirty="0"/>
              <a:t>Cliquez sur l'icône pour ajouter une image</a:t>
            </a:r>
          </a:p>
        </p:txBody>
      </p:sp>
      <p:sp>
        <p:nvSpPr>
          <p:cNvPr id="27" name="Espace réservé d’image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rtlCol="0" anchor="ctr">
            <a:noAutofit/>
          </a:bodyPr>
          <a:lstStyle>
            <a:lvl1pPr algn="ctr">
              <a:buNone/>
              <a:defRPr sz="2000"/>
            </a:lvl1pPr>
          </a:lstStyle>
          <a:p>
            <a:pPr rtl="0"/>
            <a:r>
              <a:rPr lang="fr-FR" noProof="0" dirty="0"/>
              <a:t>Cliquez sur l'icône pour ajouter une image</a:t>
            </a:r>
          </a:p>
        </p:txBody>
      </p:sp>
      <p:sp>
        <p:nvSpPr>
          <p:cNvPr id="26" name="Espace réservé d’image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rtlCol="0" anchor="ctr">
            <a:noAutofit/>
          </a:bodyPr>
          <a:lstStyle>
            <a:lvl1pPr algn="ctr">
              <a:buNone/>
              <a:defRPr sz="2000"/>
            </a:lvl1pPr>
          </a:lstStyle>
          <a:p>
            <a:pPr rtl="0"/>
            <a:r>
              <a:rPr lang="fr-FR" noProof="0" dirty="0"/>
              <a:t>Cliquez sur l'icône pour ajouter une image</a:t>
            </a:r>
          </a:p>
        </p:txBody>
      </p:sp>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rtlCol="0"/>
          <a:lstStyle>
            <a:lvl1pPr algn="ctr">
              <a:defRPr sz="7200"/>
            </a:lvl1pPr>
          </a:lstStyle>
          <a:p>
            <a:pPr rtl="0"/>
            <a:r>
              <a:rPr lang="fr-FR" noProof="0"/>
              <a:t>Modifiez le style du titre</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p>
            <a:pPr rtl="0"/>
            <a:r>
              <a:rPr lang="fr-FR" noProof="0" dirty="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p>
            <a:pPr rtl="0"/>
            <a:r>
              <a:rPr lang="fr-FR" noProof="0" dirty="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3" name="Espace réservé du texte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4" name="Espace réservé du texte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5" name="Espace réservé du texte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6" name="Espace réservé du texte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
        <p:nvSpPr>
          <p:cNvPr id="37" name="Espace réservé du texte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rtlCol="0">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rtl="0"/>
            <a:r>
              <a:rPr lang="fr-FR" noProof="0"/>
              <a:t>Nom</a:t>
            </a:r>
          </a:p>
          <a:p>
            <a:pPr lvl="1" rtl="0"/>
            <a:r>
              <a:rPr lang="fr-FR" noProof="0"/>
              <a:t>Titre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titre de centre de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rtlCol="0"/>
          <a:lstStyle>
            <a:lvl1pPr algn="ctr">
              <a:defRPr sz="7200"/>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48E9219E-EE74-4093-94D6-F663E059C504}"/>
              </a:ext>
            </a:extLst>
          </p:cNvPr>
          <p:cNvSpPr>
            <a:spLocks noGrp="1"/>
          </p:cNvSpPr>
          <p:nvPr>
            <p:ph idx="1" hasCustomPrompt="1"/>
          </p:nvPr>
        </p:nvSpPr>
        <p:spPr>
          <a:xfrm>
            <a:off x="841248" y="2304288"/>
            <a:ext cx="10515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82A61642-BFBA-48AE-A29C-C2AA7386AE95}"/>
              </a:ext>
            </a:extLst>
          </p:cNvPr>
          <p:cNvSpPr>
            <a:spLocks noGrp="1"/>
          </p:cNvSpPr>
          <p:nvPr>
            <p:ph type="dt" sz="half" idx="10"/>
          </p:nvPr>
        </p:nvSpPr>
        <p:spPr/>
        <p:txBody>
          <a:bodyPr rtlCol="0"/>
          <a:lstStyle>
            <a:lvl1pPr>
              <a:defRPr>
                <a:solidFill>
                  <a:schemeClr val="tx1"/>
                </a:solidFill>
              </a:defRPr>
            </a:lvl1pPr>
          </a:lstStyle>
          <a:p>
            <a:pPr rtl="0"/>
            <a:r>
              <a:rPr lang="fr-FR" noProof="0" dirty="0"/>
              <a:t>03/09/20XX</a:t>
            </a:r>
          </a:p>
        </p:txBody>
      </p:sp>
      <p:sp>
        <p:nvSpPr>
          <p:cNvPr id="5" name="Espace réservé du pied de page 4">
            <a:extLst>
              <a:ext uri="{FF2B5EF4-FFF2-40B4-BE49-F238E27FC236}">
                <a16:creationId xmlns:a16="http://schemas.microsoft.com/office/drawing/2014/main" id="{2AD2029B-6646-4DBF-A302-76A513FC64DB}"/>
              </a:ext>
            </a:extLst>
          </p:cNvPr>
          <p:cNvSpPr>
            <a:spLocks noGrp="1"/>
          </p:cNvSpPr>
          <p:nvPr>
            <p:ph type="ftr" sz="quarter" idx="11"/>
          </p:nvPr>
        </p:nvSpPr>
        <p:spPr/>
        <p:txBody>
          <a:bodyPr rtlCol="0"/>
          <a:lstStyle>
            <a:lvl1pPr>
              <a:defRPr>
                <a:solidFill>
                  <a:schemeClr val="tx1"/>
                </a:solidFill>
              </a:defRPr>
            </a:lvl1pPr>
          </a:lstStyle>
          <a:p>
            <a:pPr rtl="0"/>
            <a:r>
              <a:rPr lang="fr-FR" noProof="0" dirty="0"/>
              <a:t>Titre de la présentation</a:t>
            </a:r>
          </a:p>
        </p:txBody>
      </p:sp>
      <p:sp>
        <p:nvSpPr>
          <p:cNvPr id="6" name="Espace réservé du numéro de diapositive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rtlCol="0"/>
          <a:lstStyle>
            <a:lvl1pPr>
              <a:defRPr>
                <a:solidFill>
                  <a:schemeClr val="tx1"/>
                </a:solidFill>
              </a:defRPr>
            </a:lvl1pPr>
          </a:lstStyle>
          <a:p>
            <a:pPr rtl="0"/>
            <a:fld id="{2C18C1E5-FB55-42F5-BD6D-9CC153FCDBE6}" type="slidenum">
              <a:rPr lang="fr-FR" noProof="0" smtClean="0"/>
              <a:pPr rtl="0"/>
              <a:t>‹N°›</a:t>
            </a:fld>
            <a:endParaRPr lang="fr-FR" noProof="0"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ADE264-531D-49C1-A8AF-2B4C1D218FAB}"/>
              </a:ext>
            </a:extLst>
          </p:cNvPr>
          <p:cNvSpPr>
            <a:spLocks noGrp="1"/>
          </p:cNvSpPr>
          <p:nvPr>
            <p:ph type="title"/>
          </p:nvPr>
        </p:nvSpPr>
        <p:spPr/>
        <p:txBody>
          <a:bodyPr rtlCol="0"/>
          <a:lstStyle>
            <a:lvl1pPr algn="ctr">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E4B9A1B8-2F1B-46AA-858A-CFFF5AF7CEB0}"/>
              </a:ext>
            </a:extLst>
          </p:cNvPr>
          <p:cNvSpPr>
            <a:spLocks noGrp="1"/>
          </p:cNvSpPr>
          <p:nvPr>
            <p:ph sz="half" idx="1" hasCustomPrompt="1"/>
          </p:nvPr>
        </p:nvSpPr>
        <p:spPr>
          <a:xfrm>
            <a:off x="838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a:extLst>
              <a:ext uri="{FF2B5EF4-FFF2-40B4-BE49-F238E27FC236}">
                <a16:creationId xmlns:a16="http://schemas.microsoft.com/office/drawing/2014/main" id="{6E6B9631-18C0-43BD-8AF3-9137D6D4C234}"/>
              </a:ext>
            </a:extLst>
          </p:cNvPr>
          <p:cNvSpPr>
            <a:spLocks noGrp="1"/>
          </p:cNvSpPr>
          <p:nvPr>
            <p:ph sz="half" idx="2" hasCustomPrompt="1"/>
          </p:nvPr>
        </p:nvSpPr>
        <p:spPr>
          <a:xfrm>
            <a:off x="6172200" y="2304288"/>
            <a:ext cx="5181600" cy="3877056"/>
          </a:xfrm>
        </p:spPr>
        <p:txBody>
          <a:bodyPr rtlCol="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a:extLst>
              <a:ext uri="{FF2B5EF4-FFF2-40B4-BE49-F238E27FC236}">
                <a16:creationId xmlns:a16="http://schemas.microsoft.com/office/drawing/2014/main" id="{E9032FCA-14C6-4497-9C27-3F58062442CE}"/>
              </a:ext>
            </a:extLst>
          </p:cNvPr>
          <p:cNvSpPr>
            <a:spLocks noGrp="1"/>
          </p:cNvSpPr>
          <p:nvPr>
            <p:ph type="dt" sz="half" idx="10"/>
          </p:nvPr>
        </p:nvSpPr>
        <p:spPr/>
        <p:txBody>
          <a:bodyPr rtlCol="0"/>
          <a:lstStyle/>
          <a:p>
            <a:pPr rtl="0"/>
            <a:r>
              <a:rPr lang="fr-FR" noProof="0" dirty="0"/>
              <a:t>03/09/20XX</a:t>
            </a:r>
          </a:p>
        </p:txBody>
      </p:sp>
      <p:sp>
        <p:nvSpPr>
          <p:cNvPr id="6" name="Espace réservé du pied de page 5">
            <a:extLst>
              <a:ext uri="{FF2B5EF4-FFF2-40B4-BE49-F238E27FC236}">
                <a16:creationId xmlns:a16="http://schemas.microsoft.com/office/drawing/2014/main" id="{961E5057-693B-4E10-958E-0ABE79FEC705}"/>
              </a:ext>
            </a:extLst>
          </p:cNvPr>
          <p:cNvSpPr>
            <a:spLocks noGrp="1"/>
          </p:cNvSpPr>
          <p:nvPr>
            <p:ph type="ftr" sz="quarter" idx="11"/>
          </p:nvPr>
        </p:nvSpPr>
        <p:spPr/>
        <p:txBody>
          <a:bodyPr rtlCol="0"/>
          <a:lstStyle/>
          <a:p>
            <a:pPr rtl="0"/>
            <a:r>
              <a:rPr lang="fr-FR" noProof="0" dirty="0"/>
              <a:t>Titre de la présentation</a:t>
            </a:r>
          </a:p>
        </p:txBody>
      </p:sp>
      <p:sp>
        <p:nvSpPr>
          <p:cNvPr id="7" name="Espace réservé du numéro de diapositive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rtlCol="0"/>
          <a:lstStyle/>
          <a:p>
            <a:pPr rtl="0"/>
            <a:fld id="{2C18C1E5-FB55-42F5-BD6D-9CC153FCDBE6}" type="slidenum">
              <a:rPr lang="fr-FR" noProof="0" smtClean="0"/>
              <a:t>‹N°›</a:t>
            </a:fld>
            <a:endParaRPr lang="fr-FR" noProof="0"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pPr rtl="0"/>
            <a:r>
              <a:rPr lang="fr-FR" noProof="0" dirty="0"/>
              <a:t>03/09/20XX</a:t>
            </a:r>
          </a:p>
        </p:txBody>
      </p:sp>
      <p:sp>
        <p:nvSpPr>
          <p:cNvPr id="5" name="Espace réservé du pied de page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pPr rtl="0"/>
            <a:r>
              <a:rPr lang="fr-FR" noProof="0" dirty="0">
                <a:solidFill>
                  <a:schemeClr val="tx1"/>
                </a:solidFill>
              </a:rPr>
              <a:t>Titre de la présentation</a:t>
            </a:r>
          </a:p>
        </p:txBody>
      </p:sp>
      <p:sp>
        <p:nvSpPr>
          <p:cNvPr id="6" name="Espace réservé du numéro de diapositive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pPr rtl="0"/>
            <a:fld id="{2C18C1E5-FB55-42F5-BD6D-9CC153FCDBE6}" type="slidenum">
              <a:rPr lang="fr-FR" noProof="0" smtClean="0"/>
              <a:pPr rtl="0"/>
              <a:t>‹N°›</a:t>
            </a:fld>
            <a:endParaRPr lang="fr-FR" noProof="0"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ennethlange.com/functional-core-imperative-shel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gcanti.github.io/fp-ts/"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hyperlink" Target="https://gigobyte.github.io/purif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www.insidegroup.fr/" TargetMode="Externa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8" Type="http://schemas.openxmlformats.org/officeDocument/2006/relationships/hyperlink" Target="https://gigobyte.github.io/purify/"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gcanti.github.io/fp-ts/" TargetMode="External"/><Relationship Id="rId5" Type="http://schemas.openxmlformats.org/officeDocument/2006/relationships/image" Target="../media/image8.png"/><Relationship Id="rId4" Type="http://schemas.openxmlformats.org/officeDocument/2006/relationships/hyperlink" Target="https://www.vavr.io/" TargetMode="External"/><Relationship Id="rId9"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hyperlink" Target="https://adit.io/posts/2013-04-17-functors,_applicatives,_and_monads_in_pictures.html" TargetMode="External"/><Relationship Id="rId3" Type="http://schemas.openxmlformats.org/officeDocument/2006/relationships/image" Target="../media/image10.png"/><Relationship Id="rId7" Type="http://schemas.openxmlformats.org/officeDocument/2006/relationships/hyperlink" Target="https://yoan-thirion.gitbook.io/knowledge-base/software-craftsmanship/functional-programming-made-easy-in-c-with-language-ext"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hyperlink" Target="https://fsharpforfunandprofit.com/posts/elevated-world/" TargetMode="External"/><Relationship Id="rId4" Type="http://schemas.openxmlformats.org/officeDocument/2006/relationships/image" Target="../media/image11.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www.tiobe.com/tiobe-inde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aw_of_the_instrument"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enterprisecraftsmanship.com/posts/always-valid-domain-mode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hyperlink" Target="https://docs.vavr.io/#_collection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1B3DD-35BD-42F7-9AD7-7F3402B2623E}"/>
              </a:ext>
            </a:extLst>
          </p:cNvPr>
          <p:cNvSpPr>
            <a:spLocks noGrp="1"/>
          </p:cNvSpPr>
          <p:nvPr>
            <p:ph type="ctrTitle"/>
          </p:nvPr>
        </p:nvSpPr>
        <p:spPr>
          <a:xfrm>
            <a:off x="2560320" y="960120"/>
            <a:ext cx="7077456" cy="2898648"/>
          </a:xfrm>
        </p:spPr>
        <p:txBody>
          <a:bodyPr rtlCol="0" anchor="b">
            <a:normAutofit/>
          </a:bodyPr>
          <a:lstStyle/>
          <a:p>
            <a:pPr rtl="0"/>
            <a:r>
              <a:rPr lang="fr-FR" dirty="0"/>
              <a:t>L’objet fonctionnel</a:t>
            </a:r>
          </a:p>
        </p:txBody>
      </p:sp>
      <p:sp>
        <p:nvSpPr>
          <p:cNvPr id="3" name="Sous-titre 2">
            <a:extLst>
              <a:ext uri="{FF2B5EF4-FFF2-40B4-BE49-F238E27FC236}">
                <a16:creationId xmlns:a16="http://schemas.microsoft.com/office/drawing/2014/main" id="{AF5A2D86-784C-417D-9AD4-AF18311FBC6D}"/>
              </a:ext>
            </a:extLst>
          </p:cNvPr>
          <p:cNvSpPr>
            <a:spLocks noGrp="1"/>
          </p:cNvSpPr>
          <p:nvPr>
            <p:ph type="subTitle" idx="1"/>
          </p:nvPr>
        </p:nvSpPr>
        <p:spPr>
          <a:xfrm>
            <a:off x="2633472" y="4535424"/>
            <a:ext cx="6931152" cy="941832"/>
          </a:xfrm>
        </p:spPr>
        <p:txBody>
          <a:bodyPr rtlCol="0">
            <a:normAutofit/>
          </a:bodyPr>
          <a:lstStyle/>
          <a:p>
            <a:pPr rtl="0"/>
            <a:r>
              <a:rPr lang="fr-FR" b="1" dirty="0"/>
              <a:t>Ou comment améliorer la POO avec des concepts de PF</a:t>
            </a:r>
          </a:p>
        </p:txBody>
      </p:sp>
      <p:pic>
        <p:nvPicPr>
          <p:cNvPr id="5" name="Picture 2" descr="Inside Group Toulouse - Editeurs de logiciels (adresse)">
            <a:extLst>
              <a:ext uri="{FF2B5EF4-FFF2-40B4-BE49-F238E27FC236}">
                <a16:creationId xmlns:a16="http://schemas.microsoft.com/office/drawing/2014/main" id="{A991DC19-76D1-6B72-A076-447575DE3F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DB8EE6C5-1E95-9FCA-DC12-05E1C89570E2}"/>
              </a:ext>
            </a:extLst>
          </p:cNvPr>
          <p:cNvSpPr>
            <a:spLocks noGrp="1"/>
          </p:cNvSpPr>
          <p:nvPr>
            <p:ph type="ftr" sz="quarter" idx="11"/>
          </p:nvPr>
        </p:nvSpPr>
        <p:spPr/>
        <p:txBody>
          <a:bodyPr/>
          <a:lstStyle/>
          <a:p>
            <a:r>
              <a:rPr lang="fr-FR" dirty="0"/>
              <a:t>L’objet fonctionnel</a:t>
            </a:r>
          </a:p>
        </p:txBody>
      </p:sp>
      <p:sp>
        <p:nvSpPr>
          <p:cNvPr id="9" name="Espace réservé du numéro de diapositive 8">
            <a:extLst>
              <a:ext uri="{FF2B5EF4-FFF2-40B4-BE49-F238E27FC236}">
                <a16:creationId xmlns:a16="http://schemas.microsoft.com/office/drawing/2014/main" id="{5C6E78B1-BECA-A0B8-0666-7F0DD496B19F}"/>
              </a:ext>
            </a:extLst>
          </p:cNvPr>
          <p:cNvSpPr>
            <a:spLocks noGrp="1"/>
          </p:cNvSpPr>
          <p:nvPr>
            <p:ph type="sldNum" sz="quarter" idx="12"/>
          </p:nvPr>
        </p:nvSpPr>
        <p:spPr/>
        <p:txBody>
          <a:bodyPr/>
          <a:lstStyle/>
          <a:p>
            <a:pPr rtl="0"/>
            <a:fld id="{2C18C1E5-FB55-42F5-BD6D-9CC153FCDBE6}" type="slidenum">
              <a:rPr lang="fr-FR" noProof="0" smtClean="0"/>
              <a:t>10</a:t>
            </a:fld>
            <a:endParaRPr lang="fr-FR" noProof="0" dirty="0"/>
          </a:p>
        </p:txBody>
      </p:sp>
      <p:sp>
        <p:nvSpPr>
          <p:cNvPr id="17" name="ZoneTexte 16">
            <a:extLst>
              <a:ext uri="{FF2B5EF4-FFF2-40B4-BE49-F238E27FC236}">
                <a16:creationId xmlns:a16="http://schemas.microsoft.com/office/drawing/2014/main" id="{F0F0622E-5C77-4D0F-B02C-19252A2C0C12}"/>
              </a:ext>
            </a:extLst>
          </p:cNvPr>
          <p:cNvSpPr txBox="1"/>
          <p:nvPr/>
        </p:nvSpPr>
        <p:spPr>
          <a:xfrm>
            <a:off x="653498" y="2210665"/>
            <a:ext cx="4538262" cy="523220"/>
          </a:xfrm>
          <a:prstGeom prst="rect">
            <a:avLst/>
          </a:prstGeom>
          <a:noFill/>
        </p:spPr>
        <p:txBody>
          <a:bodyPr wrap="square">
            <a:spAutoFit/>
          </a:bodyPr>
          <a:lstStyle/>
          <a:p>
            <a:r>
              <a:rPr lang="fr-FR" sz="2800" dirty="0"/>
              <a:t>FunctionnalUserRepository: Pattern Façade</a:t>
            </a:r>
          </a:p>
        </p:txBody>
      </p:sp>
      <p:sp>
        <p:nvSpPr>
          <p:cNvPr id="19" name="Rectangle 2">
            <a:extLst>
              <a:ext uri="{FF2B5EF4-FFF2-40B4-BE49-F238E27FC236}">
                <a16:creationId xmlns:a16="http://schemas.microsoft.com/office/drawing/2014/main" id="{EC84CF30-7EBA-5BEF-55FB-2251597A96F7}"/>
              </a:ext>
            </a:extLst>
          </p:cNvPr>
          <p:cNvSpPr>
            <a:spLocks noChangeArrowheads="1"/>
          </p:cNvSpPr>
          <p:nvPr/>
        </p:nvSpPr>
        <p:spPr bwMode="auto">
          <a:xfrm>
            <a:off x="1225599" y="2709895"/>
            <a:ext cx="6477799" cy="3693319"/>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class </a:t>
            </a:r>
            <a:r>
              <a:rPr kumimoji="0" lang="fr-FR" altLang="fr-FR" b="0" i="0" u="none" strike="noStrike" cap="none" normalizeH="0" baseline="0" dirty="0">
                <a:ln>
                  <a:noFill/>
                </a:ln>
                <a:solidFill>
                  <a:srgbClr val="A9B7C6"/>
                </a:solidFill>
                <a:effectLst/>
                <a:latin typeface="JetBrains Mono"/>
              </a:rPr>
              <a:t>FunctionnalUserRepository </a:t>
            </a:r>
            <a:r>
              <a:rPr kumimoji="0" lang="fr-FR" altLang="fr-FR" b="0" i="0" u="none" strike="noStrike" cap="none" normalizeH="0" baseline="0" dirty="0">
                <a:ln>
                  <a:noFill/>
                </a:ln>
                <a:solidFill>
                  <a:srgbClr val="CC7832"/>
                </a:solidFill>
                <a:effectLst/>
                <a:latin typeface="JetBrains Mono"/>
              </a:rPr>
              <a:t>extends </a:t>
            </a:r>
            <a:r>
              <a:rPr kumimoji="0" lang="fr-FR" altLang="fr-FR" b="0" i="0" u="none" strike="noStrike" cap="none" normalizeH="0" baseline="0" dirty="0">
                <a:ln>
                  <a:noFill/>
                </a:ln>
                <a:solidFill>
                  <a:srgbClr val="A9B7C6"/>
                </a:solidFill>
                <a:effectLst/>
                <a:latin typeface="JetBrains Mono"/>
              </a:rPr>
              <a:t>DomainUserRepository{</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@Autowired</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private </a:t>
            </a:r>
            <a:r>
              <a:rPr kumimoji="0" lang="fr-FR" altLang="fr-FR" b="0" i="0" u="none" strike="noStrike" cap="none" normalizeH="0" baseline="0" dirty="0">
                <a:ln>
                  <a:noFill/>
                </a:ln>
                <a:solidFill>
                  <a:srgbClr val="A9B7C6"/>
                </a:solidFill>
                <a:effectLst/>
                <a:latin typeface="JetBrains Mono"/>
              </a:rPr>
              <a:t>UserRepository </a:t>
            </a:r>
            <a:r>
              <a:rPr kumimoji="0" lang="fr-FR" altLang="fr-FR" b="0" i="0" u="none" strike="noStrike" cap="none" normalizeH="0" baseline="0" dirty="0">
                <a:ln>
                  <a:noFill/>
                </a:ln>
                <a:solidFill>
                  <a:srgbClr val="9876AA"/>
                </a:solidFill>
                <a:effectLst/>
                <a:latin typeface="JetBrains Mono"/>
              </a:rPr>
              <a:t>userRepository</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public </a:t>
            </a:r>
            <a:r>
              <a:rPr kumimoji="0" lang="fr-FR" altLang="fr-FR" b="0" i="0" u="none" strike="noStrike" cap="none" normalizeH="0" baseline="0" dirty="0">
                <a:ln>
                  <a:noFill/>
                </a:ln>
                <a:solidFill>
                  <a:srgbClr val="A9B7C6"/>
                </a:solidFill>
                <a:effectLst/>
                <a:latin typeface="JetBrains Mono"/>
              </a:rPr>
              <a:t>Optional&lt;User&gt; </a:t>
            </a:r>
            <a:r>
              <a:rPr kumimoji="0" lang="fr-FR" altLang="fr-FR" b="0" i="0" u="none" strike="noStrike" cap="none" normalizeH="0" baseline="0" dirty="0">
                <a:ln>
                  <a:noFill/>
                </a:ln>
                <a:solidFill>
                  <a:srgbClr val="FFC66D"/>
                </a:solidFill>
                <a:effectLst/>
                <a:latin typeface="JetBrains Mono"/>
              </a:rPr>
              <a:t>findUser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int </a:t>
            </a:r>
            <a:r>
              <a:rPr kumimoji="0" lang="fr-FR" altLang="fr-FR" b="0" i="0" u="none" strike="noStrike" cap="none" normalizeH="0" baseline="0" dirty="0">
                <a:ln>
                  <a:noFill/>
                </a:ln>
                <a:solidFill>
                  <a:srgbClr val="A9B7C6"/>
                </a:solidFill>
                <a:effectLst/>
                <a:latin typeface="JetBrains Mono"/>
              </a:rPr>
              <a:t>userId)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User user = </a:t>
            </a:r>
            <a:r>
              <a:rPr kumimoji="0" lang="fr-FR" altLang="fr-FR" b="0" i="0" u="none" strike="noStrike" cap="none" normalizeH="0" baseline="0" dirty="0">
                <a:ln>
                  <a:noFill/>
                </a:ln>
                <a:solidFill>
                  <a:srgbClr val="9876AA"/>
                </a:solidFill>
                <a:effectLst/>
                <a:latin typeface="JetBrains Mono"/>
              </a:rPr>
              <a:t>userRepository</a:t>
            </a:r>
            <a:r>
              <a:rPr kumimoji="0" lang="fr-FR" altLang="fr-FR" b="0" i="0" u="none" strike="noStrike" cap="none" normalizeH="0" baseline="0" dirty="0">
                <a:ln>
                  <a:noFill/>
                </a:ln>
                <a:solidFill>
                  <a:srgbClr val="A9B7C6"/>
                </a:solidFill>
                <a:effectLst/>
                <a:latin typeface="JetBrains Mono"/>
              </a:rPr>
              <a:t>.findById(userId)</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if</a:t>
            </a:r>
            <a:r>
              <a:rPr kumimoji="0" lang="fr-FR" altLang="fr-FR" b="0" i="0" u="none" strike="noStrike" cap="none" normalizeH="0" baseline="0" dirty="0">
                <a:ln>
                  <a:noFill/>
                </a:ln>
                <a:solidFill>
                  <a:srgbClr val="A9B7C6"/>
                </a:solidFill>
                <a:effectLst/>
                <a:latin typeface="JetBrains Mono"/>
              </a:rPr>
              <a:t>(user == </a:t>
            </a:r>
            <a:r>
              <a:rPr kumimoji="0" lang="fr-FR" altLang="fr-FR" b="0" i="0" u="none" strike="noStrike" cap="none" normalizeH="0" baseline="0" dirty="0">
                <a:ln>
                  <a:noFill/>
                </a:ln>
                <a:solidFill>
                  <a:srgbClr val="CC7832"/>
                </a:solidFill>
                <a:effectLst/>
                <a:latin typeface="JetBrains Mono"/>
              </a:rPr>
              <a:t>null</a:t>
            </a:r>
            <a:r>
              <a:rPr kumimoji="0" lang="fr-FR" altLang="fr-FR" b="0" i="0" u="none" strike="noStrike" cap="none" normalizeH="0" baseline="0" dirty="0">
                <a:ln>
                  <a:noFill/>
                </a:ln>
                <a:solidFill>
                  <a:srgbClr val="A9B7C6"/>
                </a:solidFill>
                <a:effectLst/>
                <a:latin typeface="JetBrains Mono"/>
              </a:rPr>
              <a: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A9B7C6"/>
                </a:solidFill>
                <a:effectLst/>
                <a:latin typeface="JetBrains Mono"/>
              </a:rPr>
              <a:t>Optional.</a:t>
            </a:r>
            <a:r>
              <a:rPr kumimoji="0" lang="fr-FR" altLang="fr-FR" b="0" i="1" u="none" strike="noStrike" cap="none" normalizeH="0" baseline="0" dirty="0">
                <a:ln>
                  <a:noFill/>
                </a:ln>
                <a:solidFill>
                  <a:srgbClr val="A9B7C6"/>
                </a:solidFill>
                <a:effectLst/>
                <a:latin typeface="JetBrains Mono"/>
              </a:rPr>
              <a:t>empty</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A9B7C6"/>
                </a:solidFill>
                <a:effectLst/>
                <a:latin typeface="JetBrains Mono"/>
              </a:rPr>
              <a:t>Optional.</a:t>
            </a:r>
            <a:r>
              <a:rPr kumimoji="0" lang="fr-FR" altLang="fr-FR" b="0" i="1" u="none" strike="noStrike" cap="none" normalizeH="0" baseline="0" dirty="0">
                <a:ln>
                  <a:noFill/>
                </a:ln>
                <a:solidFill>
                  <a:srgbClr val="A9B7C6"/>
                </a:solidFill>
                <a:effectLst/>
                <a:latin typeface="JetBrains Mono"/>
              </a:rPr>
              <a:t>of</a:t>
            </a:r>
            <a:r>
              <a:rPr kumimoji="0" lang="fr-FR" altLang="fr-FR" b="0" i="0" u="none" strike="noStrike" cap="none" normalizeH="0" baseline="0" dirty="0">
                <a:ln>
                  <a:noFill/>
                </a:ln>
                <a:solidFill>
                  <a:srgbClr val="A9B7C6"/>
                </a:solidFill>
                <a:effectLst/>
                <a:latin typeface="JetBrains Mono"/>
              </a:rPr>
              <a:t>(user)</a:t>
            </a:r>
            <a:r>
              <a:rPr kumimoji="0" lang="fr-FR" altLang="fr-FR" b="0" i="0" u="none" strike="noStrike" cap="none" normalizeH="0" baseline="0" dirty="0">
                <a:ln>
                  <a:noFill/>
                </a:ln>
                <a:solidFill>
                  <a:srgbClr val="CC7832"/>
                </a:solidFill>
                <a:effectLst/>
                <a:latin typeface="JetBrains Mono"/>
              </a:rPr>
              <a:t>;</a:t>
            </a:r>
          </a:p>
          <a:p>
            <a:pPr lvl="0" eaLnBrk="0" fontAlgn="base" hangingPunct="0">
              <a:spcBef>
                <a:spcPct val="0"/>
              </a:spcBef>
              <a:spcAft>
                <a:spcPct val="0"/>
              </a:spcAft>
            </a:pPr>
            <a:r>
              <a:rPr lang="fr-FR" altLang="fr-FR" dirty="0">
                <a:solidFill>
                  <a:srgbClr val="CC7832"/>
                </a:solidFill>
                <a:latin typeface="JetBrains Mono"/>
              </a:rPr>
              <a:t>        </a:t>
            </a:r>
            <a:r>
              <a:rPr lang="fr-FR" altLang="fr-FR" dirty="0">
                <a:solidFill>
                  <a:srgbClr val="808080"/>
                </a:solidFill>
                <a:latin typeface="JetBrains Mono"/>
              </a:rPr>
              <a:t>// return Optional.ofNullable(userRepository.findById(userId));</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22" name="ZoneTexte 21">
            <a:extLst>
              <a:ext uri="{FF2B5EF4-FFF2-40B4-BE49-F238E27FC236}">
                <a16:creationId xmlns:a16="http://schemas.microsoft.com/office/drawing/2014/main" id="{1A0FB32F-0884-27EB-2109-40169BB5B7AD}"/>
              </a:ext>
            </a:extLst>
          </p:cNvPr>
          <p:cNvSpPr txBox="1"/>
          <p:nvPr/>
        </p:nvSpPr>
        <p:spPr>
          <a:xfrm>
            <a:off x="8884305" y="2133720"/>
            <a:ext cx="2082096" cy="1200329"/>
          </a:xfrm>
          <a:prstGeom prst="rect">
            <a:avLst/>
          </a:prstGeom>
          <a:noFill/>
        </p:spPr>
        <p:txBody>
          <a:bodyPr wrap="square" rtlCol="0">
            <a:spAutoFit/>
          </a:bodyPr>
          <a:lstStyle/>
          <a:p>
            <a:pPr algn="ctr"/>
            <a:r>
              <a:rPr lang="fr-FR" sz="3600" dirty="0">
                <a:hlinkClick r:id="rId3">
                  <a:extLst>
                    <a:ext uri="{A12FA001-AC4F-418D-AE19-62706E023703}">
                      <ahyp:hlinkClr xmlns:ahyp="http://schemas.microsoft.com/office/drawing/2018/hyperlinkcolor" val="tx"/>
                    </a:ext>
                  </a:extLst>
                </a:hlinkClick>
              </a:rPr>
              <a:t>Functional Core</a:t>
            </a:r>
          </a:p>
          <a:p>
            <a:pPr algn="ctr"/>
            <a:r>
              <a:rPr lang="fr-FR" sz="3600" dirty="0">
                <a:hlinkClick r:id="rId3">
                  <a:extLst>
                    <a:ext uri="{A12FA001-AC4F-418D-AE19-62706E023703}">
                      <ahyp:hlinkClr xmlns:ahyp="http://schemas.microsoft.com/office/drawing/2018/hyperlinkcolor" val="tx"/>
                    </a:ext>
                  </a:extLst>
                </a:hlinkClick>
              </a:rPr>
              <a:t>Imperative Shell</a:t>
            </a:r>
            <a:endParaRPr lang="fr-FR" sz="3600" dirty="0"/>
          </a:p>
        </p:txBody>
      </p:sp>
      <p:sp>
        <p:nvSpPr>
          <p:cNvPr id="23" name="Ellipse 22">
            <a:extLst>
              <a:ext uri="{FF2B5EF4-FFF2-40B4-BE49-F238E27FC236}">
                <a16:creationId xmlns:a16="http://schemas.microsoft.com/office/drawing/2014/main" id="{9A0808F4-D7F6-1706-C867-C1D4DEE7939B}"/>
              </a:ext>
            </a:extLst>
          </p:cNvPr>
          <p:cNvSpPr/>
          <p:nvPr/>
        </p:nvSpPr>
        <p:spPr>
          <a:xfrm>
            <a:off x="8444423" y="3419168"/>
            <a:ext cx="2961861" cy="2961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fr-FR" sz="2800" dirty="0"/>
              <a:t>Imperative Shell</a:t>
            </a:r>
          </a:p>
        </p:txBody>
      </p:sp>
      <p:sp>
        <p:nvSpPr>
          <p:cNvPr id="24" name="Ellipse 23">
            <a:extLst>
              <a:ext uri="{FF2B5EF4-FFF2-40B4-BE49-F238E27FC236}">
                <a16:creationId xmlns:a16="http://schemas.microsoft.com/office/drawing/2014/main" id="{F12686D9-7D71-C715-EB7D-9EF87D6560EB}"/>
              </a:ext>
            </a:extLst>
          </p:cNvPr>
          <p:cNvSpPr/>
          <p:nvPr/>
        </p:nvSpPr>
        <p:spPr>
          <a:xfrm>
            <a:off x="8972716" y="3947461"/>
            <a:ext cx="1905274" cy="1905274"/>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Down">
              <a:avLst/>
            </a:prstTxWarp>
          </a:bodyPr>
          <a:lstStyle/>
          <a:p>
            <a:pPr algn="ctr"/>
            <a:r>
              <a:rPr lang="fr-FR" sz="2800" dirty="0"/>
              <a:t>Functional Core</a:t>
            </a:r>
          </a:p>
        </p:txBody>
      </p:sp>
      <p:sp>
        <p:nvSpPr>
          <p:cNvPr id="27" name="Titre 1">
            <a:extLst>
              <a:ext uri="{FF2B5EF4-FFF2-40B4-BE49-F238E27FC236}">
                <a16:creationId xmlns:a16="http://schemas.microsoft.com/office/drawing/2014/main" id="{0F9E85E6-6785-D15D-74F9-377039FB0870}"/>
              </a:ext>
            </a:extLst>
          </p:cNvPr>
          <p:cNvSpPr>
            <a:spLocks noGrp="1"/>
          </p:cNvSpPr>
          <p:nvPr>
            <p:ph type="title"/>
          </p:nvPr>
        </p:nvSpPr>
        <p:spPr>
          <a:xfrm>
            <a:off x="1" y="365125"/>
            <a:ext cx="12192000" cy="1325563"/>
          </a:xfrm>
        </p:spPr>
        <p:txBody>
          <a:bodyPr>
            <a:normAutofit fontScale="90000"/>
          </a:bodyPr>
          <a:lstStyle/>
          <a:p>
            <a:r>
              <a:rPr lang="fr-FR" dirty="0"/>
              <a:t>Monade: Maybe / option / optional / some / Just</a:t>
            </a:r>
          </a:p>
        </p:txBody>
      </p:sp>
      <p:pic>
        <p:nvPicPr>
          <p:cNvPr id="28" name="Picture 2" descr="Inside Group Toulouse - Editeurs de logiciels (adresse)">
            <a:extLst>
              <a:ext uri="{FF2B5EF4-FFF2-40B4-BE49-F238E27FC236}">
                <a16:creationId xmlns:a16="http://schemas.microsoft.com/office/drawing/2014/main" id="{6851665F-D99B-63C6-505B-A2B56052B9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88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3">
            <a:extLst>
              <a:ext uri="{FF2B5EF4-FFF2-40B4-BE49-F238E27FC236}">
                <a16:creationId xmlns:a16="http://schemas.microsoft.com/office/drawing/2014/main" id="{8C629C2F-1EC9-22B6-BDE1-7F4A88853340}"/>
              </a:ext>
            </a:extLst>
          </p:cNvPr>
          <p:cNvSpPr>
            <a:spLocks noChangeArrowheads="1"/>
          </p:cNvSpPr>
          <p:nvPr/>
        </p:nvSpPr>
        <p:spPr bwMode="auto">
          <a:xfrm>
            <a:off x="663658" y="2161523"/>
            <a:ext cx="6385722" cy="1754326"/>
          </a:xfrm>
          <a:prstGeom prst="rect">
            <a:avLst/>
          </a:prstGeom>
          <a:solidFill>
            <a:srgbClr val="2B2B2B"/>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JetBrains Mono"/>
              </a:rPr>
              <a:t>public void </a:t>
            </a:r>
            <a:r>
              <a:rPr kumimoji="0" lang="fr-FR" altLang="fr-FR" b="0" i="0" u="none" strike="noStrike" cap="none" normalizeH="0" baseline="0" dirty="0">
                <a:ln>
                  <a:noFill/>
                </a:ln>
                <a:solidFill>
                  <a:srgbClr val="FFC66D"/>
                </a:solidFill>
                <a:effectLst/>
                <a:latin typeface="JetBrains Mono"/>
              </a:rPr>
              <a:t>addFriend</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int </a:t>
            </a:r>
            <a:r>
              <a:rPr kumimoji="0" lang="fr-FR" altLang="fr-FR" b="0" i="0" u="none" strike="noStrike" cap="none" normalizeH="0" baseline="0" dirty="0">
                <a:ln>
                  <a:noFill/>
                </a:ln>
                <a:solidFill>
                  <a:srgbClr val="A9B7C6"/>
                </a:solidFill>
                <a:effectLst/>
                <a:latin typeface="JetBrains Mono"/>
              </a:rPr>
              <a:t>userId</a:t>
            </a:r>
            <a:r>
              <a:rPr kumimoji="0" lang="fr-FR" altLang="fr-FR" b="0" i="0" u="none" strike="noStrike" cap="none" normalizeH="0" baseline="0" dirty="0">
                <a:ln>
                  <a:noFill/>
                </a:ln>
                <a:solidFill>
                  <a:srgbClr val="CC7832"/>
                </a:solidFill>
                <a:effectLst/>
                <a:latin typeface="JetBrains Mono"/>
              </a:rPr>
              <a:t>, int </a:t>
            </a:r>
            <a:r>
              <a:rPr kumimoji="0" lang="fr-FR" altLang="fr-FR" b="0" i="0" u="none" strike="noStrike" cap="none" normalizeH="0" baseline="0" dirty="0">
                <a:ln>
                  <a:noFill/>
                </a:ln>
                <a:solidFill>
                  <a:srgbClr val="A9B7C6"/>
                </a:solidFill>
                <a:effectLst/>
                <a:latin typeface="JetBrains Mono"/>
              </a:rPr>
              <a:t>friendId)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lang="fr-FR" altLang="fr-FR" dirty="0">
                <a:solidFill>
                  <a:srgbClr val="9876AA"/>
                </a:solidFill>
                <a:latin typeface="JetBrains Mono"/>
              </a:rPr>
              <a:t>functionnalUserRepository</a:t>
            </a:r>
            <a:r>
              <a:rPr lang="fr-FR" altLang="fr-FR" dirty="0">
                <a:solidFill>
                  <a:srgbClr val="A9B7C6"/>
                </a:solidFill>
                <a:latin typeface="JetBrains Mono"/>
              </a:rPr>
              <a:t>.findUser(friendId)</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err="1">
                <a:solidFill>
                  <a:srgbClr val="A9B7C6"/>
                </a:solidFill>
                <a:latin typeface="JetBrains Mono"/>
              </a:rPr>
              <a:t>flatMap</a:t>
            </a:r>
            <a:r>
              <a:rPr lang="fr-FR" altLang="fr-FR" dirty="0">
                <a:solidFill>
                  <a:srgbClr val="A9B7C6"/>
                </a:solidFill>
                <a:latin typeface="JetBrains Mono"/>
              </a:rPr>
              <a:t>(friend -&gt; </a:t>
            </a:r>
            <a:r>
              <a:rPr lang="fr-FR" altLang="fr-FR" dirty="0">
                <a:solidFill>
                  <a:srgbClr val="9876AA"/>
                </a:solidFill>
                <a:latin typeface="JetBrains Mono"/>
              </a:rPr>
              <a:t>functionnalUserRepository</a:t>
            </a:r>
            <a:r>
              <a:rPr lang="fr-FR" altLang="fr-FR" dirty="0">
                <a:solidFill>
                  <a:srgbClr val="A9B7C6"/>
                </a:solidFill>
                <a:latin typeface="JetBrains Mono"/>
              </a:rPr>
              <a:t>.findUser(userId)</a:t>
            </a:r>
            <a:br>
              <a:rPr lang="fr-FR" altLang="fr-FR" dirty="0">
                <a:solidFill>
                  <a:srgbClr val="A9B7C6"/>
                </a:solidFill>
                <a:latin typeface="JetBrains Mono"/>
              </a:rPr>
            </a:br>
            <a:r>
              <a:rPr lang="fr-FR" altLang="fr-FR" dirty="0">
                <a:solidFill>
                  <a:srgbClr val="A9B7C6"/>
                </a:solidFill>
                <a:latin typeface="JetBrains Mono"/>
              </a:rPr>
              <a:t>                .map(user -&gt; user.addFriend(</a:t>
            </a:r>
            <a:r>
              <a:rPr lang="fr-FR" altLang="fr-FR" dirty="0">
                <a:solidFill>
                  <a:srgbClr val="B389C5"/>
                </a:solidFill>
                <a:latin typeface="JetBrains Mono"/>
              </a:rPr>
              <a:t>friend</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.ifPresent(user -&gt; </a:t>
            </a:r>
            <a:r>
              <a:rPr lang="fr-FR" altLang="fr-FR" dirty="0">
                <a:solidFill>
                  <a:srgbClr val="9876AA"/>
                </a:solidFill>
                <a:latin typeface="JetBrains Mono"/>
              </a:rPr>
              <a:t>functionnalUserRepository</a:t>
            </a:r>
            <a:r>
              <a:rPr lang="fr-FR" altLang="fr-FR" dirty="0">
                <a:solidFill>
                  <a:srgbClr val="A9B7C6"/>
                </a:solidFill>
                <a:latin typeface="JetBrains Mono"/>
              </a:rPr>
              <a:t>.save(user))</a:t>
            </a:r>
            <a:r>
              <a:rPr lang="fr-FR" altLang="fr-FR" dirty="0">
                <a:solidFill>
                  <a:srgbClr val="CC7832"/>
                </a:solidFill>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8" name="Espace réservé du pied de page 7">
            <a:extLst>
              <a:ext uri="{FF2B5EF4-FFF2-40B4-BE49-F238E27FC236}">
                <a16:creationId xmlns:a16="http://schemas.microsoft.com/office/drawing/2014/main" id="{DB8EE6C5-1E95-9FCA-DC12-05E1C89570E2}"/>
              </a:ext>
            </a:extLst>
          </p:cNvPr>
          <p:cNvSpPr>
            <a:spLocks noGrp="1"/>
          </p:cNvSpPr>
          <p:nvPr>
            <p:ph type="ftr" sz="quarter" idx="11"/>
          </p:nvPr>
        </p:nvSpPr>
        <p:spPr/>
        <p:txBody>
          <a:bodyPr/>
          <a:lstStyle/>
          <a:p>
            <a:r>
              <a:rPr lang="fr-FR" dirty="0"/>
              <a:t>L’objet fonctionnel</a:t>
            </a:r>
          </a:p>
        </p:txBody>
      </p:sp>
      <p:sp>
        <p:nvSpPr>
          <p:cNvPr id="9" name="Espace réservé du numéro de diapositive 8">
            <a:extLst>
              <a:ext uri="{FF2B5EF4-FFF2-40B4-BE49-F238E27FC236}">
                <a16:creationId xmlns:a16="http://schemas.microsoft.com/office/drawing/2014/main" id="{5C6E78B1-BECA-A0B8-0666-7F0DD496B19F}"/>
              </a:ext>
            </a:extLst>
          </p:cNvPr>
          <p:cNvSpPr>
            <a:spLocks noGrp="1"/>
          </p:cNvSpPr>
          <p:nvPr>
            <p:ph type="sldNum" sz="quarter" idx="12"/>
          </p:nvPr>
        </p:nvSpPr>
        <p:spPr/>
        <p:txBody>
          <a:bodyPr/>
          <a:lstStyle/>
          <a:p>
            <a:pPr rtl="0"/>
            <a:fld id="{2C18C1E5-FB55-42F5-BD6D-9CC153FCDBE6}" type="slidenum">
              <a:rPr lang="fr-FR" noProof="0" smtClean="0"/>
              <a:t>11</a:t>
            </a:fld>
            <a:endParaRPr lang="fr-FR" noProof="0" dirty="0"/>
          </a:p>
        </p:txBody>
      </p:sp>
      <p:sp>
        <p:nvSpPr>
          <p:cNvPr id="17" name="ZoneTexte 16">
            <a:extLst>
              <a:ext uri="{FF2B5EF4-FFF2-40B4-BE49-F238E27FC236}">
                <a16:creationId xmlns:a16="http://schemas.microsoft.com/office/drawing/2014/main" id="{F0F0622E-5C77-4D0F-B02C-19252A2C0C12}"/>
              </a:ext>
            </a:extLst>
          </p:cNvPr>
          <p:cNvSpPr txBox="1"/>
          <p:nvPr/>
        </p:nvSpPr>
        <p:spPr>
          <a:xfrm>
            <a:off x="274746" y="3941265"/>
            <a:ext cx="4538262" cy="523220"/>
          </a:xfrm>
          <a:prstGeom prst="rect">
            <a:avLst/>
          </a:prstGeom>
          <a:noFill/>
        </p:spPr>
        <p:txBody>
          <a:bodyPr wrap="square">
            <a:spAutoFit/>
          </a:bodyPr>
          <a:lstStyle/>
          <a:p>
            <a:r>
              <a:rPr lang="fr-FR" sz="2800" dirty="0"/>
              <a:t>Ce code ne marche pas</a:t>
            </a:r>
          </a:p>
        </p:txBody>
      </p:sp>
      <p:sp>
        <p:nvSpPr>
          <p:cNvPr id="3" name="Rectangle 3">
            <a:extLst>
              <a:ext uri="{FF2B5EF4-FFF2-40B4-BE49-F238E27FC236}">
                <a16:creationId xmlns:a16="http://schemas.microsoft.com/office/drawing/2014/main" id="{4B86E25A-EE20-1B50-9C53-F68A0A5C0134}"/>
              </a:ext>
            </a:extLst>
          </p:cNvPr>
          <p:cNvSpPr>
            <a:spLocks noChangeArrowheads="1"/>
          </p:cNvSpPr>
          <p:nvPr/>
        </p:nvSpPr>
        <p:spPr bwMode="auto">
          <a:xfrm>
            <a:off x="663658" y="2182084"/>
            <a:ext cx="6081345" cy="1754326"/>
          </a:xfrm>
          <a:prstGeom prst="rect">
            <a:avLst/>
          </a:prstGeom>
          <a:solidFill>
            <a:srgbClr val="2B2B2B"/>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JetBrains Mono"/>
              </a:rPr>
              <a:t>public void </a:t>
            </a:r>
            <a:r>
              <a:rPr kumimoji="0" lang="fr-FR" altLang="fr-FR" b="0" i="0" u="none" strike="noStrike" cap="none" normalizeH="0" baseline="0" dirty="0">
                <a:ln>
                  <a:noFill/>
                </a:ln>
                <a:solidFill>
                  <a:srgbClr val="FFC66D"/>
                </a:solidFill>
                <a:effectLst/>
                <a:latin typeface="JetBrains Mono"/>
              </a:rPr>
              <a:t>addFriend</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int </a:t>
            </a:r>
            <a:r>
              <a:rPr kumimoji="0" lang="fr-FR" altLang="fr-FR" b="0" i="0" u="none" strike="noStrike" cap="none" normalizeH="0" baseline="0" dirty="0">
                <a:ln>
                  <a:noFill/>
                </a:ln>
                <a:solidFill>
                  <a:srgbClr val="A9B7C6"/>
                </a:solidFill>
                <a:effectLst/>
                <a:latin typeface="JetBrains Mono"/>
              </a:rPr>
              <a:t>userId</a:t>
            </a:r>
            <a:r>
              <a:rPr kumimoji="0" lang="fr-FR" altLang="fr-FR" b="0" i="0" u="none" strike="noStrike" cap="none" normalizeH="0" baseline="0" dirty="0">
                <a:ln>
                  <a:noFill/>
                </a:ln>
                <a:solidFill>
                  <a:srgbClr val="CC7832"/>
                </a:solidFill>
                <a:effectLst/>
                <a:latin typeface="JetBrains Mono"/>
              </a:rPr>
              <a:t>, int </a:t>
            </a:r>
            <a:r>
              <a:rPr kumimoji="0" lang="fr-FR" altLang="fr-FR" b="0" i="0" u="none" strike="noStrike" cap="none" normalizeH="0" baseline="0" dirty="0">
                <a:ln>
                  <a:noFill/>
                </a:ln>
                <a:solidFill>
                  <a:srgbClr val="A9B7C6"/>
                </a:solidFill>
                <a:effectLst/>
                <a:latin typeface="JetBrains Mono"/>
              </a:rPr>
              <a:t>friendId)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lang="fr-FR" altLang="fr-FR" dirty="0">
                <a:solidFill>
                  <a:srgbClr val="9876AA"/>
                </a:solidFill>
                <a:latin typeface="JetBrains Mono"/>
              </a:rPr>
              <a:t>functionnalUserRepository</a:t>
            </a:r>
            <a:r>
              <a:rPr lang="fr-FR" altLang="fr-FR" dirty="0">
                <a:solidFill>
                  <a:srgbClr val="A9B7C6"/>
                </a:solidFill>
                <a:latin typeface="JetBrains Mono"/>
              </a:rPr>
              <a:t>.findUser(friendId)</a:t>
            </a:r>
            <a:br>
              <a:rPr lang="fr-FR" altLang="fr-FR" dirty="0">
                <a:solidFill>
                  <a:srgbClr val="A9B7C6"/>
                </a:solidFill>
                <a:latin typeface="JetBrains Mono"/>
              </a:rPr>
            </a:br>
            <a:r>
              <a:rPr lang="fr-FR" altLang="fr-FR" dirty="0">
                <a:solidFill>
                  <a:srgbClr val="A9B7C6"/>
                </a:solidFill>
                <a:latin typeface="JetBrains Mono"/>
              </a:rPr>
              <a:t>        .map(friend -&gt; </a:t>
            </a:r>
            <a:r>
              <a:rPr lang="fr-FR" altLang="fr-FR" dirty="0">
                <a:solidFill>
                  <a:srgbClr val="9876AA"/>
                </a:solidFill>
                <a:latin typeface="JetBrains Mono"/>
              </a:rPr>
              <a:t>functionnalUserRepository</a:t>
            </a:r>
            <a:r>
              <a:rPr lang="fr-FR" altLang="fr-FR" dirty="0">
                <a:solidFill>
                  <a:srgbClr val="A9B7C6"/>
                </a:solidFill>
                <a:latin typeface="JetBrains Mono"/>
              </a:rPr>
              <a:t>.findUser(userId)</a:t>
            </a:r>
            <a:br>
              <a:rPr lang="fr-FR" altLang="fr-FR" dirty="0">
                <a:solidFill>
                  <a:srgbClr val="A9B7C6"/>
                </a:solidFill>
                <a:latin typeface="JetBrains Mono"/>
              </a:rPr>
            </a:br>
            <a:r>
              <a:rPr lang="fr-FR" altLang="fr-FR" dirty="0">
                <a:solidFill>
                  <a:srgbClr val="A9B7C6"/>
                </a:solidFill>
                <a:latin typeface="JetBrains Mono"/>
              </a:rPr>
              <a:t>                .map(user -&gt; user.addFriend(</a:t>
            </a:r>
            <a:r>
              <a:rPr lang="fr-FR" altLang="fr-FR" dirty="0">
                <a:solidFill>
                  <a:srgbClr val="B389C5"/>
                </a:solidFill>
                <a:latin typeface="JetBrains Mono"/>
              </a:rPr>
              <a:t>friend</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.ifPresent(user -&gt; </a:t>
            </a:r>
            <a:r>
              <a:rPr lang="fr-FR" altLang="fr-FR" dirty="0">
                <a:solidFill>
                  <a:srgbClr val="9876AA"/>
                </a:solidFill>
                <a:latin typeface="JetBrains Mono"/>
              </a:rPr>
              <a:t>functionnalUserRepository</a:t>
            </a:r>
            <a:r>
              <a:rPr lang="fr-FR" altLang="fr-FR" dirty="0">
                <a:solidFill>
                  <a:srgbClr val="A9B7C6"/>
                </a:solidFill>
                <a:latin typeface="JetBrains Mono"/>
              </a:rPr>
              <a:t>.save(user))</a:t>
            </a:r>
            <a:r>
              <a:rPr lang="fr-FR" altLang="fr-FR" dirty="0">
                <a:solidFill>
                  <a:srgbClr val="CC7832"/>
                </a:solidFill>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EE47E30-6EF7-3D11-B2B8-F2918DD6CD29}"/>
              </a:ext>
            </a:extLst>
          </p:cNvPr>
          <p:cNvSpPr>
            <a:spLocks noChangeArrowheads="1"/>
          </p:cNvSpPr>
          <p:nvPr/>
        </p:nvSpPr>
        <p:spPr bwMode="auto">
          <a:xfrm>
            <a:off x="2414189" y="4023124"/>
            <a:ext cx="4220817" cy="369332"/>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JetBrains Mono"/>
              </a:rPr>
              <a:t>public </a:t>
            </a:r>
            <a:r>
              <a:rPr kumimoji="0" lang="fr-FR" altLang="fr-FR" b="0" i="0" u="none" strike="noStrike" cap="none" normalizeH="0" baseline="0" dirty="0">
                <a:ln>
                  <a:noFill/>
                </a:ln>
                <a:solidFill>
                  <a:srgbClr val="A9B7C6"/>
                </a:solidFill>
                <a:effectLst/>
                <a:latin typeface="JetBrains Mono"/>
              </a:rPr>
              <a:t>Optional&lt;User&gt; </a:t>
            </a:r>
            <a:r>
              <a:rPr lang="fr-FR" altLang="fr-FR" dirty="0">
                <a:solidFill>
                  <a:srgbClr val="FFC66D"/>
                </a:solidFill>
                <a:latin typeface="JetBrains Mono"/>
              </a:rPr>
              <a:t>findById</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int </a:t>
            </a:r>
            <a:r>
              <a:rPr kumimoji="0" lang="fr-FR" altLang="fr-FR" b="0" i="0" u="none" strike="noStrike" cap="none" normalizeH="0" baseline="0" dirty="0">
                <a:ln>
                  <a:noFill/>
                </a:ln>
                <a:solidFill>
                  <a:srgbClr val="A9B7C6"/>
                </a:solidFill>
                <a:effectLst/>
                <a:latin typeface="JetBrains Mono"/>
              </a:rPr>
              <a:t>userId)</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A1B63EB1-D891-551F-ECAF-5171DA609F27}"/>
              </a:ext>
            </a:extLst>
          </p:cNvPr>
          <p:cNvSpPr txBox="1"/>
          <p:nvPr/>
        </p:nvSpPr>
        <p:spPr>
          <a:xfrm>
            <a:off x="595947" y="5058990"/>
            <a:ext cx="949980" cy="584775"/>
          </a:xfrm>
          <a:prstGeom prst="rect">
            <a:avLst/>
          </a:prstGeom>
          <a:noFill/>
        </p:spPr>
        <p:txBody>
          <a:bodyPr wrap="square" rtlCol="0">
            <a:spAutoFit/>
          </a:bodyPr>
          <a:lstStyle/>
          <a:p>
            <a:r>
              <a:rPr lang="fr-FR" sz="3200" dirty="0"/>
              <a:t>User -&gt;</a:t>
            </a:r>
          </a:p>
        </p:txBody>
      </p:sp>
      <p:sp>
        <p:nvSpPr>
          <p:cNvPr id="6" name="Rectangle 5">
            <a:extLst>
              <a:ext uri="{FF2B5EF4-FFF2-40B4-BE49-F238E27FC236}">
                <a16:creationId xmlns:a16="http://schemas.microsoft.com/office/drawing/2014/main" id="{E0AA7047-C07E-9B3F-76A2-B217E364CD26}"/>
              </a:ext>
            </a:extLst>
          </p:cNvPr>
          <p:cNvSpPr/>
          <p:nvPr/>
        </p:nvSpPr>
        <p:spPr>
          <a:xfrm>
            <a:off x="1624411" y="4956488"/>
            <a:ext cx="789778" cy="789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10" name="ZoneTexte 9">
            <a:extLst>
              <a:ext uri="{FF2B5EF4-FFF2-40B4-BE49-F238E27FC236}">
                <a16:creationId xmlns:a16="http://schemas.microsoft.com/office/drawing/2014/main" id="{EF8C6DC7-AA57-C0AF-184C-895A881D257E}"/>
              </a:ext>
            </a:extLst>
          </p:cNvPr>
          <p:cNvSpPr txBox="1"/>
          <p:nvPr/>
        </p:nvSpPr>
        <p:spPr>
          <a:xfrm>
            <a:off x="663658" y="5797098"/>
            <a:ext cx="1750531" cy="400110"/>
          </a:xfrm>
          <a:prstGeom prst="rect">
            <a:avLst/>
          </a:prstGeom>
          <a:noFill/>
        </p:spPr>
        <p:txBody>
          <a:bodyPr wrap="square" rtlCol="0">
            <a:spAutoFit/>
          </a:bodyPr>
          <a:lstStyle/>
          <a:p>
            <a:pPr algn="ctr"/>
            <a:r>
              <a:rPr lang="fr-FR" sz="2000" dirty="0"/>
              <a:t>Fonction monadique</a:t>
            </a:r>
          </a:p>
        </p:txBody>
      </p:sp>
      <p:sp>
        <p:nvSpPr>
          <p:cNvPr id="12" name="Rectangle 11">
            <a:extLst>
              <a:ext uri="{FF2B5EF4-FFF2-40B4-BE49-F238E27FC236}">
                <a16:creationId xmlns:a16="http://schemas.microsoft.com/office/drawing/2014/main" id="{6B7FAB13-5FCF-4DD3-4C3E-DBFA26073BD1}"/>
              </a:ext>
            </a:extLst>
          </p:cNvPr>
          <p:cNvSpPr/>
          <p:nvPr/>
        </p:nvSpPr>
        <p:spPr>
          <a:xfrm>
            <a:off x="9531754" y="2986128"/>
            <a:ext cx="610789" cy="61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18" name="Rectangle 17">
            <a:extLst>
              <a:ext uri="{FF2B5EF4-FFF2-40B4-BE49-F238E27FC236}">
                <a16:creationId xmlns:a16="http://schemas.microsoft.com/office/drawing/2014/main" id="{BAC29866-1CA1-33EC-3D41-AAE6C5A52AFE}"/>
              </a:ext>
            </a:extLst>
          </p:cNvPr>
          <p:cNvSpPr/>
          <p:nvPr/>
        </p:nvSpPr>
        <p:spPr>
          <a:xfrm>
            <a:off x="894873" y="2806992"/>
            <a:ext cx="273303" cy="273303"/>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rPr>
              <a:t>1</a:t>
            </a:r>
          </a:p>
        </p:txBody>
      </p:sp>
      <p:grpSp>
        <p:nvGrpSpPr>
          <p:cNvPr id="26" name="Groupe 25">
            <a:extLst>
              <a:ext uri="{FF2B5EF4-FFF2-40B4-BE49-F238E27FC236}">
                <a16:creationId xmlns:a16="http://schemas.microsoft.com/office/drawing/2014/main" id="{9A28A90A-672E-6DA9-858A-48BB8AE8ADDD}"/>
              </a:ext>
            </a:extLst>
          </p:cNvPr>
          <p:cNvGrpSpPr/>
          <p:nvPr/>
        </p:nvGrpSpPr>
        <p:grpSpPr>
          <a:xfrm>
            <a:off x="10248203" y="2209563"/>
            <a:ext cx="785379" cy="785379"/>
            <a:chOff x="8950040" y="3595700"/>
            <a:chExt cx="785379" cy="785379"/>
          </a:xfrm>
        </p:grpSpPr>
        <p:sp>
          <p:nvSpPr>
            <p:cNvPr id="25" name="Rectangle 24">
              <a:extLst>
                <a:ext uri="{FF2B5EF4-FFF2-40B4-BE49-F238E27FC236}">
                  <a16:creationId xmlns:a16="http://schemas.microsoft.com/office/drawing/2014/main" id="{7B39CF23-3632-D932-804C-A2BB134CA9A9}"/>
                </a:ext>
              </a:extLst>
            </p:cNvPr>
            <p:cNvSpPr/>
            <p:nvPr/>
          </p:nvSpPr>
          <p:spPr>
            <a:xfrm>
              <a:off x="8950040" y="3595700"/>
              <a:ext cx="785379" cy="78537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p>
          </p:txBody>
        </p:sp>
        <p:sp>
          <p:nvSpPr>
            <p:cNvPr id="21" name="Rectangle 20">
              <a:extLst>
                <a:ext uri="{FF2B5EF4-FFF2-40B4-BE49-F238E27FC236}">
                  <a16:creationId xmlns:a16="http://schemas.microsoft.com/office/drawing/2014/main" id="{8F7DFCCF-AA45-CBE3-EFEB-AEA62F71745F}"/>
                </a:ext>
              </a:extLst>
            </p:cNvPr>
            <p:cNvSpPr/>
            <p:nvPr/>
          </p:nvSpPr>
          <p:spPr>
            <a:xfrm>
              <a:off x="9037334" y="3682994"/>
              <a:ext cx="610789" cy="61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grpSp>
      <p:grpSp>
        <p:nvGrpSpPr>
          <p:cNvPr id="63" name="Groupe 62">
            <a:extLst>
              <a:ext uri="{FF2B5EF4-FFF2-40B4-BE49-F238E27FC236}">
                <a16:creationId xmlns:a16="http://schemas.microsoft.com/office/drawing/2014/main" id="{A721C293-929C-D445-E924-92F13F83B4C4}"/>
              </a:ext>
            </a:extLst>
          </p:cNvPr>
          <p:cNvGrpSpPr/>
          <p:nvPr/>
        </p:nvGrpSpPr>
        <p:grpSpPr>
          <a:xfrm>
            <a:off x="3753658" y="4660349"/>
            <a:ext cx="2609182" cy="1561624"/>
            <a:chOff x="4354782" y="4543649"/>
            <a:chExt cx="2609182" cy="1561624"/>
          </a:xfrm>
        </p:grpSpPr>
        <p:sp>
          <p:nvSpPr>
            <p:cNvPr id="28" name="Rectangle 27">
              <a:extLst>
                <a:ext uri="{FF2B5EF4-FFF2-40B4-BE49-F238E27FC236}">
                  <a16:creationId xmlns:a16="http://schemas.microsoft.com/office/drawing/2014/main" id="{40A9C457-4624-4ECF-D2B6-C47B3E2BCBB3}"/>
                </a:ext>
              </a:extLst>
            </p:cNvPr>
            <p:cNvSpPr/>
            <p:nvPr/>
          </p:nvSpPr>
          <p:spPr>
            <a:xfrm>
              <a:off x="4354782" y="4872491"/>
              <a:ext cx="610789" cy="61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29" name="ZoneTexte 28">
              <a:extLst>
                <a:ext uri="{FF2B5EF4-FFF2-40B4-BE49-F238E27FC236}">
                  <a16:creationId xmlns:a16="http://schemas.microsoft.com/office/drawing/2014/main" id="{B8AA11C9-1C6D-9B9D-AE35-A840FD122A2B}"/>
                </a:ext>
              </a:extLst>
            </p:cNvPr>
            <p:cNvSpPr txBox="1"/>
            <p:nvPr/>
          </p:nvSpPr>
          <p:spPr>
            <a:xfrm>
              <a:off x="5425080" y="4543649"/>
              <a:ext cx="597853" cy="584775"/>
            </a:xfrm>
            <a:prstGeom prst="rect">
              <a:avLst/>
            </a:prstGeom>
            <a:noFill/>
          </p:spPr>
          <p:txBody>
            <a:bodyPr wrap="square" rtlCol="0">
              <a:spAutoFit/>
            </a:bodyPr>
            <a:lstStyle/>
            <a:p>
              <a:r>
                <a:rPr lang="fr-FR" sz="3200" dirty="0"/>
                <a:t>Map</a:t>
              </a:r>
            </a:p>
          </p:txBody>
        </p:sp>
        <p:sp>
          <p:nvSpPr>
            <p:cNvPr id="31" name="ZoneTexte 30">
              <a:extLst>
                <a:ext uri="{FF2B5EF4-FFF2-40B4-BE49-F238E27FC236}">
                  <a16:creationId xmlns:a16="http://schemas.microsoft.com/office/drawing/2014/main" id="{6779A5C5-E8CA-6C54-1663-7DBD8AA378C7}"/>
                </a:ext>
              </a:extLst>
            </p:cNvPr>
            <p:cNvSpPr txBox="1"/>
            <p:nvPr/>
          </p:nvSpPr>
          <p:spPr>
            <a:xfrm>
              <a:off x="4948701" y="5520498"/>
              <a:ext cx="1446630" cy="584775"/>
            </a:xfrm>
            <a:prstGeom prst="rect">
              <a:avLst/>
            </a:prstGeom>
            <a:noFill/>
          </p:spPr>
          <p:txBody>
            <a:bodyPr wrap="square">
              <a:spAutoFit/>
            </a:bodyPr>
            <a:lstStyle/>
            <a:p>
              <a:r>
                <a:rPr lang="fr-FR" sz="3200" dirty="0"/>
                <a:t>User -&gt; User</a:t>
              </a:r>
            </a:p>
          </p:txBody>
        </p:sp>
        <p:sp>
          <p:nvSpPr>
            <p:cNvPr id="32" name="Rectangle 31">
              <a:extLst>
                <a:ext uri="{FF2B5EF4-FFF2-40B4-BE49-F238E27FC236}">
                  <a16:creationId xmlns:a16="http://schemas.microsoft.com/office/drawing/2014/main" id="{4368BD4B-779C-2642-C9F1-914BFC0F7B99}"/>
                </a:ext>
              </a:extLst>
            </p:cNvPr>
            <p:cNvSpPr/>
            <p:nvPr/>
          </p:nvSpPr>
          <p:spPr>
            <a:xfrm>
              <a:off x="6353175" y="4872490"/>
              <a:ext cx="610789" cy="61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cxnSp>
          <p:nvCxnSpPr>
            <p:cNvPr id="39" name="Connecteur : en arc 38">
              <a:extLst>
                <a:ext uri="{FF2B5EF4-FFF2-40B4-BE49-F238E27FC236}">
                  <a16:creationId xmlns:a16="http://schemas.microsoft.com/office/drawing/2014/main" id="{7D54A8B6-F92F-F26E-18EE-C645175BAE0B}"/>
                </a:ext>
              </a:extLst>
            </p:cNvPr>
            <p:cNvCxnSpPr>
              <a:stCxn id="28" idx="2"/>
              <a:endCxn id="31" idx="1"/>
            </p:cNvCxnSpPr>
            <p:nvPr/>
          </p:nvCxnSpPr>
          <p:spPr>
            <a:xfrm rot="16200000" flipH="1">
              <a:off x="4639636" y="5503821"/>
              <a:ext cx="329606" cy="288524"/>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rc 39">
              <a:extLst>
                <a:ext uri="{FF2B5EF4-FFF2-40B4-BE49-F238E27FC236}">
                  <a16:creationId xmlns:a16="http://schemas.microsoft.com/office/drawing/2014/main" id="{DCEE1DAB-1C2F-E205-9AFB-D1DA6201F8A8}"/>
                </a:ext>
              </a:extLst>
            </p:cNvPr>
            <p:cNvCxnSpPr>
              <a:cxnSpLocks/>
              <a:stCxn id="31" idx="3"/>
              <a:endCxn id="32" idx="2"/>
            </p:cNvCxnSpPr>
            <p:nvPr/>
          </p:nvCxnSpPr>
          <p:spPr>
            <a:xfrm flipV="1">
              <a:off x="6395331" y="5483279"/>
              <a:ext cx="263239" cy="329607"/>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e 64">
            <a:extLst>
              <a:ext uri="{FF2B5EF4-FFF2-40B4-BE49-F238E27FC236}">
                <a16:creationId xmlns:a16="http://schemas.microsoft.com/office/drawing/2014/main" id="{62A0AFE6-D445-D16C-87A4-7E0939F5582C}"/>
              </a:ext>
            </a:extLst>
          </p:cNvPr>
          <p:cNvGrpSpPr/>
          <p:nvPr/>
        </p:nvGrpSpPr>
        <p:grpSpPr>
          <a:xfrm>
            <a:off x="7702310" y="4990598"/>
            <a:ext cx="2520059" cy="1220499"/>
            <a:chOff x="8126014" y="4852797"/>
            <a:chExt cx="2520059" cy="1220499"/>
          </a:xfrm>
        </p:grpSpPr>
        <p:sp>
          <p:nvSpPr>
            <p:cNvPr id="47" name="Rectangle 46">
              <a:extLst>
                <a:ext uri="{FF2B5EF4-FFF2-40B4-BE49-F238E27FC236}">
                  <a16:creationId xmlns:a16="http://schemas.microsoft.com/office/drawing/2014/main" id="{3161A440-5699-A374-EA0C-5ED0B9101B44}"/>
                </a:ext>
              </a:extLst>
            </p:cNvPr>
            <p:cNvSpPr/>
            <p:nvPr/>
          </p:nvSpPr>
          <p:spPr>
            <a:xfrm>
              <a:off x="8126014" y="4852797"/>
              <a:ext cx="610789" cy="61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48" name="Rectangle 47">
              <a:extLst>
                <a:ext uri="{FF2B5EF4-FFF2-40B4-BE49-F238E27FC236}">
                  <a16:creationId xmlns:a16="http://schemas.microsoft.com/office/drawing/2014/main" id="{3B13F145-3DD7-BC0A-78B6-3240DD341760}"/>
                </a:ext>
              </a:extLst>
            </p:cNvPr>
            <p:cNvSpPr/>
            <p:nvPr/>
          </p:nvSpPr>
          <p:spPr>
            <a:xfrm>
              <a:off x="9676805" y="5462507"/>
              <a:ext cx="610789" cy="61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cxnSp>
          <p:nvCxnSpPr>
            <p:cNvPr id="49" name="Connecteur : en arc 48">
              <a:extLst>
                <a:ext uri="{FF2B5EF4-FFF2-40B4-BE49-F238E27FC236}">
                  <a16:creationId xmlns:a16="http://schemas.microsoft.com/office/drawing/2014/main" id="{A255F8EB-895F-08AF-4481-02F37A9774B2}"/>
                </a:ext>
              </a:extLst>
            </p:cNvPr>
            <p:cNvCxnSpPr>
              <a:cxnSpLocks/>
              <a:stCxn id="47" idx="2"/>
              <a:endCxn id="51" idx="1"/>
            </p:cNvCxnSpPr>
            <p:nvPr/>
          </p:nvCxnSpPr>
          <p:spPr>
            <a:xfrm rot="16200000" flipH="1">
              <a:off x="8437912" y="5457083"/>
              <a:ext cx="292388" cy="305394"/>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2591A364-2DDE-6106-5311-D2335B7B6993}"/>
                </a:ext>
              </a:extLst>
            </p:cNvPr>
            <p:cNvSpPr txBox="1"/>
            <p:nvPr/>
          </p:nvSpPr>
          <p:spPr>
            <a:xfrm>
              <a:off x="8736803" y="5463586"/>
              <a:ext cx="998616" cy="584775"/>
            </a:xfrm>
            <a:prstGeom prst="rect">
              <a:avLst/>
            </a:prstGeom>
            <a:noFill/>
          </p:spPr>
          <p:txBody>
            <a:bodyPr wrap="square">
              <a:spAutoFit/>
            </a:bodyPr>
            <a:lstStyle/>
            <a:p>
              <a:r>
                <a:rPr lang="fr-FR" sz="3200" dirty="0"/>
                <a:t>User -&gt;</a:t>
              </a:r>
            </a:p>
          </p:txBody>
        </p:sp>
        <p:cxnSp>
          <p:nvCxnSpPr>
            <p:cNvPr id="55" name="Connecteur : en arc 54">
              <a:extLst>
                <a:ext uri="{FF2B5EF4-FFF2-40B4-BE49-F238E27FC236}">
                  <a16:creationId xmlns:a16="http://schemas.microsoft.com/office/drawing/2014/main" id="{B7C38590-3D2A-CB98-72E5-4E81AFE6FABC}"/>
                </a:ext>
              </a:extLst>
            </p:cNvPr>
            <p:cNvCxnSpPr>
              <a:cxnSpLocks/>
              <a:stCxn id="48" idx="3"/>
            </p:cNvCxnSpPr>
            <p:nvPr/>
          </p:nvCxnSpPr>
          <p:spPr>
            <a:xfrm flipV="1">
              <a:off x="10287594" y="5086485"/>
              <a:ext cx="358479" cy="681417"/>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ZoneTexte 60">
            <a:extLst>
              <a:ext uri="{FF2B5EF4-FFF2-40B4-BE49-F238E27FC236}">
                <a16:creationId xmlns:a16="http://schemas.microsoft.com/office/drawing/2014/main" id="{37138F5F-4F0A-A375-4B74-5E4DFF758203}"/>
              </a:ext>
            </a:extLst>
          </p:cNvPr>
          <p:cNvSpPr txBox="1"/>
          <p:nvPr/>
        </p:nvSpPr>
        <p:spPr>
          <a:xfrm>
            <a:off x="8497672" y="4691893"/>
            <a:ext cx="1750531" cy="584775"/>
          </a:xfrm>
          <a:prstGeom prst="rect">
            <a:avLst/>
          </a:prstGeom>
          <a:noFill/>
        </p:spPr>
        <p:txBody>
          <a:bodyPr wrap="square" rtlCol="0">
            <a:spAutoFit/>
          </a:bodyPr>
          <a:lstStyle/>
          <a:p>
            <a:r>
              <a:rPr lang="fr-FR" sz="3200" dirty="0" err="1"/>
              <a:t>Bind</a:t>
            </a:r>
            <a:r>
              <a:rPr lang="fr-FR" sz="3200" dirty="0"/>
              <a:t> / </a:t>
            </a:r>
            <a:r>
              <a:rPr lang="fr-FR" sz="3200" dirty="0" err="1"/>
              <a:t>Flatmap</a:t>
            </a:r>
            <a:endParaRPr lang="fr-FR" sz="3200" dirty="0"/>
          </a:p>
        </p:txBody>
      </p:sp>
      <p:cxnSp>
        <p:nvCxnSpPr>
          <p:cNvPr id="67" name="Connecteur droit 66">
            <a:extLst>
              <a:ext uri="{FF2B5EF4-FFF2-40B4-BE49-F238E27FC236}">
                <a16:creationId xmlns:a16="http://schemas.microsoft.com/office/drawing/2014/main" id="{3737DC82-9FC1-CE82-0484-EDBEAC878C22}"/>
              </a:ext>
            </a:extLst>
          </p:cNvPr>
          <p:cNvCxnSpPr>
            <a:cxnSpLocks/>
          </p:cNvCxnSpPr>
          <p:nvPr/>
        </p:nvCxnSpPr>
        <p:spPr>
          <a:xfrm>
            <a:off x="5855494" y="3595700"/>
            <a:ext cx="323850" cy="0"/>
          </a:xfrm>
          <a:prstGeom prst="line">
            <a:avLst/>
          </a:prstGeom>
        </p:spPr>
        <p:style>
          <a:lnRef idx="3">
            <a:schemeClr val="accent3"/>
          </a:lnRef>
          <a:fillRef idx="0">
            <a:schemeClr val="accent3"/>
          </a:fillRef>
          <a:effectRef idx="2">
            <a:schemeClr val="accent3"/>
          </a:effectRef>
          <a:fontRef idx="minor">
            <a:schemeClr val="tx1"/>
          </a:fontRef>
        </p:style>
      </p:cxnSp>
      <p:sp>
        <p:nvSpPr>
          <p:cNvPr id="72" name="ZoneTexte 71">
            <a:extLst>
              <a:ext uri="{FF2B5EF4-FFF2-40B4-BE49-F238E27FC236}">
                <a16:creationId xmlns:a16="http://schemas.microsoft.com/office/drawing/2014/main" id="{B0029BA1-52B8-7F8A-C1AC-3D4BC040BF8F}"/>
              </a:ext>
            </a:extLst>
          </p:cNvPr>
          <p:cNvSpPr txBox="1"/>
          <p:nvPr/>
        </p:nvSpPr>
        <p:spPr>
          <a:xfrm>
            <a:off x="3813848" y="3526355"/>
            <a:ext cx="3197874" cy="461665"/>
          </a:xfrm>
          <a:prstGeom prst="rect">
            <a:avLst/>
          </a:prstGeom>
          <a:noFill/>
        </p:spPr>
        <p:txBody>
          <a:bodyPr wrap="square" rtlCol="0">
            <a:spAutoFit/>
          </a:bodyPr>
          <a:lstStyle/>
          <a:p>
            <a:r>
              <a:rPr lang="fr-FR" sz="2400" dirty="0">
                <a:solidFill>
                  <a:schemeClr val="accent1"/>
                </a:solidFill>
              </a:rPr>
              <a:t>Expected User, found Optionnal&lt;User&gt;</a:t>
            </a:r>
          </a:p>
        </p:txBody>
      </p:sp>
      <p:grpSp>
        <p:nvGrpSpPr>
          <p:cNvPr id="73" name="Groupe 72">
            <a:extLst>
              <a:ext uri="{FF2B5EF4-FFF2-40B4-BE49-F238E27FC236}">
                <a16:creationId xmlns:a16="http://schemas.microsoft.com/office/drawing/2014/main" id="{25E2961F-ACEE-2C47-B573-ACDE03D7BCFC}"/>
              </a:ext>
            </a:extLst>
          </p:cNvPr>
          <p:cNvGrpSpPr/>
          <p:nvPr/>
        </p:nvGrpSpPr>
        <p:grpSpPr>
          <a:xfrm>
            <a:off x="8033250" y="2346320"/>
            <a:ext cx="2607643" cy="1232782"/>
            <a:chOff x="4354782" y="4872491"/>
            <a:chExt cx="2607643" cy="1232782"/>
          </a:xfrm>
        </p:grpSpPr>
        <p:sp>
          <p:nvSpPr>
            <p:cNvPr id="74" name="Rectangle 73">
              <a:extLst>
                <a:ext uri="{FF2B5EF4-FFF2-40B4-BE49-F238E27FC236}">
                  <a16:creationId xmlns:a16="http://schemas.microsoft.com/office/drawing/2014/main" id="{93DA2A6A-6BE7-61E8-08D7-0B9F9EBC601C}"/>
                </a:ext>
              </a:extLst>
            </p:cNvPr>
            <p:cNvSpPr/>
            <p:nvPr/>
          </p:nvSpPr>
          <p:spPr>
            <a:xfrm>
              <a:off x="4354782" y="4872491"/>
              <a:ext cx="610789" cy="610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76" name="ZoneTexte 75">
              <a:extLst>
                <a:ext uri="{FF2B5EF4-FFF2-40B4-BE49-F238E27FC236}">
                  <a16:creationId xmlns:a16="http://schemas.microsoft.com/office/drawing/2014/main" id="{80C16D59-5009-7F20-B3B4-005D3F514E81}"/>
                </a:ext>
              </a:extLst>
            </p:cNvPr>
            <p:cNvSpPr txBox="1"/>
            <p:nvPr/>
          </p:nvSpPr>
          <p:spPr>
            <a:xfrm>
              <a:off x="4948700" y="5520498"/>
              <a:ext cx="1621035" cy="584775"/>
            </a:xfrm>
            <a:prstGeom prst="rect">
              <a:avLst/>
            </a:prstGeom>
            <a:noFill/>
          </p:spPr>
          <p:txBody>
            <a:bodyPr wrap="square">
              <a:spAutoFit/>
            </a:bodyPr>
            <a:lstStyle/>
            <a:p>
              <a:r>
                <a:rPr lang="fr-FR" sz="3200" dirty="0"/>
                <a:t>User -&gt;</a:t>
              </a:r>
            </a:p>
          </p:txBody>
        </p:sp>
        <p:cxnSp>
          <p:nvCxnSpPr>
            <p:cNvPr id="78" name="Connecteur : en arc 77">
              <a:extLst>
                <a:ext uri="{FF2B5EF4-FFF2-40B4-BE49-F238E27FC236}">
                  <a16:creationId xmlns:a16="http://schemas.microsoft.com/office/drawing/2014/main" id="{1AC93BE7-3866-D8BF-A61F-D950F09AB5FF}"/>
                </a:ext>
              </a:extLst>
            </p:cNvPr>
            <p:cNvCxnSpPr>
              <a:cxnSpLocks/>
              <a:stCxn id="74" idx="2"/>
              <a:endCxn id="76" idx="1"/>
            </p:cNvCxnSpPr>
            <p:nvPr/>
          </p:nvCxnSpPr>
          <p:spPr>
            <a:xfrm rot="16200000" flipH="1">
              <a:off x="4639635" y="5503821"/>
              <a:ext cx="329606" cy="288523"/>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rc 78">
              <a:extLst>
                <a:ext uri="{FF2B5EF4-FFF2-40B4-BE49-F238E27FC236}">
                  <a16:creationId xmlns:a16="http://schemas.microsoft.com/office/drawing/2014/main" id="{7A0C7670-8354-01F1-6D53-51D74F7D2935}"/>
                </a:ext>
              </a:extLst>
            </p:cNvPr>
            <p:cNvCxnSpPr>
              <a:cxnSpLocks/>
              <a:stCxn id="76" idx="3"/>
              <a:endCxn id="25" idx="2"/>
            </p:cNvCxnSpPr>
            <p:nvPr/>
          </p:nvCxnSpPr>
          <p:spPr>
            <a:xfrm flipV="1">
              <a:off x="6569735" y="5521113"/>
              <a:ext cx="392690" cy="291773"/>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Rectangle 84">
            <a:extLst>
              <a:ext uri="{FF2B5EF4-FFF2-40B4-BE49-F238E27FC236}">
                <a16:creationId xmlns:a16="http://schemas.microsoft.com/office/drawing/2014/main" id="{24B09543-EBF3-7F2F-331A-E1CCC5AF904F}"/>
              </a:ext>
            </a:extLst>
          </p:cNvPr>
          <p:cNvSpPr/>
          <p:nvPr/>
        </p:nvSpPr>
        <p:spPr>
          <a:xfrm>
            <a:off x="9301033" y="2380985"/>
            <a:ext cx="273303" cy="27330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rPr>
              <a:t>1</a:t>
            </a:r>
          </a:p>
        </p:txBody>
      </p:sp>
      <p:sp>
        <p:nvSpPr>
          <p:cNvPr id="118" name="Titre 1">
            <a:extLst>
              <a:ext uri="{FF2B5EF4-FFF2-40B4-BE49-F238E27FC236}">
                <a16:creationId xmlns:a16="http://schemas.microsoft.com/office/drawing/2014/main" id="{D4955B3F-3B3C-DDDD-9150-509BD60ABFF8}"/>
              </a:ext>
            </a:extLst>
          </p:cNvPr>
          <p:cNvSpPr>
            <a:spLocks noGrp="1"/>
          </p:cNvSpPr>
          <p:nvPr>
            <p:ph type="title"/>
          </p:nvPr>
        </p:nvSpPr>
        <p:spPr>
          <a:xfrm>
            <a:off x="1" y="365125"/>
            <a:ext cx="12192000" cy="1325563"/>
          </a:xfrm>
        </p:spPr>
        <p:txBody>
          <a:bodyPr>
            <a:normAutofit fontScale="90000"/>
          </a:bodyPr>
          <a:lstStyle/>
          <a:p>
            <a:r>
              <a:rPr lang="fr-FR" dirty="0"/>
              <a:t>Monade: Maybe / option / optional / some / Just</a:t>
            </a:r>
          </a:p>
        </p:txBody>
      </p:sp>
      <p:pic>
        <p:nvPicPr>
          <p:cNvPr id="119" name="Picture 2" descr="Inside Group Toulouse - Editeurs de logiciels (adresse)">
            <a:extLst>
              <a:ext uri="{FF2B5EF4-FFF2-40B4-BE49-F238E27FC236}">
                <a16:creationId xmlns:a16="http://schemas.microsoft.com/office/drawing/2014/main" id="{5E348391-8136-0F27-8748-48E1098697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89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3"/>
                                        </p:tgtEl>
                                      </p:cBhvr>
                                    </p:animEffect>
                                    <p:set>
                                      <p:cBhvr>
                                        <p:cTn id="61" dur="1" fill="hold">
                                          <p:stCondLst>
                                            <p:cond delay="499"/>
                                          </p:stCondLst>
                                        </p:cTn>
                                        <p:tgtEl>
                                          <p:spTgt spid="3"/>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500"/>
                                        <p:tgtEl>
                                          <p:spTgt spid="62"/>
                                        </p:tgtEl>
                                      </p:cBhvr>
                                    </p:animEffect>
                                  </p:childTnLst>
                                </p:cTn>
                              </p:par>
                            </p:childTnLst>
                          </p:cTn>
                        </p:par>
                        <p:par>
                          <p:cTn id="65" fill="hold">
                            <p:stCondLst>
                              <p:cond delay="500"/>
                            </p:stCondLst>
                            <p:childTnLst>
                              <p:par>
                                <p:cTn id="66" presetID="10" presetClass="exit" presetSubtype="0" fill="hold" nodeType="afterEffect">
                                  <p:stCondLst>
                                    <p:cond delay="0"/>
                                  </p:stCondLst>
                                  <p:childTnLst>
                                    <p:animEffect transition="out" filter="fade">
                                      <p:cBhvr>
                                        <p:cTn id="67" dur="500"/>
                                        <p:tgtEl>
                                          <p:spTgt spid="67"/>
                                        </p:tgtEl>
                                      </p:cBhvr>
                                    </p:animEffect>
                                    <p:set>
                                      <p:cBhvr>
                                        <p:cTn id="68" dur="1" fill="hold">
                                          <p:stCondLst>
                                            <p:cond delay="499"/>
                                          </p:stCondLst>
                                        </p:cTn>
                                        <p:tgtEl>
                                          <p:spTgt spid="67"/>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72"/>
                                        </p:tgtEl>
                                      </p:cBhvr>
                                    </p:animEffect>
                                    <p:set>
                                      <p:cBhvr>
                                        <p:cTn id="71" dur="1" fill="hold">
                                          <p:stCondLst>
                                            <p:cond delay="4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7" grpId="0"/>
      <p:bldP spid="3" grpId="0" animBg="1"/>
      <p:bldP spid="4" grpId="0" animBg="1"/>
      <p:bldP spid="5" grpId="0"/>
      <p:bldP spid="6" grpId="0" animBg="1"/>
      <p:bldP spid="10" grpId="0"/>
      <p:bldP spid="12" grpId="0" animBg="1"/>
      <p:bldP spid="18" grpId="0" animBg="1"/>
      <p:bldP spid="61" grpId="0"/>
      <p:bldP spid="72" grpId="0"/>
      <p:bldP spid="8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DB8EE6C5-1E95-9FCA-DC12-05E1C89570E2}"/>
              </a:ext>
            </a:extLst>
          </p:cNvPr>
          <p:cNvSpPr>
            <a:spLocks noGrp="1"/>
          </p:cNvSpPr>
          <p:nvPr>
            <p:ph type="ftr" sz="quarter" idx="11"/>
          </p:nvPr>
        </p:nvSpPr>
        <p:spPr/>
        <p:txBody>
          <a:bodyPr/>
          <a:lstStyle/>
          <a:p>
            <a:r>
              <a:rPr lang="fr-FR" dirty="0"/>
              <a:t>L’objet fonctionnel</a:t>
            </a:r>
          </a:p>
        </p:txBody>
      </p:sp>
      <p:sp>
        <p:nvSpPr>
          <p:cNvPr id="9" name="Espace réservé du numéro de diapositive 8">
            <a:extLst>
              <a:ext uri="{FF2B5EF4-FFF2-40B4-BE49-F238E27FC236}">
                <a16:creationId xmlns:a16="http://schemas.microsoft.com/office/drawing/2014/main" id="{5C6E78B1-BECA-A0B8-0666-7F0DD496B19F}"/>
              </a:ext>
            </a:extLst>
          </p:cNvPr>
          <p:cNvSpPr>
            <a:spLocks noGrp="1"/>
          </p:cNvSpPr>
          <p:nvPr>
            <p:ph type="sldNum" sz="quarter" idx="12"/>
          </p:nvPr>
        </p:nvSpPr>
        <p:spPr/>
        <p:txBody>
          <a:bodyPr/>
          <a:lstStyle/>
          <a:p>
            <a:pPr rtl="0"/>
            <a:fld id="{2C18C1E5-FB55-42F5-BD6D-9CC153FCDBE6}" type="slidenum">
              <a:rPr lang="fr-FR" noProof="0" smtClean="0"/>
              <a:t>12</a:t>
            </a:fld>
            <a:endParaRPr lang="fr-FR" noProof="0" dirty="0"/>
          </a:p>
        </p:txBody>
      </p:sp>
      <p:sp>
        <p:nvSpPr>
          <p:cNvPr id="3" name="ZoneTexte 2">
            <a:extLst>
              <a:ext uri="{FF2B5EF4-FFF2-40B4-BE49-F238E27FC236}">
                <a16:creationId xmlns:a16="http://schemas.microsoft.com/office/drawing/2014/main" id="{856CEC11-79F7-4EDC-0B5D-2268C2935AB8}"/>
              </a:ext>
            </a:extLst>
          </p:cNvPr>
          <p:cNvSpPr txBox="1"/>
          <p:nvPr/>
        </p:nvSpPr>
        <p:spPr>
          <a:xfrm>
            <a:off x="836612" y="1352965"/>
            <a:ext cx="10515600" cy="584775"/>
          </a:xfrm>
          <a:prstGeom prst="rect">
            <a:avLst/>
          </a:prstGeom>
          <a:noFill/>
        </p:spPr>
        <p:txBody>
          <a:bodyPr wrap="square" rtlCol="0">
            <a:spAutoFit/>
          </a:bodyPr>
          <a:lstStyle/>
          <a:p>
            <a:pPr algn="ctr"/>
            <a:r>
              <a:rPr lang="fr-FR" sz="3200" dirty="0"/>
              <a:t>Un exemple avec </a:t>
            </a:r>
            <a:r>
              <a:rPr lang="fr-FR" sz="3200" dirty="0">
                <a:hlinkClick r:id="rId3">
                  <a:extLst>
                    <a:ext uri="{A12FA001-AC4F-418D-AE19-62706E023703}">
                      <ahyp:hlinkClr xmlns:ahyp="http://schemas.microsoft.com/office/drawing/2018/hyperlinkcolor" val="tx"/>
                    </a:ext>
                  </a:extLst>
                </a:hlinkClick>
              </a:rPr>
              <a:t>fp-ts</a:t>
            </a:r>
            <a:endParaRPr lang="fr-FR" sz="3200" dirty="0"/>
          </a:p>
        </p:txBody>
      </p:sp>
      <p:sp>
        <p:nvSpPr>
          <p:cNvPr id="4" name="Rectangle 1">
            <a:extLst>
              <a:ext uri="{FF2B5EF4-FFF2-40B4-BE49-F238E27FC236}">
                <a16:creationId xmlns:a16="http://schemas.microsoft.com/office/drawing/2014/main" id="{0029D2B0-D3A7-36F5-34E7-1C1EB8909302}"/>
              </a:ext>
            </a:extLst>
          </p:cNvPr>
          <p:cNvSpPr>
            <a:spLocks noChangeArrowheads="1"/>
          </p:cNvSpPr>
          <p:nvPr/>
        </p:nvSpPr>
        <p:spPr bwMode="auto">
          <a:xfrm>
            <a:off x="798512" y="2294192"/>
            <a:ext cx="4776757" cy="3970318"/>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const </a:t>
            </a:r>
            <a:r>
              <a:rPr kumimoji="0" lang="fr-FR" altLang="fr-FR" b="0" i="0" u="none" strike="noStrike" cap="none" normalizeH="0" baseline="0" dirty="0">
                <a:ln>
                  <a:noFill/>
                </a:ln>
                <a:solidFill>
                  <a:srgbClr val="FFC66D"/>
                </a:solidFill>
                <a:effectLst/>
                <a:latin typeface="JetBrains Mono"/>
              </a:rPr>
              <a:t>greet </a:t>
            </a:r>
            <a:r>
              <a:rPr kumimoji="0" lang="fr-FR" altLang="fr-FR" b="0" i="0" u="none" strike="noStrike" cap="none" normalizeH="0" baseline="0" dirty="0">
                <a:ln>
                  <a:noFill/>
                </a:ln>
                <a:solidFill>
                  <a:srgbClr val="A9B7C6"/>
                </a:solidFill>
                <a:effectLst/>
                <a:latin typeface="JetBrains Mono"/>
              </a:rPr>
              <a:t>= (user: User | </a:t>
            </a:r>
            <a:r>
              <a:rPr kumimoji="0" lang="fr-FR" altLang="fr-FR" b="0" i="0" u="none" strike="noStrike" cap="none" normalizeH="0" baseline="0" dirty="0">
                <a:ln>
                  <a:noFill/>
                </a:ln>
                <a:solidFill>
                  <a:srgbClr val="CC7832"/>
                </a:solidFill>
                <a:effectLst/>
                <a:latin typeface="JetBrains Mono"/>
              </a:rPr>
              <a:t>undefined</a:t>
            </a: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string </a:t>
            </a:r>
            <a:r>
              <a:rPr kumimoji="0" lang="fr-FR" altLang="fr-FR" b="0" i="0" u="none" strike="noStrike" cap="none" normalizeH="0" baseline="0" dirty="0">
                <a:ln>
                  <a:noFill/>
                </a:ln>
                <a:solidFill>
                  <a:srgbClr val="A9B7C6"/>
                </a:solidFill>
                <a:effectLst/>
                <a:latin typeface="JetBrains Mono"/>
              </a:rPr>
              <a:t>=&gt;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let </a:t>
            </a:r>
            <a:r>
              <a:rPr kumimoji="0" lang="fr-FR" altLang="fr-FR" b="0" i="0" u="none" strike="noStrike" cap="none" normalizeH="0" baseline="0" dirty="0">
                <a:ln>
                  <a:noFill/>
                </a:ln>
                <a:solidFill>
                  <a:srgbClr val="A9B7C6"/>
                </a:solidFill>
                <a:effectLst/>
                <a:latin typeface="JetBrains Mono"/>
              </a:rPr>
              <a:t>name: </a:t>
            </a:r>
            <a:r>
              <a:rPr kumimoji="0" lang="fr-FR" altLang="fr-FR" b="0" i="0" u="none" strike="noStrike" cap="none" normalizeH="0" baseline="0" dirty="0">
                <a:ln>
                  <a:noFill/>
                </a:ln>
                <a:solidFill>
                  <a:srgbClr val="CC7832"/>
                </a:solidFill>
                <a:effectLst/>
                <a:latin typeface="JetBrains Mono"/>
              </a:rPr>
              <a:t>string </a:t>
            </a: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undefined </a:t>
            </a: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undefined</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if </a:t>
            </a:r>
            <a:r>
              <a:rPr kumimoji="0" lang="fr-FR" altLang="fr-FR" b="0" i="0" u="none" strike="noStrike" cap="none" normalizeH="0" baseline="0" dirty="0">
                <a:ln>
                  <a:noFill/>
                </a:ln>
                <a:solidFill>
                  <a:srgbClr val="A9B7C6"/>
                </a:solidFill>
                <a:effectLst/>
                <a:latin typeface="JetBrains Mono"/>
              </a:rPr>
              <a:t>(user)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if </a:t>
            </a:r>
            <a:r>
              <a:rPr kumimoji="0" lang="fr-FR" altLang="fr-FR" b="0" i="0" u="none" strike="noStrike" cap="none" normalizeH="0" baseline="0" dirty="0">
                <a:ln>
                  <a:noFill/>
                </a:ln>
                <a:solidFill>
                  <a:srgbClr val="A9B7C6"/>
                </a:solidFill>
                <a:effectLst/>
                <a:latin typeface="JetBrains Mono"/>
              </a:rPr>
              <a:t>(user.name)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name = user.</a:t>
            </a:r>
            <a:r>
              <a:rPr kumimoji="0" lang="fr-FR" altLang="fr-FR" b="0" i="0" u="none" strike="noStrike" cap="none" normalizeH="0" baseline="0" dirty="0">
                <a:ln>
                  <a:noFill/>
                </a:ln>
                <a:solidFill>
                  <a:srgbClr val="9876AA"/>
                </a:solidFill>
                <a:effectLst/>
                <a:latin typeface="JetBrains Mono"/>
              </a:rPr>
              <a:t>name</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FFC66D"/>
                </a:solidFill>
                <a:effectLst/>
                <a:latin typeface="JetBrains Mono"/>
              </a:rPr>
              <a:t>toLowerCase</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 </a:t>
            </a:r>
            <a:r>
              <a:rPr kumimoji="0" lang="fr-FR" altLang="fr-FR" b="0" i="0" u="none" strike="noStrike" cap="none" normalizeH="0" baseline="0" dirty="0" err="1">
                <a:ln>
                  <a:noFill/>
                </a:ln>
                <a:solidFill>
                  <a:srgbClr val="CC7832"/>
                </a:solidFill>
                <a:effectLst/>
                <a:latin typeface="JetBrains Mono"/>
              </a:rPr>
              <a:t>else</a:t>
            </a:r>
            <a:r>
              <a:rPr kumimoji="0" lang="fr-FR" altLang="fr-FR" b="0" i="0" u="none" strike="noStrike" cap="none" normalizeH="0" baseline="0" dirty="0">
                <a:ln>
                  <a:noFill/>
                </a:ln>
                <a:solidFill>
                  <a:srgbClr val="CC7832"/>
                </a:solidFill>
                <a:effectLst/>
                <a:latin typeface="JetBrains Mono"/>
              </a:rPr>
              <a:t> if</a:t>
            </a:r>
            <a:r>
              <a:rPr kumimoji="0" lang="fr-FR" altLang="fr-FR" b="0" i="0" u="none" strike="noStrike" cap="none" normalizeH="0" baseline="0" dirty="0">
                <a:ln>
                  <a:noFill/>
                </a:ln>
                <a:solidFill>
                  <a:srgbClr val="A9B7C6"/>
                </a:solidFill>
                <a:effectLst/>
                <a:latin typeface="JetBrains Mono"/>
              </a:rPr>
              <a:t>(user.lastName)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name = user.lastName.</a:t>
            </a:r>
            <a:r>
              <a:rPr kumimoji="0" lang="fr-FR" altLang="fr-FR" b="0" i="0" u="none" strike="noStrike" cap="none" normalizeH="0" baseline="0" dirty="0">
                <a:ln>
                  <a:noFill/>
                </a:ln>
                <a:solidFill>
                  <a:srgbClr val="FFC66D"/>
                </a:solidFill>
                <a:effectLst/>
                <a:latin typeface="JetBrains Mono"/>
              </a:rPr>
              <a:t>toLowerCase</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if </a:t>
            </a:r>
            <a:r>
              <a:rPr kumimoji="0" lang="fr-FR" altLang="fr-FR" b="0" i="0" u="none" strike="noStrike" cap="none" normalizeH="0" baseline="0" dirty="0">
                <a:ln>
                  <a:noFill/>
                </a:ln>
                <a:solidFill>
                  <a:srgbClr val="A9B7C6"/>
                </a:solidFill>
                <a:effectLst/>
                <a:latin typeface="JetBrains Mono"/>
              </a:rPr>
              <a:t>(name)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6A8759"/>
                </a:solidFill>
                <a:effectLst/>
                <a:latin typeface="JetBrains Mono"/>
              </a:rPr>
              <a:t>`Hello </a:t>
            </a:r>
            <a:r>
              <a:rPr kumimoji="0" lang="fr-FR" altLang="fr-FR" b="0" i="0" u="none" strike="noStrike" cap="none" normalizeH="0" baseline="0" dirty="0">
                <a:ln>
                  <a:noFill/>
                </a:ln>
                <a:solidFill>
                  <a:srgbClr val="A9B7C6"/>
                </a:solidFill>
                <a:effectLst/>
                <a:latin typeface="JetBrains Mono"/>
              </a:rPr>
              <a:t>${name}</a:t>
            </a:r>
            <a:r>
              <a:rPr kumimoji="0" lang="fr-FR" altLang="fr-FR" b="0" i="0" u="none" strike="noStrike" cap="none" normalizeH="0" baseline="0" dirty="0">
                <a:ln>
                  <a:noFill/>
                </a:ln>
                <a:solidFill>
                  <a:srgbClr val="6A8759"/>
                </a:solidFill>
                <a:effectLst/>
                <a:latin typeface="JetBrains Mono"/>
              </a:rPr>
              <a:t>`</a:t>
            </a:r>
            <a:br>
              <a:rPr kumimoji="0" lang="fr-FR" altLang="fr-FR" b="0" i="0" u="none" strike="noStrike" cap="none" normalizeH="0" baseline="0" dirty="0">
                <a:ln>
                  <a:noFill/>
                </a:ln>
                <a:solidFill>
                  <a:srgbClr val="6A8759"/>
                </a:solidFill>
                <a:effectLst/>
                <a:latin typeface="JetBrains Mono"/>
              </a:rPr>
            </a:br>
            <a:r>
              <a:rPr kumimoji="0" lang="fr-FR" altLang="fr-FR" b="0" i="0" u="none" strike="noStrike" cap="none" normalizeH="0" baseline="0" dirty="0">
                <a:ln>
                  <a:noFill/>
                </a:ln>
                <a:solidFill>
                  <a:srgbClr val="6A8759"/>
                </a:solidFill>
                <a:effectLst/>
                <a:latin typeface="JetBrains Mono"/>
              </a:rPr>
              <a:t>    </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Welcome</a:t>
            </a:r>
            <a:r>
              <a:rPr kumimoji="0" lang="fr-FR" altLang="fr-FR" b="0" i="0" u="none" strike="noStrike" cap="none" normalizeH="0" baseline="0" dirty="0">
                <a:ln>
                  <a:noFill/>
                </a:ln>
                <a:solidFill>
                  <a:srgbClr val="6A8759"/>
                </a:solidFill>
                <a:effectLst/>
                <a:latin typeface="JetBrains Mono"/>
              </a:rPr>
              <a:t>!'</a:t>
            </a:r>
            <a:br>
              <a:rPr kumimoji="0" lang="fr-FR" altLang="fr-FR" b="0" i="0" u="none" strike="noStrike" cap="none" normalizeH="0" baseline="0" dirty="0">
                <a:ln>
                  <a:noFill/>
                </a:ln>
                <a:solidFill>
                  <a:srgbClr val="6A8759"/>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579DE4F1-CE31-AA64-2A90-ED989AFEF79A}"/>
              </a:ext>
            </a:extLst>
          </p:cNvPr>
          <p:cNvSpPr>
            <a:spLocks noChangeArrowheads="1"/>
          </p:cNvSpPr>
          <p:nvPr/>
        </p:nvSpPr>
        <p:spPr bwMode="auto">
          <a:xfrm>
            <a:off x="6094412" y="2294192"/>
            <a:ext cx="5187126" cy="3416320"/>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import </a:t>
            </a: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as </a:t>
            </a:r>
            <a:r>
              <a:rPr kumimoji="0" lang="fr-FR" altLang="fr-FR" b="0" i="0" u="none" strike="noStrike" cap="none" normalizeH="0" baseline="0" dirty="0">
                <a:ln>
                  <a:noFill/>
                </a:ln>
                <a:solidFill>
                  <a:srgbClr val="A9B7C6"/>
                </a:solidFill>
                <a:effectLst/>
                <a:latin typeface="JetBrains Mono"/>
              </a:rPr>
              <a:t>O </a:t>
            </a:r>
            <a:r>
              <a:rPr kumimoji="0" lang="fr-FR" altLang="fr-FR" b="0" i="0" u="none" strike="noStrike" cap="none" normalizeH="0" baseline="0" dirty="0">
                <a:ln>
                  <a:noFill/>
                </a:ln>
                <a:solidFill>
                  <a:srgbClr val="CC7832"/>
                </a:solidFill>
                <a:effectLst/>
                <a:latin typeface="JetBrains Mono"/>
              </a:rPr>
              <a:t>from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fp-ts</a:t>
            </a:r>
            <a:r>
              <a:rPr kumimoji="0" lang="fr-FR" altLang="fr-FR" b="0" i="0" u="none" strike="noStrike" cap="none" normalizeH="0" baseline="0" dirty="0">
                <a:ln>
                  <a:noFill/>
                </a:ln>
                <a:solidFill>
                  <a:srgbClr val="6A8759"/>
                </a:solidFill>
                <a:effectLst/>
                <a:latin typeface="JetBrains Mono"/>
              </a:rPr>
              <a:t>/Option'</a:t>
            </a:r>
            <a:br>
              <a:rPr kumimoji="0" lang="fr-FR" altLang="fr-FR" b="0" i="0" u="none" strike="noStrike" cap="none" normalizeH="0" baseline="0" dirty="0">
                <a:ln>
                  <a:noFill/>
                </a:ln>
                <a:solidFill>
                  <a:srgbClr val="6A8759"/>
                </a:solidFill>
                <a:effectLst/>
                <a:latin typeface="JetBrains Mono"/>
              </a:rPr>
            </a:br>
            <a:r>
              <a:rPr kumimoji="0" lang="fr-FR" altLang="fr-FR" b="0" i="0" u="none" strike="noStrike" cap="none" normalizeH="0" baseline="0" dirty="0">
                <a:ln>
                  <a:noFill/>
                </a:ln>
                <a:solidFill>
                  <a:srgbClr val="CC7832"/>
                </a:solidFill>
                <a:effectLst/>
                <a:latin typeface="JetBrains Mono"/>
              </a:rPr>
              <a:t>const </a:t>
            </a:r>
            <a:r>
              <a:rPr kumimoji="0" lang="fr-FR" altLang="fr-FR" b="0" i="0" u="none" strike="noStrike" cap="none" normalizeH="0" baseline="0" dirty="0">
                <a:ln>
                  <a:noFill/>
                </a:ln>
                <a:solidFill>
                  <a:srgbClr val="FFC66D"/>
                </a:solidFill>
                <a:effectLst/>
                <a:latin typeface="JetBrains Mono"/>
              </a:rPr>
              <a:t>greet </a:t>
            </a:r>
            <a:r>
              <a:rPr kumimoji="0" lang="fr-FR" altLang="fr-FR" b="0" i="0" u="none" strike="noStrike" cap="none" normalizeH="0" baseline="0" dirty="0">
                <a:ln>
                  <a:noFill/>
                </a:ln>
                <a:solidFill>
                  <a:srgbClr val="A9B7C6"/>
                </a:solidFill>
                <a:effectLst/>
                <a:latin typeface="JetBrains Mono"/>
              </a:rPr>
              <a:t>= (user: User | </a:t>
            </a:r>
            <a:r>
              <a:rPr kumimoji="0" lang="fr-FR" altLang="fr-FR" b="0" i="0" u="none" strike="noStrike" cap="none" normalizeH="0" baseline="0" dirty="0">
                <a:ln>
                  <a:noFill/>
                </a:ln>
                <a:solidFill>
                  <a:srgbClr val="CC7832"/>
                </a:solidFill>
                <a:effectLst/>
                <a:latin typeface="JetBrains Mono"/>
              </a:rPr>
              <a:t>undefined</a:t>
            </a: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string </a:t>
            </a:r>
            <a:r>
              <a:rPr kumimoji="0" lang="fr-FR" altLang="fr-FR" b="0" i="0" u="none" strike="noStrike" cap="none" normalizeH="0" baseline="0" dirty="0">
                <a:ln>
                  <a:noFill/>
                </a:ln>
                <a:solidFill>
                  <a:srgbClr val="A9B7C6"/>
                </a:solidFill>
                <a:effectLst/>
                <a:latin typeface="JetBrains Mono"/>
              </a:rPr>
              <a:t>=&gt; pipe(</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O.fromNullable(user)</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O.</a:t>
            </a:r>
            <a:r>
              <a:rPr kumimoji="0" lang="fr-FR" altLang="fr-FR" b="0" i="0" u="none" strike="noStrike" cap="none" normalizeH="0" baseline="0" dirty="0">
                <a:ln>
                  <a:noFill/>
                </a:ln>
                <a:solidFill>
                  <a:srgbClr val="FFC66D"/>
                </a:solidFill>
                <a:effectLst/>
                <a:latin typeface="JetBrains Mono"/>
              </a:rPr>
              <a:t>map</a:t>
            </a:r>
            <a:r>
              <a:rPr kumimoji="0" lang="fr-FR" altLang="fr-FR" b="0" i="0" u="none" strike="noStrike" cap="none" normalizeH="0" baseline="0" dirty="0">
                <a:ln>
                  <a:noFill/>
                </a:ln>
                <a:solidFill>
                  <a:srgbClr val="A9B7C6"/>
                </a:solidFill>
                <a:effectLst/>
                <a:latin typeface="JetBrains Mono"/>
              </a:rPr>
              <a:t>(user =&gt; user.</a:t>
            </a:r>
            <a:r>
              <a:rPr kumimoji="0" lang="fr-FR" altLang="fr-FR" b="0" i="0" u="none" strike="noStrike" cap="none" normalizeH="0" baseline="0" dirty="0">
                <a:ln>
                  <a:noFill/>
                </a:ln>
                <a:solidFill>
                  <a:srgbClr val="9876AA"/>
                </a:solidFill>
                <a:effectLst/>
                <a:latin typeface="JetBrains Mono"/>
              </a:rPr>
              <a:t>name</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O.</a:t>
            </a:r>
            <a:r>
              <a:rPr kumimoji="0" lang="fr-FR" altLang="fr-FR" b="0" i="0" u="none" strike="noStrike" cap="none" normalizeH="0" baseline="0" dirty="0">
                <a:ln>
                  <a:noFill/>
                </a:ln>
                <a:solidFill>
                  <a:srgbClr val="9876AA"/>
                </a:solidFill>
                <a:effectLst/>
                <a:latin typeface="JetBrains Mono"/>
              </a:rPr>
              <a:t>alt</a:t>
            </a:r>
            <a:r>
              <a:rPr kumimoji="0" lang="fr-FR" altLang="fr-FR" b="0" i="0" u="none" strike="noStrike" cap="none" normalizeH="0" baseline="0" dirty="0">
                <a:ln>
                  <a:noFill/>
                </a:ln>
                <a:solidFill>
                  <a:srgbClr val="A9B7C6"/>
                </a:solidFill>
                <a:effectLst/>
                <a:latin typeface="JetBrains Mono"/>
              </a:rPr>
              <a:t>(() =&gt; pipe(</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O.fromNullable(user)</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O.</a:t>
            </a:r>
            <a:r>
              <a:rPr kumimoji="0" lang="fr-FR" altLang="fr-FR" b="0" i="0" u="none" strike="noStrike" cap="none" normalizeH="0" baseline="0" dirty="0">
                <a:ln>
                  <a:noFill/>
                </a:ln>
                <a:solidFill>
                  <a:srgbClr val="FFC66D"/>
                </a:solidFill>
                <a:effectLst/>
                <a:latin typeface="JetBrains Mono"/>
              </a:rPr>
              <a:t>map</a:t>
            </a:r>
            <a:r>
              <a:rPr kumimoji="0" lang="fr-FR" altLang="fr-FR" b="0" i="0" u="none" strike="noStrike" cap="none" normalizeH="0" baseline="0" dirty="0">
                <a:ln>
                  <a:noFill/>
                </a:ln>
                <a:solidFill>
                  <a:srgbClr val="A9B7C6"/>
                </a:solidFill>
                <a:effectLst/>
                <a:latin typeface="JetBrains Mono"/>
              </a:rPr>
              <a:t>(user =&gt; user.lastName)</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O.</a:t>
            </a:r>
            <a:r>
              <a:rPr kumimoji="0" lang="fr-FR" altLang="fr-FR" b="0" i="0" u="none" strike="noStrike" cap="none" normalizeH="0" baseline="0" dirty="0">
                <a:ln>
                  <a:noFill/>
                </a:ln>
                <a:solidFill>
                  <a:srgbClr val="FFC66D"/>
                </a:solidFill>
                <a:effectLst/>
                <a:latin typeface="JetBrains Mono"/>
              </a:rPr>
              <a:t>map</a:t>
            </a:r>
            <a:r>
              <a:rPr kumimoji="0" lang="fr-FR" altLang="fr-FR" b="0" i="0" u="none" strike="noStrike" cap="none" normalizeH="0" baseline="0" dirty="0">
                <a:ln>
                  <a:noFill/>
                </a:ln>
                <a:solidFill>
                  <a:srgbClr val="A9B7C6"/>
                </a:solidFill>
                <a:effectLst/>
                <a:latin typeface="JetBrains Mono"/>
              </a:rPr>
              <a:t>(name =&gt; name.</a:t>
            </a:r>
            <a:r>
              <a:rPr kumimoji="0" lang="fr-FR" altLang="fr-FR" b="0" i="0" u="none" strike="noStrike" cap="none" normalizeH="0" baseline="0" dirty="0">
                <a:ln>
                  <a:noFill/>
                </a:ln>
                <a:solidFill>
                  <a:srgbClr val="FFC66D"/>
                </a:solidFill>
                <a:effectLst/>
                <a:latin typeface="JetBrains Mono"/>
              </a:rPr>
              <a:t>toLowerCase</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O.</a:t>
            </a:r>
            <a:r>
              <a:rPr kumimoji="0" lang="fr-FR" altLang="fr-FR" b="0" i="0" u="none" strike="noStrike" cap="none" normalizeH="0" baseline="0" dirty="0">
                <a:ln>
                  <a:noFill/>
                </a:ln>
                <a:solidFill>
                  <a:srgbClr val="FFC66D"/>
                </a:solidFill>
                <a:effectLst/>
                <a:latin typeface="JetBrains Mono"/>
              </a:rPr>
              <a:t>map</a:t>
            </a:r>
            <a:r>
              <a:rPr kumimoji="0" lang="fr-FR" altLang="fr-FR" b="0" i="0" u="none" strike="noStrike" cap="none" normalizeH="0" baseline="0" dirty="0">
                <a:ln>
                  <a:noFill/>
                </a:ln>
                <a:solidFill>
                  <a:srgbClr val="A9B7C6"/>
                </a:solidFill>
                <a:effectLst/>
                <a:latin typeface="JetBrains Mono"/>
              </a:rPr>
              <a:t>(name =&gt; </a:t>
            </a:r>
            <a:r>
              <a:rPr kumimoji="0" lang="fr-FR" altLang="fr-FR" b="0" i="0" u="none" strike="noStrike" cap="none" normalizeH="0" baseline="0" dirty="0">
                <a:ln>
                  <a:noFill/>
                </a:ln>
                <a:solidFill>
                  <a:srgbClr val="6A8759"/>
                </a:solidFill>
                <a:effectLst/>
                <a:latin typeface="JetBrains Mono"/>
              </a:rPr>
              <a:t>`Hello </a:t>
            </a:r>
            <a:r>
              <a:rPr kumimoji="0" lang="fr-FR" altLang="fr-FR" b="0" i="0" u="none" strike="noStrike" cap="none" normalizeH="0" baseline="0" dirty="0">
                <a:ln>
                  <a:noFill/>
                </a:ln>
                <a:solidFill>
                  <a:srgbClr val="A9B7C6"/>
                </a:solidFill>
                <a:effectLst/>
                <a:latin typeface="JetBrains Mono"/>
              </a:rPr>
              <a:t>${name}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O.getOrElse(() =&gt; </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err="1">
                <a:ln>
                  <a:noFill/>
                </a:ln>
                <a:solidFill>
                  <a:srgbClr val="6A8759"/>
                </a:solidFill>
                <a:effectLst/>
                <a:latin typeface="JetBrains Mono"/>
              </a:rPr>
              <a:t>Welcome</a:t>
            </a:r>
            <a:r>
              <a:rPr kumimoji="0" lang="fr-FR" altLang="fr-FR" b="0" i="0" u="none" strike="noStrike" cap="none" normalizeH="0" baseline="0" dirty="0">
                <a:ln>
                  <a:noFill/>
                </a:ln>
                <a:solidFill>
                  <a:srgbClr val="6A8759"/>
                </a:solidFill>
                <a:effectLst/>
                <a:latin typeface="JetBrains Mono"/>
              </a:rPr>
              <a:t>!'</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E8EC0CD0-391E-9CE9-81B3-8CD69D900E60}"/>
              </a:ext>
            </a:extLst>
          </p:cNvPr>
          <p:cNvSpPr txBox="1"/>
          <p:nvPr/>
        </p:nvSpPr>
        <p:spPr>
          <a:xfrm>
            <a:off x="8432800" y="5956240"/>
            <a:ext cx="2848738" cy="400110"/>
          </a:xfrm>
          <a:prstGeom prst="rect">
            <a:avLst/>
          </a:prstGeom>
          <a:noFill/>
        </p:spPr>
        <p:txBody>
          <a:bodyPr wrap="square" rtlCol="0">
            <a:spAutoFit/>
          </a:bodyPr>
          <a:lstStyle/>
          <a:p>
            <a:pPr algn="r"/>
            <a:r>
              <a:rPr lang="fr-FR" sz="2000" dirty="0">
                <a:hlinkClick r:id="rId4">
                  <a:extLst>
                    <a:ext uri="{A12FA001-AC4F-418D-AE19-62706E023703}">
                      <ahyp:hlinkClr xmlns:ahyp="http://schemas.microsoft.com/office/drawing/2018/hyperlinkcolor" val="tx"/>
                    </a:ext>
                  </a:extLst>
                </a:hlinkClick>
              </a:rPr>
              <a:t>Purify</a:t>
            </a:r>
            <a:r>
              <a:rPr lang="fr-FR" sz="2000" dirty="0"/>
              <a:t> (Maybe) est une bonne alternative</a:t>
            </a:r>
          </a:p>
        </p:txBody>
      </p:sp>
      <p:sp>
        <p:nvSpPr>
          <p:cNvPr id="15" name="Titre 1">
            <a:extLst>
              <a:ext uri="{FF2B5EF4-FFF2-40B4-BE49-F238E27FC236}">
                <a16:creationId xmlns:a16="http://schemas.microsoft.com/office/drawing/2014/main" id="{C4B81B48-9FF6-B011-8EEA-B9B35DDDA88A}"/>
              </a:ext>
            </a:extLst>
          </p:cNvPr>
          <p:cNvSpPr>
            <a:spLocks noGrp="1"/>
          </p:cNvSpPr>
          <p:nvPr>
            <p:ph type="title"/>
          </p:nvPr>
        </p:nvSpPr>
        <p:spPr>
          <a:xfrm>
            <a:off x="1" y="365125"/>
            <a:ext cx="12192000" cy="1325563"/>
          </a:xfrm>
        </p:spPr>
        <p:txBody>
          <a:bodyPr>
            <a:normAutofit fontScale="90000"/>
          </a:bodyPr>
          <a:lstStyle/>
          <a:p>
            <a:r>
              <a:rPr lang="fr-FR" dirty="0"/>
              <a:t>Monade: Maybe / option / optional / some / Just</a:t>
            </a:r>
          </a:p>
        </p:txBody>
      </p:sp>
      <p:pic>
        <p:nvPicPr>
          <p:cNvPr id="16" name="Picture 2" descr="Inside Group Toulouse - Editeurs de logiciels (adresse)">
            <a:extLst>
              <a:ext uri="{FF2B5EF4-FFF2-40B4-BE49-F238E27FC236}">
                <a16:creationId xmlns:a16="http://schemas.microsoft.com/office/drawing/2014/main" id="{86855794-F6A0-2C0B-DABA-90234E22F0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6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B163D7-BA30-372A-A5F9-165AF3E493FF}"/>
              </a:ext>
            </a:extLst>
          </p:cNvPr>
          <p:cNvSpPr>
            <a:spLocks noGrp="1"/>
          </p:cNvSpPr>
          <p:nvPr>
            <p:ph type="title"/>
          </p:nvPr>
        </p:nvSpPr>
        <p:spPr/>
        <p:txBody>
          <a:bodyPr>
            <a:normAutofit/>
          </a:bodyPr>
          <a:lstStyle/>
          <a:p>
            <a:r>
              <a:rPr lang="fr-FR" dirty="0"/>
              <a:t>Monade: </a:t>
            </a:r>
            <a:r>
              <a:rPr lang="fr-FR" dirty="0" err="1"/>
              <a:t>TRy</a:t>
            </a:r>
            <a:endParaRPr lang="fr-FR" dirty="0"/>
          </a:p>
        </p:txBody>
      </p:sp>
      <p:sp>
        <p:nvSpPr>
          <p:cNvPr id="8" name="Espace réservé du pied de page 7">
            <a:extLst>
              <a:ext uri="{FF2B5EF4-FFF2-40B4-BE49-F238E27FC236}">
                <a16:creationId xmlns:a16="http://schemas.microsoft.com/office/drawing/2014/main" id="{DB8EE6C5-1E95-9FCA-DC12-05E1C89570E2}"/>
              </a:ext>
            </a:extLst>
          </p:cNvPr>
          <p:cNvSpPr>
            <a:spLocks noGrp="1"/>
          </p:cNvSpPr>
          <p:nvPr>
            <p:ph type="ftr" sz="quarter" idx="11"/>
          </p:nvPr>
        </p:nvSpPr>
        <p:spPr/>
        <p:txBody>
          <a:bodyPr/>
          <a:lstStyle/>
          <a:p>
            <a:r>
              <a:rPr lang="fr-FR" dirty="0"/>
              <a:t>L’objet fonctionnel</a:t>
            </a:r>
          </a:p>
        </p:txBody>
      </p:sp>
      <p:sp>
        <p:nvSpPr>
          <p:cNvPr id="9" name="Espace réservé du numéro de diapositive 8">
            <a:extLst>
              <a:ext uri="{FF2B5EF4-FFF2-40B4-BE49-F238E27FC236}">
                <a16:creationId xmlns:a16="http://schemas.microsoft.com/office/drawing/2014/main" id="{5C6E78B1-BECA-A0B8-0666-7F0DD496B19F}"/>
              </a:ext>
            </a:extLst>
          </p:cNvPr>
          <p:cNvSpPr>
            <a:spLocks noGrp="1"/>
          </p:cNvSpPr>
          <p:nvPr>
            <p:ph type="sldNum" sz="quarter" idx="12"/>
          </p:nvPr>
        </p:nvSpPr>
        <p:spPr/>
        <p:txBody>
          <a:bodyPr/>
          <a:lstStyle/>
          <a:p>
            <a:pPr rtl="0"/>
            <a:fld id="{2C18C1E5-FB55-42F5-BD6D-9CC153FCDBE6}" type="slidenum">
              <a:rPr lang="fr-FR" noProof="0" smtClean="0"/>
              <a:t>13</a:t>
            </a:fld>
            <a:endParaRPr lang="fr-FR" noProof="0" dirty="0"/>
          </a:p>
        </p:txBody>
      </p:sp>
      <p:sp>
        <p:nvSpPr>
          <p:cNvPr id="6" name="ZoneTexte 5">
            <a:extLst>
              <a:ext uri="{FF2B5EF4-FFF2-40B4-BE49-F238E27FC236}">
                <a16:creationId xmlns:a16="http://schemas.microsoft.com/office/drawing/2014/main" id="{5E9E8079-4530-1235-2143-BE01F15D3F03}"/>
              </a:ext>
            </a:extLst>
          </p:cNvPr>
          <p:cNvSpPr txBox="1"/>
          <p:nvPr/>
        </p:nvSpPr>
        <p:spPr>
          <a:xfrm>
            <a:off x="600075" y="2139434"/>
            <a:ext cx="6096000" cy="523220"/>
          </a:xfrm>
          <a:prstGeom prst="rect">
            <a:avLst/>
          </a:prstGeom>
          <a:noFill/>
        </p:spPr>
        <p:txBody>
          <a:bodyPr wrap="square">
            <a:spAutoFit/>
          </a:bodyPr>
          <a:lstStyle/>
          <a:p>
            <a:r>
              <a:rPr lang="fr-FR" sz="2800" dirty="0"/>
              <a:t>Une boîte qui contient un résultat ou une exception</a:t>
            </a:r>
          </a:p>
        </p:txBody>
      </p:sp>
      <p:sp>
        <p:nvSpPr>
          <p:cNvPr id="7" name="Rectangle 1">
            <a:extLst>
              <a:ext uri="{FF2B5EF4-FFF2-40B4-BE49-F238E27FC236}">
                <a16:creationId xmlns:a16="http://schemas.microsoft.com/office/drawing/2014/main" id="{F4F861E6-32BB-C21E-F18F-BD7BE5410056}"/>
              </a:ext>
            </a:extLst>
          </p:cNvPr>
          <p:cNvSpPr>
            <a:spLocks noChangeArrowheads="1"/>
          </p:cNvSpPr>
          <p:nvPr/>
        </p:nvSpPr>
        <p:spPr bwMode="auto">
          <a:xfrm>
            <a:off x="5889845" y="2323416"/>
            <a:ext cx="5143588" cy="1754326"/>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A9B7C6"/>
                </a:solidFill>
                <a:effectLst/>
                <a:latin typeface="JetBrains Mono"/>
              </a:rPr>
              <a:t>Try.of(() -&gt; </a:t>
            </a:r>
            <a:r>
              <a:rPr kumimoji="0" lang="fr-FR" altLang="fr-FR" b="0" i="0" u="none" strike="noStrike" cap="none" normalizeH="0" baseline="0" dirty="0">
                <a:ln>
                  <a:noFill/>
                </a:ln>
                <a:solidFill>
                  <a:srgbClr val="CC7832"/>
                </a:solidFill>
                <a:effectLst/>
                <a:latin typeface="JetBrains Mono"/>
              </a:rPr>
              <a:t>new </a:t>
            </a:r>
            <a:r>
              <a:rPr kumimoji="0" lang="fr-FR" altLang="fr-FR" b="0" i="0" u="none" strike="noStrike" cap="none" normalizeH="0" baseline="0" dirty="0">
                <a:ln>
                  <a:noFill/>
                </a:ln>
                <a:solidFill>
                  <a:srgbClr val="A9B7C6"/>
                </a:solidFill>
                <a:effectLst/>
                <a:latin typeface="JetBrains Mono"/>
              </a:rPr>
              <a:t>User(</a:t>
            </a:r>
            <a:r>
              <a:rPr kumimoji="0" lang="fr-FR" altLang="fr-FR" b="0" i="0" u="none" strike="noStrike" cap="none" normalizeH="0" baseline="0" dirty="0">
                <a:ln>
                  <a:noFill/>
                </a:ln>
                <a:solidFill>
                  <a:srgbClr val="B389C5"/>
                </a:solidFill>
                <a:effectLst/>
                <a:latin typeface="JetBrains Mono"/>
              </a:rPr>
              <a:t>name</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B389C5"/>
                </a:solidFill>
                <a:effectLst/>
                <a:latin typeface="JetBrains Mono"/>
              </a:rPr>
              <a:t>friends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.recover(exception -&gt; Match(exception).of(</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Case(instanceOf(NameCannotBeEmpty.</a:t>
            </a:r>
            <a:r>
              <a:rPr kumimoji="0" lang="fr-FR" altLang="fr-FR" b="0" i="0" u="none" strike="noStrike" cap="none" normalizeH="0" baseline="0" dirty="0">
                <a:ln>
                  <a:noFill/>
                </a:ln>
                <a:solidFill>
                  <a:srgbClr val="CC7832"/>
                </a:solidFill>
                <a:effectLst/>
                <a:latin typeface="JetBrains Mono"/>
              </a:rPr>
              <a:t>class</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CC7832"/>
                </a:solidFill>
                <a:latin typeface="JetBrains Mono"/>
              </a:rPr>
              <a:t>                      </a:t>
            </a:r>
            <a:r>
              <a:rPr kumimoji="0" lang="fr-FR" altLang="fr-FR" b="0" i="0" u="none" strike="noStrike" cap="none" normalizeH="0" baseline="0" dirty="0">
                <a:ln>
                  <a:noFill/>
                </a:ln>
                <a:solidFill>
                  <a:srgbClr val="CC7832"/>
                </a:solidFill>
                <a:effectLst/>
                <a:latin typeface="JetBrains Mono"/>
              </a:rPr>
              <a:t>new </a:t>
            </a:r>
            <a:r>
              <a:rPr kumimoji="0" lang="fr-FR" altLang="fr-FR" b="0" i="0" u="none" strike="noStrike" cap="none" normalizeH="0" baseline="0" dirty="0">
                <a:ln>
                  <a:noFill/>
                </a:ln>
                <a:solidFill>
                  <a:srgbClr val="A9B7C6"/>
                </a:solidFill>
                <a:effectLst/>
                <a:latin typeface="JetBrains Mono"/>
              </a:rPr>
              <a:t>User(</a:t>
            </a:r>
            <a:r>
              <a:rPr kumimoji="0" lang="fr-FR" altLang="fr-FR" b="0" i="0" u="none" strike="noStrike" cap="none" normalizeH="0" baseline="0" dirty="0">
                <a:ln>
                  <a:noFill/>
                </a:ln>
                <a:solidFill>
                  <a:srgbClr val="6A8759"/>
                </a:solidFill>
                <a:effectLst/>
                <a:latin typeface="JetBrains Mono"/>
              </a:rPr>
              <a:t>"John Doe"</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B389C5"/>
                </a:solidFill>
                <a:effectLst/>
                <a:latin typeface="JetBrains Mono"/>
              </a:rPr>
              <a:t>friends</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.map(</a:t>
            </a:r>
            <a:r>
              <a:rPr kumimoji="0" lang="fr-FR" altLang="fr-FR" b="0" i="0" u="none" strike="noStrike" cap="none" normalizeH="0" baseline="0" dirty="0">
                <a:ln>
                  <a:noFill/>
                </a:ln>
                <a:solidFill>
                  <a:srgbClr val="808080"/>
                </a:solidFill>
                <a:effectLst/>
                <a:latin typeface="JetBrains Mono"/>
              </a:rPr>
              <a:t>/* suite du traitement */</a:t>
            </a: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78A76600-340D-13DB-148C-3ADFAABFF081}"/>
              </a:ext>
            </a:extLst>
          </p:cNvPr>
          <p:cNvSpPr/>
          <p:nvPr/>
        </p:nvSpPr>
        <p:spPr>
          <a:xfrm>
            <a:off x="1158567" y="3660063"/>
            <a:ext cx="885581" cy="83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t>John</a:t>
            </a:r>
          </a:p>
        </p:txBody>
      </p:sp>
      <p:sp>
        <p:nvSpPr>
          <p:cNvPr id="14" name="Rectangle 13">
            <a:extLst>
              <a:ext uri="{FF2B5EF4-FFF2-40B4-BE49-F238E27FC236}">
                <a16:creationId xmlns:a16="http://schemas.microsoft.com/office/drawing/2014/main" id="{916E7A9D-C3EE-EA07-5AC3-37F33AD40E36}"/>
              </a:ext>
            </a:extLst>
          </p:cNvPr>
          <p:cNvSpPr/>
          <p:nvPr/>
        </p:nvSpPr>
        <p:spPr>
          <a:xfrm>
            <a:off x="2902390" y="3660063"/>
            <a:ext cx="885581" cy="83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Exception</a:t>
            </a:r>
            <a:endParaRPr lang="fr-FR" sz="4000" dirty="0"/>
          </a:p>
        </p:txBody>
      </p:sp>
      <p:sp>
        <p:nvSpPr>
          <p:cNvPr id="15" name="ZoneTexte 14">
            <a:extLst>
              <a:ext uri="{FF2B5EF4-FFF2-40B4-BE49-F238E27FC236}">
                <a16:creationId xmlns:a16="http://schemas.microsoft.com/office/drawing/2014/main" id="{A75AC895-532B-C954-AD50-1EC1AFE53E3E}"/>
              </a:ext>
            </a:extLst>
          </p:cNvPr>
          <p:cNvSpPr txBox="1"/>
          <p:nvPr/>
        </p:nvSpPr>
        <p:spPr>
          <a:xfrm>
            <a:off x="1188423" y="4495421"/>
            <a:ext cx="825867" cy="523220"/>
          </a:xfrm>
          <a:prstGeom prst="rect">
            <a:avLst/>
          </a:prstGeom>
          <a:noFill/>
        </p:spPr>
        <p:txBody>
          <a:bodyPr wrap="none" rtlCol="0">
            <a:spAutoFit/>
          </a:bodyPr>
          <a:lstStyle/>
          <a:p>
            <a:r>
              <a:rPr lang="fr-FR" sz="2800" dirty="0" err="1"/>
              <a:t>Success</a:t>
            </a:r>
            <a:endParaRPr lang="fr-FR" sz="2800" dirty="0"/>
          </a:p>
        </p:txBody>
      </p:sp>
      <p:sp>
        <p:nvSpPr>
          <p:cNvPr id="16" name="ZoneTexte 15">
            <a:extLst>
              <a:ext uri="{FF2B5EF4-FFF2-40B4-BE49-F238E27FC236}">
                <a16:creationId xmlns:a16="http://schemas.microsoft.com/office/drawing/2014/main" id="{CD60BB71-0979-B3E5-6016-87CED998E98A}"/>
              </a:ext>
            </a:extLst>
          </p:cNvPr>
          <p:cNvSpPr txBox="1"/>
          <p:nvPr/>
        </p:nvSpPr>
        <p:spPr>
          <a:xfrm>
            <a:off x="2977965" y="4495421"/>
            <a:ext cx="734432" cy="523220"/>
          </a:xfrm>
          <a:prstGeom prst="rect">
            <a:avLst/>
          </a:prstGeom>
          <a:noFill/>
        </p:spPr>
        <p:txBody>
          <a:bodyPr wrap="none" rtlCol="0">
            <a:spAutoFit/>
          </a:bodyPr>
          <a:lstStyle/>
          <a:p>
            <a:r>
              <a:rPr lang="fr-FR" sz="2800" dirty="0"/>
              <a:t>Failure</a:t>
            </a:r>
          </a:p>
        </p:txBody>
      </p:sp>
      <p:sp>
        <p:nvSpPr>
          <p:cNvPr id="17" name="Rectangle 1">
            <a:extLst>
              <a:ext uri="{FF2B5EF4-FFF2-40B4-BE49-F238E27FC236}">
                <a16:creationId xmlns:a16="http://schemas.microsoft.com/office/drawing/2014/main" id="{190CF6DF-1E67-11EF-7040-A2D27EAF48CA}"/>
              </a:ext>
            </a:extLst>
          </p:cNvPr>
          <p:cNvSpPr>
            <a:spLocks noChangeArrowheads="1"/>
          </p:cNvSpPr>
          <p:nvPr/>
        </p:nvSpPr>
        <p:spPr bwMode="auto">
          <a:xfrm>
            <a:off x="5889845" y="4631557"/>
            <a:ext cx="5143588" cy="923330"/>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808080"/>
                </a:solidFill>
                <a:effectLst/>
                <a:latin typeface="JetBrains Mono"/>
              </a:rPr>
              <a:t>/* Exemple en TS -&gt; pas de </a:t>
            </a:r>
            <a:r>
              <a:rPr kumimoji="0" lang="fr-FR" altLang="fr-FR" b="0" i="0" u="none" strike="noStrike" cap="none" normalizeH="0" baseline="0" dirty="0" err="1">
                <a:ln>
                  <a:noFill/>
                </a:ln>
                <a:solidFill>
                  <a:srgbClr val="808080"/>
                </a:solidFill>
                <a:effectLst/>
                <a:latin typeface="JetBrains Mono"/>
              </a:rPr>
              <a:t>try</a:t>
            </a:r>
            <a:r>
              <a:rPr kumimoji="0" lang="fr-FR" altLang="fr-FR" b="0" i="0" u="none" strike="noStrike" cap="none" normalizeH="0" baseline="0" dirty="0">
                <a:ln>
                  <a:noFill/>
                </a:ln>
                <a:solidFill>
                  <a:srgbClr val="808080"/>
                </a:solidFill>
                <a:effectLst/>
                <a:latin typeface="JetBrains Mono"/>
              </a:rPr>
              <a:t> dans fp-ts ou </a:t>
            </a:r>
            <a:r>
              <a:rPr kumimoji="0" lang="fr-FR" altLang="fr-FR" b="0" i="0" u="none" strike="noStrike" cap="none" normalizeH="0" baseline="0" dirty="0" err="1">
                <a:ln>
                  <a:noFill/>
                </a:ln>
                <a:solidFill>
                  <a:srgbClr val="808080"/>
                </a:solidFill>
                <a:effectLst/>
                <a:latin typeface="JetBrains Mono"/>
              </a:rPr>
              <a:t>purify</a:t>
            </a:r>
            <a:endParaRPr kumimoji="0" lang="fr-FR" altLang="fr-FR" b="0" i="0" u="none" strike="noStrike" cap="none" normalizeH="0" baseline="0" dirty="0">
              <a:ln>
                <a:noFill/>
              </a:ln>
              <a:solidFill>
                <a:srgbClr val="808080"/>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808080"/>
                </a:solidFill>
                <a:latin typeface="JetBrains Mono"/>
              </a:rPr>
              <a:t> * </a:t>
            </a:r>
            <a:r>
              <a:rPr lang="fr-FR" altLang="fr-FR" dirty="0">
                <a:solidFill>
                  <a:srgbClr val="808080"/>
                </a:solidFill>
                <a:latin typeface="JetBrains Mono"/>
                <a:sym typeface="Wingdings" panose="05000000000000000000" pitchFamily="2" charset="2"/>
              </a:rPr>
              <a:t>--&gt; uniquement Either</a:t>
            </a:r>
            <a:endParaRPr lang="fr-FR" altLang="fr-FR" dirty="0">
              <a:solidFill>
                <a:srgbClr val="808080"/>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808080"/>
                </a:solidFill>
                <a:effectLst/>
                <a:latin typeface="JetBrains Mono"/>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pic>
        <p:nvPicPr>
          <p:cNvPr id="18" name="Picture 2" descr="Inside Group Toulouse - Editeurs de logiciels (adresse)">
            <a:extLst>
              <a:ext uri="{FF2B5EF4-FFF2-40B4-BE49-F238E27FC236}">
                <a16:creationId xmlns:a16="http://schemas.microsoft.com/office/drawing/2014/main" id="{DFB199BD-40D8-C1E7-65D5-18CA719840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56B43153-6FB6-966C-063E-1C7A35C2E8EA}"/>
              </a:ext>
            </a:extLst>
          </p:cNvPr>
          <p:cNvSpPr txBox="1"/>
          <p:nvPr/>
        </p:nvSpPr>
        <p:spPr>
          <a:xfrm>
            <a:off x="600075" y="2543905"/>
            <a:ext cx="6096000" cy="954107"/>
          </a:xfrm>
          <a:prstGeom prst="rect">
            <a:avLst/>
          </a:prstGeom>
          <a:noFill/>
        </p:spPr>
        <p:txBody>
          <a:bodyPr wrap="square">
            <a:spAutoFit/>
          </a:bodyPr>
          <a:lstStyle/>
          <a:p>
            <a:pPr marL="457200" indent="-457200">
              <a:buFont typeface="Wingdings" panose="05000000000000000000" pitchFamily="2" charset="2"/>
              <a:buChar char="à"/>
            </a:pPr>
            <a:r>
              <a:rPr lang="fr-FR" sz="2800" dirty="0">
                <a:sym typeface="Wingdings" panose="05000000000000000000" pitchFamily="2" charset="2"/>
              </a:rPr>
              <a:t>Expliciter un traitement pouvant rater</a:t>
            </a:r>
          </a:p>
          <a:p>
            <a:pPr marL="457200" indent="-457200">
              <a:buFont typeface="Wingdings" panose="05000000000000000000" pitchFamily="2" charset="2"/>
              <a:buChar char="à"/>
            </a:pPr>
            <a:r>
              <a:rPr lang="fr-FR" sz="2800" dirty="0">
                <a:sym typeface="Wingdings" panose="05000000000000000000" pitchFamily="2" charset="2"/>
              </a:rPr>
              <a:t>Supprimer les </a:t>
            </a:r>
            <a:r>
              <a:rPr lang="fr-FR" sz="2800" dirty="0" err="1">
                <a:sym typeface="Wingdings" panose="05000000000000000000" pitchFamily="2" charset="2"/>
              </a:rPr>
              <a:t>try</a:t>
            </a:r>
            <a:r>
              <a:rPr lang="fr-FR" sz="2800" dirty="0">
                <a:sym typeface="Wingdings" panose="05000000000000000000" pitchFamily="2" charset="2"/>
              </a:rPr>
              <a:t>/catch (</a:t>
            </a:r>
            <a:r>
              <a:rPr lang="fr-FR" sz="2800" dirty="0" err="1">
                <a:sym typeface="Wingdings" panose="05000000000000000000" pitchFamily="2" charset="2"/>
              </a:rPr>
              <a:t>goto</a:t>
            </a:r>
            <a:r>
              <a:rPr lang="fr-FR" sz="2800" dirty="0">
                <a:sym typeface="Wingdings" panose="05000000000000000000" pitchFamily="2" charset="2"/>
              </a:rPr>
              <a:t>)</a:t>
            </a:r>
            <a:endParaRPr lang="fr-FR" sz="2800" dirty="0"/>
          </a:p>
        </p:txBody>
      </p:sp>
    </p:spTree>
    <p:extLst>
      <p:ext uri="{BB962C8B-B14F-4D97-AF65-F5344CB8AC3E}">
        <p14:creationId xmlns:p14="http://schemas.microsoft.com/office/powerpoint/2010/main" val="56372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p:bldP spid="16" grpId="0"/>
      <p:bldP spid="17"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B163D7-BA30-372A-A5F9-165AF3E493FF}"/>
              </a:ext>
            </a:extLst>
          </p:cNvPr>
          <p:cNvSpPr>
            <a:spLocks noGrp="1"/>
          </p:cNvSpPr>
          <p:nvPr>
            <p:ph type="title"/>
          </p:nvPr>
        </p:nvSpPr>
        <p:spPr/>
        <p:txBody>
          <a:bodyPr>
            <a:normAutofit/>
          </a:bodyPr>
          <a:lstStyle/>
          <a:p>
            <a:r>
              <a:rPr lang="fr-FR" dirty="0"/>
              <a:t>Monade: Either / </a:t>
            </a:r>
            <a:r>
              <a:rPr lang="fr-FR" dirty="0" err="1"/>
              <a:t>oneof</a:t>
            </a:r>
            <a:endParaRPr lang="fr-FR" dirty="0"/>
          </a:p>
        </p:txBody>
      </p:sp>
      <p:sp>
        <p:nvSpPr>
          <p:cNvPr id="8" name="Espace réservé du pied de page 7">
            <a:extLst>
              <a:ext uri="{FF2B5EF4-FFF2-40B4-BE49-F238E27FC236}">
                <a16:creationId xmlns:a16="http://schemas.microsoft.com/office/drawing/2014/main" id="{DB8EE6C5-1E95-9FCA-DC12-05E1C89570E2}"/>
              </a:ext>
            </a:extLst>
          </p:cNvPr>
          <p:cNvSpPr>
            <a:spLocks noGrp="1"/>
          </p:cNvSpPr>
          <p:nvPr>
            <p:ph type="ftr" sz="quarter" idx="11"/>
          </p:nvPr>
        </p:nvSpPr>
        <p:spPr/>
        <p:txBody>
          <a:bodyPr/>
          <a:lstStyle/>
          <a:p>
            <a:r>
              <a:rPr lang="fr-FR" dirty="0"/>
              <a:t>L’objet fonctionnel</a:t>
            </a:r>
          </a:p>
        </p:txBody>
      </p:sp>
      <p:sp>
        <p:nvSpPr>
          <p:cNvPr id="9" name="Espace réservé du numéro de diapositive 8">
            <a:extLst>
              <a:ext uri="{FF2B5EF4-FFF2-40B4-BE49-F238E27FC236}">
                <a16:creationId xmlns:a16="http://schemas.microsoft.com/office/drawing/2014/main" id="{5C6E78B1-BECA-A0B8-0666-7F0DD496B19F}"/>
              </a:ext>
            </a:extLst>
          </p:cNvPr>
          <p:cNvSpPr>
            <a:spLocks noGrp="1"/>
          </p:cNvSpPr>
          <p:nvPr>
            <p:ph type="sldNum" sz="quarter" idx="12"/>
          </p:nvPr>
        </p:nvSpPr>
        <p:spPr/>
        <p:txBody>
          <a:bodyPr/>
          <a:lstStyle/>
          <a:p>
            <a:pPr rtl="0"/>
            <a:fld id="{2C18C1E5-FB55-42F5-BD6D-9CC153FCDBE6}" type="slidenum">
              <a:rPr lang="fr-FR" noProof="0" smtClean="0"/>
              <a:t>14</a:t>
            </a:fld>
            <a:endParaRPr lang="fr-FR" noProof="0" dirty="0"/>
          </a:p>
        </p:txBody>
      </p:sp>
      <p:sp>
        <p:nvSpPr>
          <p:cNvPr id="6" name="ZoneTexte 5">
            <a:extLst>
              <a:ext uri="{FF2B5EF4-FFF2-40B4-BE49-F238E27FC236}">
                <a16:creationId xmlns:a16="http://schemas.microsoft.com/office/drawing/2014/main" id="{5E9E8079-4530-1235-2143-BE01F15D3F03}"/>
              </a:ext>
            </a:extLst>
          </p:cNvPr>
          <p:cNvSpPr txBox="1"/>
          <p:nvPr/>
        </p:nvSpPr>
        <p:spPr>
          <a:xfrm>
            <a:off x="600075" y="2139434"/>
            <a:ext cx="6096000" cy="523220"/>
          </a:xfrm>
          <a:prstGeom prst="rect">
            <a:avLst/>
          </a:prstGeom>
          <a:noFill/>
        </p:spPr>
        <p:txBody>
          <a:bodyPr wrap="square">
            <a:spAutoFit/>
          </a:bodyPr>
          <a:lstStyle/>
          <a:p>
            <a:r>
              <a:rPr lang="fr-FR" sz="2800" dirty="0"/>
              <a:t>Une boîte qui contient une chose ou une autre</a:t>
            </a:r>
          </a:p>
        </p:txBody>
      </p:sp>
      <p:sp>
        <p:nvSpPr>
          <p:cNvPr id="13" name="Rectangle 12">
            <a:extLst>
              <a:ext uri="{FF2B5EF4-FFF2-40B4-BE49-F238E27FC236}">
                <a16:creationId xmlns:a16="http://schemas.microsoft.com/office/drawing/2014/main" id="{78A76600-340D-13DB-148C-3ADFAABFF081}"/>
              </a:ext>
            </a:extLst>
          </p:cNvPr>
          <p:cNvSpPr/>
          <p:nvPr/>
        </p:nvSpPr>
        <p:spPr>
          <a:xfrm>
            <a:off x="1158567" y="3242384"/>
            <a:ext cx="885581" cy="83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Autre chose</a:t>
            </a:r>
          </a:p>
        </p:txBody>
      </p:sp>
      <p:sp>
        <p:nvSpPr>
          <p:cNvPr id="14" name="Rectangle 13">
            <a:extLst>
              <a:ext uri="{FF2B5EF4-FFF2-40B4-BE49-F238E27FC236}">
                <a16:creationId xmlns:a16="http://schemas.microsoft.com/office/drawing/2014/main" id="{916E7A9D-C3EE-EA07-5AC3-37F33AD40E36}"/>
              </a:ext>
            </a:extLst>
          </p:cNvPr>
          <p:cNvSpPr/>
          <p:nvPr/>
        </p:nvSpPr>
        <p:spPr>
          <a:xfrm>
            <a:off x="2902390" y="3242384"/>
            <a:ext cx="885581" cy="83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t>John</a:t>
            </a:r>
            <a:endParaRPr lang="fr-FR" sz="6000" dirty="0"/>
          </a:p>
        </p:txBody>
      </p:sp>
      <p:sp>
        <p:nvSpPr>
          <p:cNvPr id="15" name="ZoneTexte 14">
            <a:extLst>
              <a:ext uri="{FF2B5EF4-FFF2-40B4-BE49-F238E27FC236}">
                <a16:creationId xmlns:a16="http://schemas.microsoft.com/office/drawing/2014/main" id="{A75AC895-532B-C954-AD50-1EC1AFE53E3E}"/>
              </a:ext>
            </a:extLst>
          </p:cNvPr>
          <p:cNvSpPr txBox="1"/>
          <p:nvPr/>
        </p:nvSpPr>
        <p:spPr>
          <a:xfrm>
            <a:off x="1344716" y="4077742"/>
            <a:ext cx="513282" cy="523220"/>
          </a:xfrm>
          <a:prstGeom prst="rect">
            <a:avLst/>
          </a:prstGeom>
          <a:noFill/>
        </p:spPr>
        <p:txBody>
          <a:bodyPr wrap="none" rtlCol="0">
            <a:spAutoFit/>
          </a:bodyPr>
          <a:lstStyle/>
          <a:p>
            <a:r>
              <a:rPr lang="fr-FR" sz="2800" dirty="0"/>
              <a:t>Left</a:t>
            </a:r>
          </a:p>
        </p:txBody>
      </p:sp>
      <p:sp>
        <p:nvSpPr>
          <p:cNvPr id="16" name="ZoneTexte 15">
            <a:extLst>
              <a:ext uri="{FF2B5EF4-FFF2-40B4-BE49-F238E27FC236}">
                <a16:creationId xmlns:a16="http://schemas.microsoft.com/office/drawing/2014/main" id="{CD60BB71-0979-B3E5-6016-87CED998E98A}"/>
              </a:ext>
            </a:extLst>
          </p:cNvPr>
          <p:cNvSpPr txBox="1"/>
          <p:nvPr/>
        </p:nvSpPr>
        <p:spPr>
          <a:xfrm>
            <a:off x="3088083" y="4077742"/>
            <a:ext cx="625492" cy="523220"/>
          </a:xfrm>
          <a:prstGeom prst="rect">
            <a:avLst/>
          </a:prstGeom>
          <a:noFill/>
        </p:spPr>
        <p:txBody>
          <a:bodyPr wrap="none" rtlCol="0">
            <a:spAutoFit/>
          </a:bodyPr>
          <a:lstStyle/>
          <a:p>
            <a:r>
              <a:rPr lang="fr-FR" sz="2800" dirty="0"/>
              <a:t>Right</a:t>
            </a:r>
          </a:p>
        </p:txBody>
      </p:sp>
      <p:sp>
        <p:nvSpPr>
          <p:cNvPr id="3" name="ZoneTexte 2">
            <a:extLst>
              <a:ext uri="{FF2B5EF4-FFF2-40B4-BE49-F238E27FC236}">
                <a16:creationId xmlns:a16="http://schemas.microsoft.com/office/drawing/2014/main" id="{73AD2665-4BA6-AE2E-051A-59C18C2A83CC}"/>
              </a:ext>
            </a:extLst>
          </p:cNvPr>
          <p:cNvSpPr txBox="1"/>
          <p:nvPr/>
        </p:nvSpPr>
        <p:spPr>
          <a:xfrm>
            <a:off x="600075" y="4570002"/>
            <a:ext cx="2624949" cy="523220"/>
          </a:xfrm>
          <a:prstGeom prst="rect">
            <a:avLst/>
          </a:prstGeom>
          <a:noFill/>
        </p:spPr>
        <p:txBody>
          <a:bodyPr wrap="none" rtlCol="0">
            <a:spAutoFit/>
          </a:bodyPr>
          <a:lstStyle/>
          <a:p>
            <a:r>
              <a:rPr lang="fr-FR" sz="2800" dirty="0"/>
              <a:t>Par convention, right is right</a:t>
            </a:r>
          </a:p>
        </p:txBody>
      </p:sp>
      <p:sp>
        <p:nvSpPr>
          <p:cNvPr id="4" name="Rectangle 1">
            <a:extLst>
              <a:ext uri="{FF2B5EF4-FFF2-40B4-BE49-F238E27FC236}">
                <a16:creationId xmlns:a16="http://schemas.microsoft.com/office/drawing/2014/main" id="{6633E7BB-F08B-5248-1B5A-440DB2C7025D}"/>
              </a:ext>
            </a:extLst>
          </p:cNvPr>
          <p:cNvSpPr>
            <a:spLocks noChangeArrowheads="1"/>
          </p:cNvSpPr>
          <p:nvPr/>
        </p:nvSpPr>
        <p:spPr bwMode="auto">
          <a:xfrm>
            <a:off x="5018056" y="2189496"/>
            <a:ext cx="6349110" cy="2031325"/>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public </a:t>
            </a:r>
            <a:r>
              <a:rPr kumimoji="0" lang="fr-FR" altLang="fr-FR" b="0" i="0" u="none" strike="noStrike" cap="none" normalizeH="0" baseline="0" dirty="0">
                <a:ln>
                  <a:noFill/>
                </a:ln>
                <a:solidFill>
                  <a:srgbClr val="A9B7C6"/>
                </a:solidFill>
                <a:effectLst/>
                <a:latin typeface="JetBrains Mono"/>
              </a:rPr>
              <a:t>Either&lt;Integer</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String&gt; </a:t>
            </a:r>
            <a:r>
              <a:rPr kumimoji="0" lang="fr-FR" altLang="fr-FR" b="0" i="0" u="none" strike="noStrike" cap="none" normalizeH="0" baseline="0" dirty="0">
                <a:ln>
                  <a:noFill/>
                </a:ln>
                <a:solidFill>
                  <a:srgbClr val="FFC66D"/>
                </a:solidFill>
                <a:effectLst/>
                <a:latin typeface="JetBrains Mono"/>
              </a:rPr>
              <a:t>connect</a:t>
            </a:r>
            <a:r>
              <a:rPr kumimoji="0" lang="fr-FR" altLang="fr-FR" b="0" i="0" u="none" strike="noStrike" cap="none" normalizeH="0" baseline="0" dirty="0">
                <a:ln>
                  <a:noFill/>
                </a:ln>
                <a:solidFill>
                  <a:srgbClr val="A9B7C6"/>
                </a:solidFill>
                <a:effectLst/>
                <a:latin typeface="JetBrains Mono"/>
              </a:rPr>
              <a:t>(HttpURLConnection conn)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A9B7C6"/>
                </a:solidFill>
                <a:effectLst/>
                <a:latin typeface="JetBrains Mono"/>
              </a:rPr>
              <a:t>Try.of(() -&gt; </a:t>
            </a:r>
            <a:r>
              <a:rPr kumimoji="0" lang="fr-FR" altLang="fr-FR" b="0" i="0" u="none" strike="noStrike" cap="none" normalizeH="0" baseline="0" dirty="0">
                <a:ln>
                  <a:noFill/>
                </a:ln>
                <a:solidFill>
                  <a:srgbClr val="B389C5"/>
                </a:solidFill>
                <a:effectLst/>
                <a:latin typeface="JetBrains Mono"/>
              </a:rPr>
              <a:t>conn</a:t>
            </a:r>
            <a:r>
              <a:rPr kumimoji="0" lang="fr-FR" altLang="fr-FR" b="0" i="0" u="none" strike="noStrike" cap="none" normalizeH="0" baseline="0" dirty="0">
                <a:ln>
                  <a:noFill/>
                </a:ln>
                <a:solidFill>
                  <a:srgbClr val="A9B7C6"/>
                </a:solidFill>
                <a:effectLst/>
                <a:latin typeface="JetBrains Mono"/>
              </a:rPr>
              <a:t>.connect())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.map(connection -&gt; connection.getResponseCode() == </a:t>
            </a:r>
            <a:r>
              <a:rPr kumimoji="0" lang="fr-FR" altLang="fr-FR" b="0" i="0" u="none" strike="noStrike" cap="none" normalizeH="0" baseline="0" dirty="0">
                <a:ln>
                  <a:noFill/>
                </a:ln>
                <a:solidFill>
                  <a:srgbClr val="6897BB"/>
                </a:solidFill>
                <a:effectLst/>
                <a:latin typeface="JetBrains Mono"/>
              </a:rPr>
              <a:t>200</a:t>
            </a:r>
            <a:br>
              <a:rPr kumimoji="0" lang="fr-FR" altLang="fr-FR" b="0" i="0" u="none" strike="noStrike" cap="none" normalizeH="0" baseline="0" dirty="0">
                <a:ln>
                  <a:noFill/>
                </a:ln>
                <a:solidFill>
                  <a:srgbClr val="6897BB"/>
                </a:solidFill>
                <a:effectLst/>
                <a:latin typeface="JetBrains Mono"/>
              </a:rPr>
            </a:br>
            <a:r>
              <a:rPr kumimoji="0" lang="fr-FR" altLang="fr-FR" b="0" i="0" u="none" strike="noStrike" cap="none" normalizeH="0" baseline="0" dirty="0">
                <a:ln>
                  <a:noFill/>
                </a:ln>
                <a:solidFill>
                  <a:srgbClr val="6897BB"/>
                </a:solidFill>
                <a:effectLst/>
                <a:latin typeface="JetBrains Mono"/>
              </a:rPr>
              <a:t>                    </a:t>
            </a:r>
            <a:r>
              <a:rPr kumimoji="0" lang="fr-FR" altLang="fr-FR" b="0" i="0" u="none" strike="noStrike" cap="none" normalizeH="0" baseline="0" dirty="0">
                <a:ln>
                  <a:noFill/>
                </a:ln>
                <a:solidFill>
                  <a:srgbClr val="A9B7C6"/>
                </a:solidFill>
                <a:effectLst/>
                <a:latin typeface="JetBrains Mono"/>
              </a:rPr>
              <a:t>? Either.right(connection.getResponseMessage())</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 Either.left(connection.getResponseCode()))</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.getOrElseGet(exception -&gt; Either.left(</a:t>
            </a:r>
            <a:r>
              <a:rPr kumimoji="0" lang="fr-FR" altLang="fr-FR" b="0" i="0" u="none" strike="noStrike" cap="none" normalizeH="0" baseline="0" dirty="0">
                <a:ln>
                  <a:noFill/>
                </a:ln>
                <a:solidFill>
                  <a:srgbClr val="6897BB"/>
                </a:solidFill>
                <a:effectLst/>
                <a:latin typeface="JetBrains Mono"/>
              </a:rPr>
              <a:t>500</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AC3B6BBD-4074-BB00-15F1-87D193826177}"/>
              </a:ext>
            </a:extLst>
          </p:cNvPr>
          <p:cNvSpPr>
            <a:spLocks noChangeArrowheads="1"/>
          </p:cNvSpPr>
          <p:nvPr/>
        </p:nvSpPr>
        <p:spPr bwMode="auto">
          <a:xfrm>
            <a:off x="5018056" y="4472977"/>
            <a:ext cx="6158609" cy="1631216"/>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CC7832"/>
                </a:solidFill>
                <a:effectLst/>
                <a:latin typeface="JetBrains Mono"/>
              </a:rPr>
              <a:t>import </a:t>
            </a:r>
            <a:r>
              <a:rPr kumimoji="0" lang="fr-FR" altLang="fr-FR" sz="2000" b="0" i="0" u="none" strike="noStrike" cap="none" normalizeH="0" baseline="0" dirty="0">
                <a:ln>
                  <a:noFill/>
                </a:ln>
                <a:solidFill>
                  <a:srgbClr val="A9B7C6"/>
                </a:solidFill>
                <a:effectLst/>
                <a:latin typeface="JetBrains Mono"/>
              </a:rPr>
              <a:t>* </a:t>
            </a:r>
            <a:r>
              <a:rPr kumimoji="0" lang="fr-FR" altLang="fr-FR" sz="2000" b="0" i="0" u="none" strike="noStrike" cap="none" normalizeH="0" baseline="0" dirty="0">
                <a:ln>
                  <a:noFill/>
                </a:ln>
                <a:solidFill>
                  <a:srgbClr val="CC7832"/>
                </a:solidFill>
                <a:effectLst/>
                <a:latin typeface="JetBrains Mono"/>
              </a:rPr>
              <a:t>as </a:t>
            </a:r>
            <a:r>
              <a:rPr kumimoji="0" lang="fr-FR" altLang="fr-FR" sz="2000" b="0" i="0" u="none" strike="noStrike" cap="none" normalizeH="0" baseline="0" dirty="0">
                <a:ln>
                  <a:noFill/>
                </a:ln>
                <a:solidFill>
                  <a:srgbClr val="A9B7C6"/>
                </a:solidFill>
                <a:effectLst/>
                <a:latin typeface="JetBrains Mono"/>
              </a:rPr>
              <a:t>E </a:t>
            </a:r>
            <a:r>
              <a:rPr kumimoji="0" lang="fr-FR" altLang="fr-FR" sz="2000" b="0" i="0" u="none" strike="noStrike" cap="none" normalizeH="0" baseline="0" dirty="0">
                <a:ln>
                  <a:noFill/>
                </a:ln>
                <a:solidFill>
                  <a:srgbClr val="CC7832"/>
                </a:solidFill>
                <a:effectLst/>
                <a:latin typeface="JetBrains Mono"/>
              </a:rPr>
              <a:t>from </a:t>
            </a:r>
            <a:r>
              <a:rPr kumimoji="0" lang="fr-FR" altLang="fr-FR" sz="2000" b="0" i="0" u="none" strike="noStrike" cap="none" normalizeH="0" baseline="0" dirty="0">
                <a:ln>
                  <a:noFill/>
                </a:ln>
                <a:solidFill>
                  <a:srgbClr val="6A8759"/>
                </a:solidFill>
                <a:effectLst/>
                <a:latin typeface="JetBrains Mono"/>
              </a:rPr>
              <a:t>'fp-ts/lib/Either'</a:t>
            </a:r>
            <a:r>
              <a:rPr kumimoji="0" lang="fr-FR" altLang="fr-FR" sz="2000" b="0" i="0" u="none" strike="noStrike" cap="none" normalizeH="0" baseline="0" dirty="0">
                <a:ln>
                  <a:noFill/>
                </a:ln>
                <a:solidFill>
                  <a:srgbClr val="CC7832"/>
                </a:solidFill>
                <a:effectLst/>
                <a:latin typeface="JetBrains Mono"/>
              </a:rPr>
              <a:t>;</a:t>
            </a:r>
            <a:br>
              <a:rPr kumimoji="0" lang="fr-FR" altLang="fr-FR" sz="2000" b="0" i="0" u="none" strike="noStrike" cap="none" normalizeH="0" baseline="0" dirty="0">
                <a:ln>
                  <a:noFill/>
                </a:ln>
                <a:solidFill>
                  <a:srgbClr val="CC7832"/>
                </a:solidFill>
                <a:effectLst/>
                <a:latin typeface="JetBrains Mono"/>
              </a:rPr>
            </a:br>
            <a:r>
              <a:rPr kumimoji="0" lang="fr-FR" altLang="fr-FR" sz="2000" b="0" i="0" u="none" strike="noStrike" cap="none" normalizeH="0" baseline="0" dirty="0">
                <a:ln>
                  <a:noFill/>
                </a:ln>
                <a:solidFill>
                  <a:srgbClr val="CC7832"/>
                </a:solidFill>
                <a:effectLst/>
                <a:latin typeface="JetBrains Mono"/>
              </a:rPr>
              <a:t>function </a:t>
            </a:r>
            <a:r>
              <a:rPr kumimoji="0" lang="fr-FR" altLang="fr-FR" sz="2000" b="0" i="0" u="none" strike="noStrike" cap="none" normalizeH="0" baseline="0" dirty="0" err="1">
                <a:ln>
                  <a:noFill/>
                </a:ln>
                <a:solidFill>
                  <a:srgbClr val="FFC66D"/>
                </a:solidFill>
                <a:effectLst/>
                <a:latin typeface="JetBrains Mono"/>
              </a:rPr>
              <a:t>parseJson</a:t>
            </a:r>
            <a:r>
              <a:rPr kumimoji="0" lang="fr-FR" altLang="fr-FR" sz="2000" b="0" i="0" u="none" strike="noStrike" cap="none" normalizeH="0" baseline="0" dirty="0">
                <a:ln>
                  <a:noFill/>
                </a:ln>
                <a:solidFill>
                  <a:srgbClr val="A9B7C6"/>
                </a:solidFill>
                <a:effectLst/>
                <a:latin typeface="JetBrains Mono"/>
              </a:rPr>
              <a:t>(</a:t>
            </a:r>
            <a:r>
              <a:rPr kumimoji="0" lang="fr-FR" altLang="fr-FR" sz="2000" b="0" i="0" u="none" strike="noStrike" cap="none" normalizeH="0" baseline="0" dirty="0" err="1">
                <a:ln>
                  <a:noFill/>
                </a:ln>
                <a:solidFill>
                  <a:srgbClr val="A9B7C6"/>
                </a:solidFill>
                <a:effectLst/>
                <a:latin typeface="JetBrains Mono"/>
              </a:rPr>
              <a:t>str</a:t>
            </a:r>
            <a:r>
              <a:rPr kumimoji="0" lang="fr-FR" altLang="fr-FR" sz="2000" b="0" i="0" u="none" strike="noStrike" cap="none" normalizeH="0" baseline="0" dirty="0">
                <a:ln>
                  <a:noFill/>
                </a:ln>
                <a:solidFill>
                  <a:srgbClr val="A9B7C6"/>
                </a:solidFill>
                <a:effectLst/>
                <a:latin typeface="JetBrains Mono"/>
              </a:rPr>
              <a:t>: </a:t>
            </a:r>
            <a:r>
              <a:rPr kumimoji="0" lang="fr-FR" altLang="fr-FR" sz="2000" b="0" i="0" u="none" strike="noStrike" cap="none" normalizeH="0" baseline="0" dirty="0">
                <a:ln>
                  <a:noFill/>
                </a:ln>
                <a:solidFill>
                  <a:srgbClr val="CC7832"/>
                </a:solidFill>
                <a:effectLst/>
                <a:latin typeface="JetBrains Mono"/>
              </a:rPr>
              <a:t>string</a:t>
            </a:r>
            <a:r>
              <a:rPr kumimoji="0" lang="fr-FR" altLang="fr-FR" sz="2000" b="0" i="0" u="none" strike="noStrike" cap="none" normalizeH="0" baseline="0" dirty="0">
                <a:ln>
                  <a:noFill/>
                </a:ln>
                <a:solidFill>
                  <a:srgbClr val="A9B7C6"/>
                </a:solidFill>
                <a:effectLst/>
                <a:latin typeface="JetBrains Mono"/>
              </a:rPr>
              <a:t>): </a:t>
            </a:r>
            <a:r>
              <a:rPr kumimoji="0" lang="fr-FR" altLang="fr-FR" sz="2000" b="0" i="0" u="none" strike="noStrike" cap="none" normalizeH="0" baseline="0" dirty="0" err="1">
                <a:ln>
                  <a:noFill/>
                </a:ln>
                <a:solidFill>
                  <a:srgbClr val="A9B7C6"/>
                </a:solidFill>
                <a:effectLst/>
                <a:latin typeface="JetBrains Mono"/>
              </a:rPr>
              <a:t>E.Either</a:t>
            </a:r>
            <a:r>
              <a:rPr kumimoji="0" lang="fr-FR" altLang="fr-FR" sz="2000" b="0" i="0" u="none" strike="noStrike" cap="none" normalizeH="0" baseline="0" dirty="0">
                <a:ln>
                  <a:noFill/>
                </a:ln>
                <a:solidFill>
                  <a:srgbClr val="A9B7C6"/>
                </a:solidFill>
                <a:effectLst/>
                <a:latin typeface="JetBrains Mono"/>
              </a:rPr>
              <a:t>&lt;</a:t>
            </a:r>
            <a:r>
              <a:rPr kumimoji="0" lang="fr-FR" altLang="fr-FR" sz="2000" b="0" i="0" u="none" strike="noStrike" cap="none" normalizeH="0" baseline="0" dirty="0" err="1">
                <a:ln>
                  <a:noFill/>
                </a:ln>
                <a:solidFill>
                  <a:srgbClr val="A9B7C6"/>
                </a:solidFill>
                <a:effectLst/>
                <a:latin typeface="JetBrains Mono"/>
              </a:rPr>
              <a:t>Error</a:t>
            </a:r>
            <a:r>
              <a:rPr kumimoji="0" lang="fr-FR" altLang="fr-FR" sz="2000" b="0" i="0" u="none" strike="noStrike" cap="none" normalizeH="0" baseline="0" dirty="0" err="1">
                <a:ln>
                  <a:noFill/>
                </a:ln>
                <a:solidFill>
                  <a:srgbClr val="CC7832"/>
                </a:solidFill>
                <a:effectLst/>
                <a:latin typeface="JetBrains Mono"/>
              </a:rPr>
              <a:t>,</a:t>
            </a:r>
            <a:r>
              <a:rPr kumimoji="0" lang="fr-FR" altLang="fr-FR" sz="2000" b="0" i="0" u="none" strike="noStrike" cap="none" normalizeH="0" baseline="0" dirty="0" err="1">
                <a:ln>
                  <a:noFill/>
                </a:ln>
                <a:solidFill>
                  <a:srgbClr val="A9B7C6"/>
                </a:solidFill>
                <a:effectLst/>
                <a:latin typeface="JetBrains Mono"/>
              </a:rPr>
              <a:t>unknown</a:t>
            </a:r>
            <a:r>
              <a:rPr kumimoji="0" lang="fr-FR" altLang="fr-FR" sz="2000" b="0" i="0" u="none" strike="noStrike" cap="none" normalizeH="0" baseline="0" dirty="0">
                <a:ln>
                  <a:noFill/>
                </a:ln>
                <a:solidFill>
                  <a:srgbClr val="A9B7C6"/>
                </a:solidFill>
                <a:effectLst/>
                <a:latin typeface="JetBrains Mono"/>
              </a:rPr>
              <a:t>&gt; {</a:t>
            </a:r>
            <a:br>
              <a:rPr kumimoji="0" lang="fr-FR" altLang="fr-FR" sz="2000" b="0" i="0" u="none" strike="noStrike" cap="none" normalizeH="0" baseline="0" dirty="0">
                <a:ln>
                  <a:noFill/>
                </a:ln>
                <a:solidFill>
                  <a:srgbClr val="A9B7C6"/>
                </a:solidFill>
                <a:effectLst/>
                <a:latin typeface="JetBrains Mono"/>
              </a:rPr>
            </a:br>
            <a:r>
              <a:rPr kumimoji="0" lang="fr-FR" altLang="fr-FR" sz="2000" b="0" i="0" u="none" strike="noStrike" cap="none" normalizeH="0" baseline="0" dirty="0">
                <a:ln>
                  <a:noFill/>
                </a:ln>
                <a:solidFill>
                  <a:srgbClr val="A9B7C6"/>
                </a:solidFill>
                <a:effectLst/>
                <a:latin typeface="JetBrains Mono"/>
              </a:rPr>
              <a:t>    </a:t>
            </a:r>
            <a:r>
              <a:rPr kumimoji="0" lang="fr-FR" altLang="fr-FR" sz="2000" b="0" i="0" u="none" strike="noStrike" cap="none" normalizeH="0" baseline="0" dirty="0">
                <a:ln>
                  <a:noFill/>
                </a:ln>
                <a:solidFill>
                  <a:srgbClr val="CC7832"/>
                </a:solidFill>
                <a:effectLst/>
                <a:latin typeface="JetBrains Mono"/>
              </a:rPr>
              <a:t>return </a:t>
            </a:r>
            <a:r>
              <a:rPr kumimoji="0" lang="fr-FR" altLang="fr-FR" sz="2000" b="0" i="0" u="none" strike="noStrike" cap="none" normalizeH="0" baseline="0" dirty="0" err="1">
                <a:ln>
                  <a:noFill/>
                </a:ln>
                <a:solidFill>
                  <a:srgbClr val="A9B7C6"/>
                </a:solidFill>
                <a:effectLst/>
                <a:latin typeface="JetBrains Mono"/>
              </a:rPr>
              <a:t>E.tryCatch</a:t>
            </a:r>
            <a:r>
              <a:rPr kumimoji="0" lang="fr-FR" altLang="fr-FR" sz="2000" b="0" i="0" u="none" strike="noStrike" cap="none" normalizeH="0" baseline="0" dirty="0">
                <a:ln>
                  <a:noFill/>
                </a:ln>
                <a:solidFill>
                  <a:srgbClr val="A9B7C6"/>
                </a:solidFill>
                <a:effectLst/>
                <a:latin typeface="JetBrains Mono"/>
              </a:rPr>
              <a:t>(() =&gt; </a:t>
            </a:r>
            <a:r>
              <a:rPr kumimoji="0" lang="fr-FR" altLang="fr-FR" sz="2000" b="1" i="1" u="none" strike="noStrike" cap="none" normalizeH="0" baseline="0" dirty="0" err="1">
                <a:ln>
                  <a:noFill/>
                </a:ln>
                <a:solidFill>
                  <a:srgbClr val="9876AA"/>
                </a:solidFill>
                <a:effectLst/>
                <a:latin typeface="JetBrains Mono"/>
              </a:rPr>
              <a:t>JSON</a:t>
            </a:r>
            <a:r>
              <a:rPr kumimoji="0" lang="fr-FR" altLang="fr-FR" sz="2000" b="0" i="0" u="none" strike="noStrike" cap="none" normalizeH="0" baseline="0" dirty="0" err="1">
                <a:ln>
                  <a:noFill/>
                </a:ln>
                <a:solidFill>
                  <a:srgbClr val="A9B7C6"/>
                </a:solidFill>
                <a:effectLst/>
                <a:latin typeface="JetBrains Mono"/>
              </a:rPr>
              <a:t>.</a:t>
            </a:r>
            <a:r>
              <a:rPr kumimoji="0" lang="fr-FR" altLang="fr-FR" sz="2000" b="0" i="0" u="none" strike="noStrike" cap="none" normalizeH="0" baseline="0" dirty="0" err="1">
                <a:ln>
                  <a:noFill/>
                </a:ln>
                <a:solidFill>
                  <a:srgbClr val="FFC66D"/>
                </a:solidFill>
                <a:effectLst/>
                <a:latin typeface="JetBrains Mono"/>
              </a:rPr>
              <a:t>parse</a:t>
            </a:r>
            <a:r>
              <a:rPr kumimoji="0" lang="fr-FR" altLang="fr-FR" sz="2000" b="0" i="0" u="none" strike="noStrike" cap="none" normalizeH="0" baseline="0" dirty="0">
                <a:ln>
                  <a:noFill/>
                </a:ln>
                <a:solidFill>
                  <a:srgbClr val="A9B7C6"/>
                </a:solidFill>
                <a:effectLst/>
                <a:latin typeface="JetBrains Mono"/>
              </a:rPr>
              <a:t>(</a:t>
            </a:r>
            <a:r>
              <a:rPr kumimoji="0" lang="fr-FR" altLang="fr-FR" sz="2000" b="0" i="0" u="none" strike="noStrike" cap="none" normalizeH="0" baseline="0" dirty="0" err="1">
                <a:ln>
                  <a:noFill/>
                </a:ln>
                <a:solidFill>
                  <a:srgbClr val="A9B7C6"/>
                </a:solidFill>
                <a:effectLst/>
                <a:latin typeface="JetBrains Mono"/>
              </a:rPr>
              <a:t>str</a:t>
            </a:r>
            <a:r>
              <a:rPr kumimoji="0" lang="fr-FR" altLang="fr-FR" sz="2000" b="0" i="0" u="none" strike="noStrike" cap="none" normalizeH="0" baseline="0" dirty="0">
                <a:ln>
                  <a:noFill/>
                </a:ln>
                <a:solidFill>
                  <a:srgbClr val="A9B7C6"/>
                </a:solidFill>
                <a:effectLst/>
                <a:latin typeface="JetBrains Mono"/>
              </a:rPr>
              <a:t>)</a:t>
            </a:r>
            <a:r>
              <a:rPr kumimoji="0" lang="fr-FR" altLang="fr-FR" sz="2000" b="0" i="0" u="none" strike="noStrike" cap="none" normalizeH="0" baseline="0" dirty="0">
                <a:ln>
                  <a:noFill/>
                </a:ln>
                <a:solidFill>
                  <a:srgbClr val="CC7832"/>
                </a:solidFill>
                <a:effectLst/>
                <a:latin typeface="JetBrains Mono"/>
              </a:rPr>
              <a:t>,</a:t>
            </a:r>
            <a:br>
              <a:rPr kumimoji="0" lang="fr-FR" altLang="fr-FR" sz="2000" b="0" i="0" u="none" strike="noStrike" cap="none" normalizeH="0" baseline="0" dirty="0">
                <a:ln>
                  <a:noFill/>
                </a:ln>
                <a:solidFill>
                  <a:srgbClr val="CC7832"/>
                </a:solidFill>
                <a:effectLst/>
                <a:latin typeface="JetBrains Mono"/>
              </a:rPr>
            </a:br>
            <a:r>
              <a:rPr kumimoji="0" lang="fr-FR" altLang="fr-FR" sz="2000" b="0" i="0" u="none" strike="noStrike" cap="none" normalizeH="0" baseline="0" dirty="0">
                <a:ln>
                  <a:noFill/>
                </a:ln>
                <a:solidFill>
                  <a:srgbClr val="CC7832"/>
                </a:solidFill>
                <a:effectLst/>
                <a:latin typeface="JetBrains Mono"/>
              </a:rPr>
              <a:t>            </a:t>
            </a:r>
            <a:r>
              <a:rPr kumimoji="0" lang="fr-FR" altLang="fr-FR" sz="2000" b="0" i="0" u="none" strike="noStrike" cap="none" normalizeH="0" baseline="0" dirty="0">
                <a:ln>
                  <a:noFill/>
                </a:ln>
                <a:solidFill>
                  <a:srgbClr val="A9B7C6"/>
                </a:solidFill>
                <a:effectLst/>
                <a:latin typeface="JetBrains Mono"/>
              </a:rPr>
              <a:t>e =&gt;  </a:t>
            </a:r>
            <a:r>
              <a:rPr kumimoji="0" lang="fr-FR" altLang="fr-FR" sz="2000" b="0" i="0" u="none" strike="noStrike" cap="none" normalizeH="0" baseline="0" dirty="0">
                <a:ln>
                  <a:noFill/>
                </a:ln>
                <a:solidFill>
                  <a:srgbClr val="CC7832"/>
                </a:solidFill>
                <a:effectLst/>
                <a:latin typeface="JetBrains Mono"/>
              </a:rPr>
              <a:t>new </a:t>
            </a:r>
            <a:r>
              <a:rPr kumimoji="0" lang="fr-FR" altLang="fr-FR" sz="2000" b="0" i="0" u="none" strike="noStrike" cap="none" normalizeH="0" baseline="0" dirty="0">
                <a:ln>
                  <a:noFill/>
                </a:ln>
                <a:solidFill>
                  <a:srgbClr val="FFC66D"/>
                </a:solidFill>
                <a:effectLst/>
                <a:latin typeface="JetBrains Mono"/>
              </a:rPr>
              <a:t>Error</a:t>
            </a:r>
            <a:r>
              <a:rPr kumimoji="0" lang="fr-FR" altLang="fr-FR" sz="2000" b="0" i="0" u="none" strike="noStrike" cap="none" normalizeH="0" baseline="0" dirty="0">
                <a:ln>
                  <a:noFill/>
                </a:ln>
                <a:solidFill>
                  <a:srgbClr val="A9B7C6"/>
                </a:solidFill>
                <a:effectLst/>
                <a:latin typeface="JetBrains Mono"/>
              </a:rPr>
              <a:t>(</a:t>
            </a:r>
            <a:r>
              <a:rPr kumimoji="0" lang="fr-FR" altLang="fr-FR" sz="2000" b="0" i="0" u="none" strike="noStrike" cap="none" normalizeH="0" baseline="0" dirty="0">
                <a:ln>
                  <a:noFill/>
                </a:ln>
                <a:solidFill>
                  <a:srgbClr val="6A8759"/>
                </a:solidFill>
                <a:effectLst/>
                <a:latin typeface="JetBrains Mono"/>
              </a:rPr>
              <a:t>'Cant parse'</a:t>
            </a:r>
            <a:r>
              <a:rPr kumimoji="0" lang="fr-FR" altLang="fr-FR" sz="2000" b="0" i="0" u="none" strike="noStrike" cap="none" normalizeH="0" baseline="0" dirty="0">
                <a:ln>
                  <a:noFill/>
                </a:ln>
                <a:solidFill>
                  <a:srgbClr val="A9B7C6"/>
                </a:solidFill>
                <a:effectLst/>
                <a:latin typeface="JetBrains Mono"/>
              </a:rPr>
              <a:t>))</a:t>
            </a:r>
            <a:br>
              <a:rPr kumimoji="0" lang="fr-FR" altLang="fr-FR" sz="2000" b="0" i="0" u="none" strike="noStrike" cap="none" normalizeH="0" baseline="0" dirty="0">
                <a:ln>
                  <a:noFill/>
                </a:ln>
                <a:solidFill>
                  <a:srgbClr val="A9B7C6"/>
                </a:solidFill>
                <a:effectLst/>
                <a:latin typeface="JetBrains Mono"/>
              </a:rPr>
            </a:br>
            <a:r>
              <a:rPr kumimoji="0" lang="fr-FR" altLang="fr-FR" sz="2000" b="0" i="0" u="none" strike="noStrike" cap="none" normalizeH="0" baseline="0" dirty="0">
                <a:ln>
                  <a:noFill/>
                </a:ln>
                <a:solidFill>
                  <a:srgbClr val="A9B7C6"/>
                </a:solidFill>
                <a:effectLst/>
                <a:latin typeface="JetBrains Mono"/>
              </a:rPr>
              <a:t>}</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pic>
        <p:nvPicPr>
          <p:cNvPr id="20" name="Image 19">
            <a:extLst>
              <a:ext uri="{FF2B5EF4-FFF2-40B4-BE49-F238E27FC236}">
                <a16:creationId xmlns:a16="http://schemas.microsoft.com/office/drawing/2014/main" id="{640AA204-55B3-EAF0-B960-8F9EEBEF4E19}"/>
              </a:ext>
            </a:extLst>
          </p:cNvPr>
          <p:cNvPicPr>
            <a:picLocks noChangeAspect="1"/>
          </p:cNvPicPr>
          <p:nvPr/>
        </p:nvPicPr>
        <p:blipFill>
          <a:blip r:embed="rId3"/>
          <a:stretch>
            <a:fillRect/>
          </a:stretch>
        </p:blipFill>
        <p:spPr>
          <a:xfrm>
            <a:off x="906059" y="5229239"/>
            <a:ext cx="954107" cy="954107"/>
          </a:xfrm>
          <a:prstGeom prst="rect">
            <a:avLst/>
          </a:prstGeom>
        </p:spPr>
      </p:pic>
      <p:sp>
        <p:nvSpPr>
          <p:cNvPr id="22" name="ZoneTexte 21">
            <a:extLst>
              <a:ext uri="{FF2B5EF4-FFF2-40B4-BE49-F238E27FC236}">
                <a16:creationId xmlns:a16="http://schemas.microsoft.com/office/drawing/2014/main" id="{90CCEB58-72C6-C9A4-9728-75A37B164287}"/>
              </a:ext>
            </a:extLst>
          </p:cNvPr>
          <p:cNvSpPr txBox="1"/>
          <p:nvPr/>
        </p:nvSpPr>
        <p:spPr>
          <a:xfrm>
            <a:off x="1849626" y="5290795"/>
            <a:ext cx="2991107" cy="830997"/>
          </a:xfrm>
          <a:prstGeom prst="rect">
            <a:avLst/>
          </a:prstGeom>
          <a:noFill/>
        </p:spPr>
        <p:txBody>
          <a:bodyPr wrap="square" rtlCol="0">
            <a:spAutoFit/>
          </a:bodyPr>
          <a:lstStyle/>
          <a:p>
            <a:r>
              <a:rPr lang="fr-FR" sz="2400" dirty="0"/>
              <a:t>Ne sert pas à renvoyer plusieurs objets différents / bypasser le typage</a:t>
            </a:r>
          </a:p>
        </p:txBody>
      </p:sp>
      <p:pic>
        <p:nvPicPr>
          <p:cNvPr id="23" name="Picture 2" descr="Inside Group Toulouse - Editeurs de logiciels (adresse)">
            <a:extLst>
              <a:ext uri="{FF2B5EF4-FFF2-40B4-BE49-F238E27FC236}">
                <a16:creationId xmlns:a16="http://schemas.microsoft.com/office/drawing/2014/main" id="{514F07F6-B175-F33B-B37E-67C30B43D1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a:extLst>
              <a:ext uri="{FF2B5EF4-FFF2-40B4-BE49-F238E27FC236}">
                <a16:creationId xmlns:a16="http://schemas.microsoft.com/office/drawing/2014/main" id="{3CF84ED6-A8C4-12CC-5D24-9A791DEB6D35}"/>
              </a:ext>
            </a:extLst>
          </p:cNvPr>
          <p:cNvSpPr txBox="1"/>
          <p:nvPr/>
        </p:nvSpPr>
        <p:spPr>
          <a:xfrm>
            <a:off x="600075" y="2597561"/>
            <a:ext cx="6096000" cy="523220"/>
          </a:xfrm>
          <a:prstGeom prst="rect">
            <a:avLst/>
          </a:prstGeom>
          <a:noFill/>
        </p:spPr>
        <p:txBody>
          <a:bodyPr wrap="square">
            <a:spAutoFit/>
          </a:bodyPr>
          <a:lstStyle/>
          <a:p>
            <a:pPr marL="457200" indent="-457200">
              <a:buFont typeface="Wingdings" panose="05000000000000000000" pitchFamily="2" charset="2"/>
              <a:buChar char="à"/>
            </a:pPr>
            <a:r>
              <a:rPr lang="fr-FR" sz="2800" dirty="0">
                <a:sym typeface="Wingdings" panose="05000000000000000000" pitchFamily="2" charset="2"/>
              </a:rPr>
              <a:t>Expliciter un traitement</a:t>
            </a:r>
            <a:endParaRPr lang="fr-FR" sz="2800" dirty="0"/>
          </a:p>
        </p:txBody>
      </p:sp>
    </p:spTree>
    <p:extLst>
      <p:ext uri="{BB962C8B-B14F-4D97-AF65-F5344CB8AC3E}">
        <p14:creationId xmlns:p14="http://schemas.microsoft.com/office/powerpoint/2010/main" val="88323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14" grpId="0" animBg="1"/>
      <p:bldP spid="15" grpId="0"/>
      <p:bldP spid="16" grpId="0"/>
      <p:bldP spid="3" grpId="0"/>
      <p:bldP spid="4" grpId="0" animBg="1"/>
      <p:bldP spid="11" grpId="0" animBg="1"/>
      <p:bldP spid="22"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F5BB92-813C-4042-B316-05BBE4D46BC7}"/>
              </a:ext>
            </a:extLst>
          </p:cNvPr>
          <p:cNvSpPr>
            <a:spLocks noGrp="1"/>
          </p:cNvSpPr>
          <p:nvPr>
            <p:ph type="title"/>
          </p:nvPr>
        </p:nvSpPr>
        <p:spPr/>
        <p:txBody>
          <a:bodyPr rtlCol="0"/>
          <a:lstStyle/>
          <a:p>
            <a:pPr rtl="0"/>
            <a:r>
              <a:rPr lang="fr-FR" dirty="0"/>
              <a:t>Merci</a:t>
            </a:r>
          </a:p>
        </p:txBody>
      </p:sp>
      <p:sp>
        <p:nvSpPr>
          <p:cNvPr id="4" name="Espace réservé du pied de page 3">
            <a:extLst>
              <a:ext uri="{FF2B5EF4-FFF2-40B4-BE49-F238E27FC236}">
                <a16:creationId xmlns:a16="http://schemas.microsoft.com/office/drawing/2014/main" id="{8B357B38-EB06-465C-8F7E-F7E1E7079D1F}"/>
              </a:ext>
            </a:extLst>
          </p:cNvPr>
          <p:cNvSpPr>
            <a:spLocks noGrp="1"/>
          </p:cNvSpPr>
          <p:nvPr>
            <p:ph type="ftr" sz="quarter" idx="11"/>
          </p:nvPr>
        </p:nvSpPr>
        <p:spPr/>
        <p:txBody>
          <a:bodyPr rtlCol="0"/>
          <a:lstStyle/>
          <a:p>
            <a:pPr rtl="0"/>
            <a:r>
              <a:rPr lang="fr-FR" dirty="0"/>
              <a:t>L’objet fonctionnel</a:t>
            </a:r>
          </a:p>
        </p:txBody>
      </p:sp>
      <p:sp>
        <p:nvSpPr>
          <p:cNvPr id="5" name="Espace réservé du numéro de diapositive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rtlCol="0"/>
          <a:lstStyle/>
          <a:p>
            <a:pPr rtl="0"/>
            <a:fld id="{2C18C1E5-FB55-42F5-BD6D-9CC153FCDBE6}" type="slidenum">
              <a:rPr lang="fr-FR" smtClean="0"/>
              <a:pPr rtl="0"/>
              <a:t>15</a:t>
            </a:fld>
            <a:endParaRPr lang="fr-FR" dirty="0"/>
          </a:p>
        </p:txBody>
      </p:sp>
      <p:pic>
        <p:nvPicPr>
          <p:cNvPr id="25" name="Espace réservé d’image en ligne 27" descr="Enveloppe">
            <a:extLst>
              <a:ext uri="{FF2B5EF4-FFF2-40B4-BE49-F238E27FC236}">
                <a16:creationId xmlns:a16="http://schemas.microsoft.com/office/drawing/2014/main" id="{329FB706-264C-44A5-B17E-0D396F61AEF7}"/>
              </a:ext>
            </a:extLst>
          </p:cNvPr>
          <p:cNvPicPr>
            <a:picLocks noGrp="1" noChangeAspect="1"/>
          </p:cNvPicPr>
          <p:nvPr>
            <p:ph type="pic" sz="quarter" idx="15"/>
          </p:nvPr>
        </p:nvPicPr>
        <p:blipFill rotWithShape="1">
          <a:blip r:embed="rId3">
            <a:extLst>
              <a:ext uri="{96DAC541-7B7A-43D3-8B79-37D633B846F1}">
                <asvg:svgBlip xmlns:asvg="http://schemas.microsoft.com/office/drawing/2016/SVG/main" r:embed="rId4"/>
              </a:ext>
            </a:extLst>
          </a:blip>
          <a:srcRect l="108" r="108"/>
          <a:stretch/>
        </p:blipFill>
        <p:spPr>
          <a:xfrm>
            <a:off x="4198620" y="3374771"/>
            <a:ext cx="731520" cy="731520"/>
          </a:xfrm>
        </p:spPr>
      </p:pic>
      <p:sp>
        <p:nvSpPr>
          <p:cNvPr id="9" name="Espace réservé du texte 8">
            <a:extLst>
              <a:ext uri="{FF2B5EF4-FFF2-40B4-BE49-F238E27FC236}">
                <a16:creationId xmlns:a16="http://schemas.microsoft.com/office/drawing/2014/main" id="{41690B51-B7AB-4D15-951F-60CB62BB8DCF}"/>
              </a:ext>
            </a:extLst>
          </p:cNvPr>
          <p:cNvSpPr>
            <a:spLocks noGrp="1"/>
          </p:cNvSpPr>
          <p:nvPr>
            <p:ph type="body" sz="quarter" idx="18"/>
          </p:nvPr>
        </p:nvSpPr>
        <p:spPr/>
        <p:txBody>
          <a:bodyPr rtlCol="0"/>
          <a:lstStyle/>
          <a:p>
            <a:pPr rtl="0"/>
            <a:endParaRPr lang="fr-FR" dirty="0"/>
          </a:p>
          <a:p>
            <a:pPr rtl="0"/>
            <a:endParaRPr lang="fr-FR" dirty="0"/>
          </a:p>
        </p:txBody>
      </p:sp>
      <p:sp>
        <p:nvSpPr>
          <p:cNvPr id="10" name="Espace réservé du texte 9">
            <a:extLst>
              <a:ext uri="{FF2B5EF4-FFF2-40B4-BE49-F238E27FC236}">
                <a16:creationId xmlns:a16="http://schemas.microsoft.com/office/drawing/2014/main" id="{53C6B086-BC3B-4FE1-A23D-D1396E627EE6}"/>
              </a:ext>
            </a:extLst>
          </p:cNvPr>
          <p:cNvSpPr>
            <a:spLocks noGrp="1"/>
          </p:cNvSpPr>
          <p:nvPr>
            <p:ph type="body" sz="quarter" idx="20"/>
          </p:nvPr>
        </p:nvSpPr>
        <p:spPr>
          <a:xfrm>
            <a:off x="3032760" y="4179443"/>
            <a:ext cx="3063240" cy="548640"/>
          </a:xfrm>
        </p:spPr>
        <p:txBody>
          <a:bodyPr rtlCol="0"/>
          <a:lstStyle/>
          <a:p>
            <a:pPr rtl="0"/>
            <a:r>
              <a:rPr lang="fr-FR" dirty="0"/>
              <a:t>nicolas.barlogis@insidegroup.fr</a:t>
            </a:r>
          </a:p>
          <a:p>
            <a:pPr rtl="0"/>
            <a:endParaRPr lang="fr-FR" dirty="0"/>
          </a:p>
        </p:txBody>
      </p:sp>
      <p:pic>
        <p:nvPicPr>
          <p:cNvPr id="9218" name="Picture 2" descr="Inside Group Toulouse - Editeurs de logiciels (adresse)">
            <a:hlinkClick r:id="rId5"/>
            <a:extLst>
              <a:ext uri="{FF2B5EF4-FFF2-40B4-BE49-F238E27FC236}">
                <a16:creationId xmlns:a16="http://schemas.microsoft.com/office/drawing/2014/main" id="{7FA991FE-AE74-CC91-6356-681608A71A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167" t="23055" r="29584" b="22917"/>
          <a:stretch/>
        </p:blipFill>
        <p:spPr bwMode="auto">
          <a:xfrm>
            <a:off x="7509704" y="3178429"/>
            <a:ext cx="1287391" cy="168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94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re 42">
            <a:extLst>
              <a:ext uri="{FF2B5EF4-FFF2-40B4-BE49-F238E27FC236}">
                <a16:creationId xmlns:a16="http://schemas.microsoft.com/office/drawing/2014/main" id="{AC70A0AD-4A0C-40FD-A774-6B09C1736F33}"/>
              </a:ext>
            </a:extLst>
          </p:cNvPr>
          <p:cNvSpPr>
            <a:spLocks noGrp="1"/>
          </p:cNvSpPr>
          <p:nvPr>
            <p:ph type="title"/>
          </p:nvPr>
        </p:nvSpPr>
        <p:spPr/>
        <p:txBody>
          <a:bodyPr rtlCol="0"/>
          <a:lstStyle/>
          <a:p>
            <a:pPr rtl="0"/>
            <a:r>
              <a:rPr lang="fr-FR" dirty="0"/>
              <a:t>Annexe: Lib fonctionnelles</a:t>
            </a:r>
          </a:p>
        </p:txBody>
      </p:sp>
      <p:sp>
        <p:nvSpPr>
          <p:cNvPr id="3" name="Espace réservé du texte 2">
            <a:extLst>
              <a:ext uri="{FF2B5EF4-FFF2-40B4-BE49-F238E27FC236}">
                <a16:creationId xmlns:a16="http://schemas.microsoft.com/office/drawing/2014/main" id="{A5AE4F89-DAE1-40CE-8F5C-C60CF296379E}"/>
              </a:ext>
            </a:extLst>
          </p:cNvPr>
          <p:cNvSpPr>
            <a:spLocks noGrp="1"/>
          </p:cNvSpPr>
          <p:nvPr>
            <p:ph type="body" idx="1"/>
          </p:nvPr>
        </p:nvSpPr>
        <p:spPr/>
        <p:txBody>
          <a:bodyPr rtlCol="0">
            <a:normAutofit lnSpcReduction="10000"/>
          </a:bodyPr>
          <a:lstStyle/>
          <a:p>
            <a:pPr rtl="0"/>
            <a:r>
              <a:rPr lang="fr-FR" dirty="0"/>
              <a:t>Java</a:t>
            </a:r>
          </a:p>
        </p:txBody>
      </p:sp>
      <p:sp>
        <p:nvSpPr>
          <p:cNvPr id="5" name="Espace réservé du texte 4">
            <a:extLst>
              <a:ext uri="{FF2B5EF4-FFF2-40B4-BE49-F238E27FC236}">
                <a16:creationId xmlns:a16="http://schemas.microsoft.com/office/drawing/2014/main" id="{2B11006E-0A70-4B24-9ECF-5487FD5193FF}"/>
              </a:ext>
            </a:extLst>
          </p:cNvPr>
          <p:cNvSpPr>
            <a:spLocks noGrp="1"/>
          </p:cNvSpPr>
          <p:nvPr>
            <p:ph type="body" sz="quarter" idx="3"/>
          </p:nvPr>
        </p:nvSpPr>
        <p:spPr/>
        <p:txBody>
          <a:bodyPr rtlCol="0">
            <a:normAutofit lnSpcReduction="10000"/>
          </a:bodyPr>
          <a:lstStyle/>
          <a:p>
            <a:pPr rtl="0"/>
            <a:r>
              <a:rPr lang="fr-FR" dirty="0" err="1"/>
              <a:t>Typescript</a:t>
            </a:r>
            <a:endParaRPr lang="fr-FR" dirty="0"/>
          </a:p>
        </p:txBody>
      </p:sp>
      <p:sp>
        <p:nvSpPr>
          <p:cNvPr id="8" name="Espace réservé du pied de page 7">
            <a:extLst>
              <a:ext uri="{FF2B5EF4-FFF2-40B4-BE49-F238E27FC236}">
                <a16:creationId xmlns:a16="http://schemas.microsoft.com/office/drawing/2014/main" id="{BF490905-5C26-447A-9B42-E55CF46A9731}"/>
              </a:ext>
            </a:extLst>
          </p:cNvPr>
          <p:cNvSpPr>
            <a:spLocks noGrp="1"/>
          </p:cNvSpPr>
          <p:nvPr>
            <p:ph type="ftr" sz="quarter" idx="11"/>
          </p:nvPr>
        </p:nvSpPr>
        <p:spPr/>
        <p:txBody>
          <a:bodyPr rtlCol="0"/>
          <a:lstStyle/>
          <a:p>
            <a:pPr rtl="0"/>
            <a:r>
              <a:rPr lang="fr-FR" dirty="0"/>
              <a:t>L’objet fonctionnel</a:t>
            </a:r>
          </a:p>
        </p:txBody>
      </p:sp>
      <p:sp>
        <p:nvSpPr>
          <p:cNvPr id="9" name="Espace réservé du numéro de diapositive 8">
            <a:extLst>
              <a:ext uri="{FF2B5EF4-FFF2-40B4-BE49-F238E27FC236}">
                <a16:creationId xmlns:a16="http://schemas.microsoft.com/office/drawing/2014/main" id="{A7BA4FBA-41F9-41F5-88B7-F79D63F1C3E3}"/>
              </a:ext>
            </a:extLst>
          </p:cNvPr>
          <p:cNvSpPr>
            <a:spLocks noGrp="1"/>
          </p:cNvSpPr>
          <p:nvPr>
            <p:ph type="sldNum" sz="quarter" idx="12"/>
          </p:nvPr>
        </p:nvSpPr>
        <p:spPr/>
        <p:txBody>
          <a:bodyPr rtlCol="0"/>
          <a:lstStyle/>
          <a:p>
            <a:pPr rtl="0"/>
            <a:fld id="{2C18C1E5-FB55-42F5-BD6D-9CC153FCDBE6}" type="slidenum">
              <a:rPr lang="fr-FR" smtClean="0"/>
              <a:pPr rtl="0"/>
              <a:t>16</a:t>
            </a:fld>
            <a:endParaRPr lang="fr-FR" dirty="0"/>
          </a:p>
        </p:txBody>
      </p:sp>
      <p:pic>
        <p:nvPicPr>
          <p:cNvPr id="14" name="Image 13">
            <a:extLst>
              <a:ext uri="{FF2B5EF4-FFF2-40B4-BE49-F238E27FC236}">
                <a16:creationId xmlns:a16="http://schemas.microsoft.com/office/drawing/2014/main" id="{8DFE3DB2-B109-54E0-1876-55C5815BCFE7}"/>
              </a:ext>
            </a:extLst>
          </p:cNvPr>
          <p:cNvPicPr>
            <a:picLocks noChangeAspect="1"/>
          </p:cNvPicPr>
          <p:nvPr/>
        </p:nvPicPr>
        <p:blipFill>
          <a:blip r:embed="rId3"/>
          <a:stretch>
            <a:fillRect/>
          </a:stretch>
        </p:blipFill>
        <p:spPr>
          <a:xfrm>
            <a:off x="649224" y="3339548"/>
            <a:ext cx="3332752" cy="1710773"/>
          </a:xfrm>
          <a:prstGeom prst="rect">
            <a:avLst/>
          </a:prstGeom>
        </p:spPr>
      </p:pic>
      <p:sp>
        <p:nvSpPr>
          <p:cNvPr id="16" name="ZoneTexte 15">
            <a:extLst>
              <a:ext uri="{FF2B5EF4-FFF2-40B4-BE49-F238E27FC236}">
                <a16:creationId xmlns:a16="http://schemas.microsoft.com/office/drawing/2014/main" id="{A2FCF85A-3F31-2767-8B34-30A07663B019}"/>
              </a:ext>
            </a:extLst>
          </p:cNvPr>
          <p:cNvSpPr txBox="1"/>
          <p:nvPr/>
        </p:nvSpPr>
        <p:spPr>
          <a:xfrm>
            <a:off x="1644849" y="5231716"/>
            <a:ext cx="1341501" cy="369332"/>
          </a:xfrm>
          <a:prstGeom prst="rect">
            <a:avLst/>
          </a:prstGeom>
          <a:noFill/>
        </p:spPr>
        <p:txBody>
          <a:bodyPr wrap="square">
            <a:spAutoFit/>
          </a:bodyPr>
          <a:lstStyle/>
          <a:p>
            <a:r>
              <a:rPr lang="fr-FR" dirty="0">
                <a:hlinkClick r:id="rId4">
                  <a:extLst>
                    <a:ext uri="{A12FA001-AC4F-418D-AE19-62706E023703}">
                      <ahyp:hlinkClr xmlns:ahyp="http://schemas.microsoft.com/office/drawing/2018/hyperlinkcolor" val="tx"/>
                    </a:ext>
                  </a:extLst>
                </a:hlinkClick>
              </a:rPr>
              <a:t>https://www.vavr.io/</a:t>
            </a:r>
            <a:endParaRPr lang="fr-FR" dirty="0"/>
          </a:p>
        </p:txBody>
      </p:sp>
      <p:pic>
        <p:nvPicPr>
          <p:cNvPr id="20" name="Image 19">
            <a:extLst>
              <a:ext uri="{FF2B5EF4-FFF2-40B4-BE49-F238E27FC236}">
                <a16:creationId xmlns:a16="http://schemas.microsoft.com/office/drawing/2014/main" id="{8886CD4D-EAA3-7AE8-BEDA-7DD5CEA00675}"/>
              </a:ext>
            </a:extLst>
          </p:cNvPr>
          <p:cNvPicPr>
            <a:picLocks noChangeAspect="1"/>
          </p:cNvPicPr>
          <p:nvPr/>
        </p:nvPicPr>
        <p:blipFill>
          <a:blip r:embed="rId5"/>
          <a:stretch>
            <a:fillRect/>
          </a:stretch>
        </p:blipFill>
        <p:spPr>
          <a:xfrm>
            <a:off x="4622056" y="3289852"/>
            <a:ext cx="2683424" cy="1926331"/>
          </a:xfrm>
          <a:prstGeom prst="rect">
            <a:avLst/>
          </a:prstGeom>
        </p:spPr>
      </p:pic>
      <p:sp>
        <p:nvSpPr>
          <p:cNvPr id="22" name="ZoneTexte 21">
            <a:extLst>
              <a:ext uri="{FF2B5EF4-FFF2-40B4-BE49-F238E27FC236}">
                <a16:creationId xmlns:a16="http://schemas.microsoft.com/office/drawing/2014/main" id="{92473694-2FD2-2664-E724-D83A112A3025}"/>
              </a:ext>
            </a:extLst>
          </p:cNvPr>
          <p:cNvSpPr txBox="1"/>
          <p:nvPr/>
        </p:nvSpPr>
        <p:spPr>
          <a:xfrm>
            <a:off x="5023126" y="5518670"/>
            <a:ext cx="1881283" cy="369332"/>
          </a:xfrm>
          <a:prstGeom prst="rect">
            <a:avLst/>
          </a:prstGeom>
          <a:noFill/>
        </p:spPr>
        <p:txBody>
          <a:bodyPr wrap="square">
            <a:spAutoFit/>
          </a:bodyPr>
          <a:lstStyle/>
          <a:p>
            <a:r>
              <a:rPr lang="fr-FR" dirty="0">
                <a:hlinkClick r:id="rId6">
                  <a:extLst>
                    <a:ext uri="{A12FA001-AC4F-418D-AE19-62706E023703}">
                      <ahyp:hlinkClr xmlns:ahyp="http://schemas.microsoft.com/office/drawing/2018/hyperlinkcolor" val="tx"/>
                    </a:ext>
                  </a:extLst>
                </a:hlinkClick>
              </a:rPr>
              <a:t>https://gcanti.github.io/fp-ts/</a:t>
            </a:r>
            <a:endParaRPr lang="fr-FR" dirty="0"/>
          </a:p>
        </p:txBody>
      </p:sp>
      <p:pic>
        <p:nvPicPr>
          <p:cNvPr id="24" name="Image 23">
            <a:extLst>
              <a:ext uri="{FF2B5EF4-FFF2-40B4-BE49-F238E27FC236}">
                <a16:creationId xmlns:a16="http://schemas.microsoft.com/office/drawing/2014/main" id="{353862F4-E625-6FB6-B63B-0FC8B52ED099}"/>
              </a:ext>
            </a:extLst>
          </p:cNvPr>
          <p:cNvPicPr>
            <a:picLocks noChangeAspect="1"/>
          </p:cNvPicPr>
          <p:nvPr/>
        </p:nvPicPr>
        <p:blipFill>
          <a:blip r:embed="rId7"/>
          <a:stretch>
            <a:fillRect/>
          </a:stretch>
        </p:blipFill>
        <p:spPr>
          <a:xfrm>
            <a:off x="7765923" y="3339548"/>
            <a:ext cx="3736689" cy="1710773"/>
          </a:xfrm>
          <a:prstGeom prst="rect">
            <a:avLst/>
          </a:prstGeom>
        </p:spPr>
      </p:pic>
      <p:sp>
        <p:nvSpPr>
          <p:cNvPr id="30" name="ZoneTexte 29">
            <a:extLst>
              <a:ext uri="{FF2B5EF4-FFF2-40B4-BE49-F238E27FC236}">
                <a16:creationId xmlns:a16="http://schemas.microsoft.com/office/drawing/2014/main" id="{961874F9-93DD-5280-C408-B7170D9DCA58}"/>
              </a:ext>
            </a:extLst>
          </p:cNvPr>
          <p:cNvSpPr txBox="1"/>
          <p:nvPr/>
        </p:nvSpPr>
        <p:spPr>
          <a:xfrm>
            <a:off x="8624617" y="5378108"/>
            <a:ext cx="2019300" cy="369332"/>
          </a:xfrm>
          <a:prstGeom prst="rect">
            <a:avLst/>
          </a:prstGeom>
          <a:noFill/>
        </p:spPr>
        <p:txBody>
          <a:bodyPr wrap="square">
            <a:spAutoFit/>
          </a:bodyPr>
          <a:lstStyle/>
          <a:p>
            <a:r>
              <a:rPr lang="fr-FR" dirty="0">
                <a:hlinkClick r:id="rId8">
                  <a:extLst>
                    <a:ext uri="{A12FA001-AC4F-418D-AE19-62706E023703}">
                      <ahyp:hlinkClr xmlns:ahyp="http://schemas.microsoft.com/office/drawing/2018/hyperlinkcolor" val="tx"/>
                    </a:ext>
                  </a:extLst>
                </a:hlinkClick>
              </a:rPr>
              <a:t>https://gigobyte.github.io/purify/</a:t>
            </a:r>
            <a:endParaRPr lang="fr-FR" dirty="0"/>
          </a:p>
        </p:txBody>
      </p:sp>
      <p:pic>
        <p:nvPicPr>
          <p:cNvPr id="31" name="Picture 2" descr="Inside Group Toulouse - Editeurs de logiciels (adresse)">
            <a:extLst>
              <a:ext uri="{FF2B5EF4-FFF2-40B4-BE49-F238E27FC236}">
                <a16:creationId xmlns:a16="http://schemas.microsoft.com/office/drawing/2014/main" id="{2EB79AE5-2BF4-0E5E-EEB2-AC831343458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77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6CA0A-CD3D-F8A7-589F-A75684F089EF}"/>
              </a:ext>
            </a:extLst>
          </p:cNvPr>
          <p:cNvSpPr>
            <a:spLocks noGrp="1"/>
          </p:cNvSpPr>
          <p:nvPr>
            <p:ph type="title"/>
          </p:nvPr>
        </p:nvSpPr>
        <p:spPr/>
        <p:txBody>
          <a:bodyPr/>
          <a:lstStyle/>
          <a:p>
            <a:r>
              <a:rPr lang="fr-FR" dirty="0"/>
              <a:t>Annexes: pour aller plus loin</a:t>
            </a:r>
          </a:p>
        </p:txBody>
      </p:sp>
      <p:sp>
        <p:nvSpPr>
          <p:cNvPr id="3" name="Espace réservé du texte 2">
            <a:extLst>
              <a:ext uri="{FF2B5EF4-FFF2-40B4-BE49-F238E27FC236}">
                <a16:creationId xmlns:a16="http://schemas.microsoft.com/office/drawing/2014/main" id="{E8FC5F9A-D346-26DD-27E9-A9CEE18F8E55}"/>
              </a:ext>
            </a:extLst>
          </p:cNvPr>
          <p:cNvSpPr>
            <a:spLocks noGrp="1"/>
          </p:cNvSpPr>
          <p:nvPr>
            <p:ph type="body" idx="1"/>
          </p:nvPr>
        </p:nvSpPr>
        <p:spPr/>
        <p:txBody>
          <a:bodyPr>
            <a:normAutofit lnSpcReduction="10000"/>
          </a:bodyPr>
          <a:lstStyle/>
          <a:p>
            <a:r>
              <a:rPr lang="fr-FR" dirty="0"/>
              <a:t>Adit.io</a:t>
            </a:r>
          </a:p>
        </p:txBody>
      </p:sp>
      <p:sp>
        <p:nvSpPr>
          <p:cNvPr id="4" name="Espace réservé du contenu 3">
            <a:extLst>
              <a:ext uri="{FF2B5EF4-FFF2-40B4-BE49-F238E27FC236}">
                <a16:creationId xmlns:a16="http://schemas.microsoft.com/office/drawing/2014/main" id="{2BF5E984-D318-EFBC-557C-556C2DFC3F0B}"/>
              </a:ext>
            </a:extLst>
          </p:cNvPr>
          <p:cNvSpPr>
            <a:spLocks noGrp="1"/>
          </p:cNvSpPr>
          <p:nvPr>
            <p:ph sz="half" idx="2"/>
          </p:nvPr>
        </p:nvSpPr>
        <p:spPr/>
        <p:txBody>
          <a:bodyPr>
            <a:normAutofit/>
          </a:bodyPr>
          <a:lstStyle/>
          <a:p>
            <a:pPr marL="0" indent="0">
              <a:buNone/>
            </a:pPr>
            <a:r>
              <a:rPr lang="fr-FR" sz="2000" dirty="0"/>
              <a:t>Très bonnes explications avec des illustrations</a:t>
            </a:r>
          </a:p>
        </p:txBody>
      </p:sp>
      <p:sp>
        <p:nvSpPr>
          <p:cNvPr id="5" name="Espace réservé du texte 4">
            <a:extLst>
              <a:ext uri="{FF2B5EF4-FFF2-40B4-BE49-F238E27FC236}">
                <a16:creationId xmlns:a16="http://schemas.microsoft.com/office/drawing/2014/main" id="{E1BD7182-58C2-B7F2-B76F-69A6E92E0C49}"/>
              </a:ext>
            </a:extLst>
          </p:cNvPr>
          <p:cNvSpPr>
            <a:spLocks noGrp="1"/>
          </p:cNvSpPr>
          <p:nvPr>
            <p:ph type="body" sz="quarter" idx="3"/>
          </p:nvPr>
        </p:nvSpPr>
        <p:spPr/>
        <p:txBody>
          <a:bodyPr>
            <a:normAutofit lnSpcReduction="10000"/>
          </a:bodyPr>
          <a:lstStyle/>
          <a:p>
            <a:r>
              <a:rPr lang="fr-FR" dirty="0"/>
              <a:t>F# for Fun and Profit</a:t>
            </a:r>
          </a:p>
        </p:txBody>
      </p:sp>
      <p:sp>
        <p:nvSpPr>
          <p:cNvPr id="6" name="Espace réservé du contenu 5">
            <a:extLst>
              <a:ext uri="{FF2B5EF4-FFF2-40B4-BE49-F238E27FC236}">
                <a16:creationId xmlns:a16="http://schemas.microsoft.com/office/drawing/2014/main" id="{EA71FF27-63E8-1F3F-81BC-42BC048A0D90}"/>
              </a:ext>
            </a:extLst>
          </p:cNvPr>
          <p:cNvSpPr>
            <a:spLocks noGrp="1"/>
          </p:cNvSpPr>
          <p:nvPr>
            <p:ph sz="quarter" idx="4"/>
          </p:nvPr>
        </p:nvSpPr>
        <p:spPr/>
        <p:txBody>
          <a:bodyPr/>
          <a:lstStyle/>
          <a:p>
            <a:pPr marL="0" indent="0">
              <a:buNone/>
            </a:pPr>
            <a:r>
              <a:rPr lang="fr-FR" dirty="0"/>
              <a:t>Source très complète</a:t>
            </a:r>
          </a:p>
        </p:txBody>
      </p:sp>
      <p:sp>
        <p:nvSpPr>
          <p:cNvPr id="8" name="Espace réservé du pied de page 7">
            <a:extLst>
              <a:ext uri="{FF2B5EF4-FFF2-40B4-BE49-F238E27FC236}">
                <a16:creationId xmlns:a16="http://schemas.microsoft.com/office/drawing/2014/main" id="{0A73142F-3851-87D0-E140-C68197254427}"/>
              </a:ext>
            </a:extLst>
          </p:cNvPr>
          <p:cNvSpPr>
            <a:spLocks noGrp="1"/>
          </p:cNvSpPr>
          <p:nvPr>
            <p:ph type="ftr" sz="quarter" idx="11"/>
          </p:nvPr>
        </p:nvSpPr>
        <p:spPr/>
        <p:txBody>
          <a:bodyPr/>
          <a:lstStyle/>
          <a:p>
            <a:pPr rtl="0"/>
            <a:r>
              <a:rPr lang="fr-FR" dirty="0"/>
              <a:t>L’objet fonctionnel</a:t>
            </a:r>
          </a:p>
        </p:txBody>
      </p:sp>
      <p:sp>
        <p:nvSpPr>
          <p:cNvPr id="9" name="Espace réservé du numéro de diapositive 8">
            <a:extLst>
              <a:ext uri="{FF2B5EF4-FFF2-40B4-BE49-F238E27FC236}">
                <a16:creationId xmlns:a16="http://schemas.microsoft.com/office/drawing/2014/main" id="{A29DE330-ADB4-A89F-EFD6-15C8F2AFFB26}"/>
              </a:ext>
            </a:extLst>
          </p:cNvPr>
          <p:cNvSpPr>
            <a:spLocks noGrp="1"/>
          </p:cNvSpPr>
          <p:nvPr>
            <p:ph type="sldNum" sz="quarter" idx="12"/>
          </p:nvPr>
        </p:nvSpPr>
        <p:spPr/>
        <p:txBody>
          <a:bodyPr/>
          <a:lstStyle/>
          <a:p>
            <a:pPr rtl="0"/>
            <a:fld id="{2C18C1E5-FB55-42F5-BD6D-9CC153FCDBE6}" type="slidenum">
              <a:rPr lang="fr-FR" noProof="0" smtClean="0"/>
              <a:t>17</a:t>
            </a:fld>
            <a:endParaRPr lang="fr-FR" noProof="0" dirty="0"/>
          </a:p>
        </p:txBody>
      </p:sp>
      <p:sp>
        <p:nvSpPr>
          <p:cNvPr id="10" name="Espace réservé du texte 9">
            <a:extLst>
              <a:ext uri="{FF2B5EF4-FFF2-40B4-BE49-F238E27FC236}">
                <a16:creationId xmlns:a16="http://schemas.microsoft.com/office/drawing/2014/main" id="{F34D1E0D-B3A3-5734-7022-D5A0335087A1}"/>
              </a:ext>
            </a:extLst>
          </p:cNvPr>
          <p:cNvSpPr>
            <a:spLocks noGrp="1"/>
          </p:cNvSpPr>
          <p:nvPr>
            <p:ph type="body" sz="quarter" idx="13"/>
          </p:nvPr>
        </p:nvSpPr>
        <p:spPr/>
        <p:txBody>
          <a:bodyPr>
            <a:normAutofit lnSpcReduction="10000"/>
          </a:bodyPr>
          <a:lstStyle/>
          <a:p>
            <a:r>
              <a:rPr lang="fr-FR" dirty="0"/>
              <a:t>FP made </a:t>
            </a:r>
            <a:r>
              <a:rPr lang="fr-FR" dirty="0" err="1"/>
              <a:t>easy</a:t>
            </a:r>
            <a:r>
              <a:rPr lang="fr-FR" dirty="0"/>
              <a:t> in C#</a:t>
            </a:r>
          </a:p>
        </p:txBody>
      </p:sp>
      <p:sp>
        <p:nvSpPr>
          <p:cNvPr id="11" name="Espace réservé du contenu 10">
            <a:extLst>
              <a:ext uri="{FF2B5EF4-FFF2-40B4-BE49-F238E27FC236}">
                <a16:creationId xmlns:a16="http://schemas.microsoft.com/office/drawing/2014/main" id="{DA52EAC1-48BE-73C1-771B-09563494ACEF}"/>
              </a:ext>
            </a:extLst>
          </p:cNvPr>
          <p:cNvSpPr>
            <a:spLocks noGrp="1"/>
          </p:cNvSpPr>
          <p:nvPr>
            <p:ph sz="quarter" idx="14"/>
          </p:nvPr>
        </p:nvSpPr>
        <p:spPr/>
        <p:txBody>
          <a:bodyPr/>
          <a:lstStyle/>
          <a:p>
            <a:pPr marL="0" indent="0">
              <a:buNone/>
            </a:pPr>
            <a:r>
              <a:rPr lang="fr-FR" dirty="0"/>
              <a:t>Même contenu, textuel</a:t>
            </a:r>
          </a:p>
        </p:txBody>
      </p:sp>
      <p:pic>
        <p:nvPicPr>
          <p:cNvPr id="13" name="Image 12">
            <a:extLst>
              <a:ext uri="{FF2B5EF4-FFF2-40B4-BE49-F238E27FC236}">
                <a16:creationId xmlns:a16="http://schemas.microsoft.com/office/drawing/2014/main" id="{1CA9B732-57FB-7014-B6A3-B809255EDCF4}"/>
              </a:ext>
            </a:extLst>
          </p:cNvPr>
          <p:cNvPicPr>
            <a:picLocks noChangeAspect="1"/>
          </p:cNvPicPr>
          <p:nvPr/>
        </p:nvPicPr>
        <p:blipFill>
          <a:blip r:embed="rId3"/>
          <a:stretch>
            <a:fillRect/>
          </a:stretch>
        </p:blipFill>
        <p:spPr>
          <a:xfrm>
            <a:off x="649224" y="3662045"/>
            <a:ext cx="2783967" cy="1866434"/>
          </a:xfrm>
          <a:prstGeom prst="rect">
            <a:avLst/>
          </a:prstGeom>
        </p:spPr>
      </p:pic>
      <p:pic>
        <p:nvPicPr>
          <p:cNvPr id="15" name="Image 14">
            <a:extLst>
              <a:ext uri="{FF2B5EF4-FFF2-40B4-BE49-F238E27FC236}">
                <a16:creationId xmlns:a16="http://schemas.microsoft.com/office/drawing/2014/main" id="{071AFC04-C980-98B6-29DF-30E582F54404}"/>
              </a:ext>
            </a:extLst>
          </p:cNvPr>
          <p:cNvPicPr>
            <a:picLocks noChangeAspect="1"/>
          </p:cNvPicPr>
          <p:nvPr/>
        </p:nvPicPr>
        <p:blipFill>
          <a:blip r:embed="rId4"/>
          <a:stretch>
            <a:fillRect/>
          </a:stretch>
        </p:blipFill>
        <p:spPr>
          <a:xfrm>
            <a:off x="4489704" y="3775627"/>
            <a:ext cx="3200400" cy="1306393"/>
          </a:xfrm>
          <a:prstGeom prst="rect">
            <a:avLst/>
          </a:prstGeom>
        </p:spPr>
      </p:pic>
      <p:sp>
        <p:nvSpPr>
          <p:cNvPr id="17" name="ZoneTexte 16">
            <a:extLst>
              <a:ext uri="{FF2B5EF4-FFF2-40B4-BE49-F238E27FC236}">
                <a16:creationId xmlns:a16="http://schemas.microsoft.com/office/drawing/2014/main" id="{167BE236-61FA-0E22-0EE0-14F7D12FBB67}"/>
              </a:ext>
            </a:extLst>
          </p:cNvPr>
          <p:cNvSpPr txBox="1"/>
          <p:nvPr/>
        </p:nvSpPr>
        <p:spPr>
          <a:xfrm>
            <a:off x="5056315" y="5129728"/>
            <a:ext cx="2082546" cy="369332"/>
          </a:xfrm>
          <a:prstGeom prst="rect">
            <a:avLst/>
          </a:prstGeom>
          <a:noFill/>
        </p:spPr>
        <p:txBody>
          <a:bodyPr wrap="square">
            <a:spAutoFit/>
          </a:bodyPr>
          <a:lstStyle/>
          <a:p>
            <a:r>
              <a:rPr lang="fr-FR" dirty="0">
                <a:hlinkClick r:id="rId5">
                  <a:extLst>
                    <a:ext uri="{A12FA001-AC4F-418D-AE19-62706E023703}">
                      <ahyp:hlinkClr xmlns:ahyp="http://schemas.microsoft.com/office/drawing/2018/hyperlinkcolor" val="tx"/>
                    </a:ext>
                  </a:extLst>
                </a:hlinkClick>
              </a:rPr>
              <a:t>https://fsharpforfunandprofit.com/</a:t>
            </a:r>
            <a:endParaRPr lang="fr-FR" dirty="0"/>
          </a:p>
        </p:txBody>
      </p:sp>
      <p:pic>
        <p:nvPicPr>
          <p:cNvPr id="21" name="Image 20">
            <a:extLst>
              <a:ext uri="{FF2B5EF4-FFF2-40B4-BE49-F238E27FC236}">
                <a16:creationId xmlns:a16="http://schemas.microsoft.com/office/drawing/2014/main" id="{326A1641-8F77-6277-22EE-E4F6024EA44B}"/>
              </a:ext>
            </a:extLst>
          </p:cNvPr>
          <p:cNvPicPr>
            <a:picLocks noChangeAspect="1"/>
          </p:cNvPicPr>
          <p:nvPr/>
        </p:nvPicPr>
        <p:blipFill>
          <a:blip r:embed="rId6"/>
          <a:stretch>
            <a:fillRect/>
          </a:stretch>
        </p:blipFill>
        <p:spPr>
          <a:xfrm>
            <a:off x="8153400" y="3718835"/>
            <a:ext cx="3548093" cy="1419975"/>
          </a:xfrm>
          <a:prstGeom prst="rect">
            <a:avLst/>
          </a:prstGeom>
        </p:spPr>
      </p:pic>
      <p:sp>
        <p:nvSpPr>
          <p:cNvPr id="23" name="ZoneTexte 22">
            <a:hlinkClick r:id="rId7"/>
            <a:extLst>
              <a:ext uri="{FF2B5EF4-FFF2-40B4-BE49-F238E27FC236}">
                <a16:creationId xmlns:a16="http://schemas.microsoft.com/office/drawing/2014/main" id="{3F4891AB-8575-8016-6DD4-7634A2226DC2}"/>
              </a:ext>
            </a:extLst>
          </p:cNvPr>
          <p:cNvSpPr txBox="1"/>
          <p:nvPr/>
        </p:nvSpPr>
        <p:spPr>
          <a:xfrm>
            <a:off x="8970183" y="5193582"/>
            <a:ext cx="1914525" cy="369332"/>
          </a:xfrm>
          <a:prstGeom prst="rect">
            <a:avLst/>
          </a:prstGeom>
          <a:noFill/>
        </p:spPr>
        <p:txBody>
          <a:bodyPr wrap="square">
            <a:spAutoFit/>
          </a:bodyPr>
          <a:lstStyle/>
          <a:p>
            <a:r>
              <a:rPr lang="fr-FR" dirty="0">
                <a:hlinkClick r:id="rId7">
                  <a:extLst>
                    <a:ext uri="{A12FA001-AC4F-418D-AE19-62706E023703}">
                      <ahyp:hlinkClr xmlns:ahyp="http://schemas.microsoft.com/office/drawing/2018/hyperlinkcolor" val="tx"/>
                    </a:ext>
                  </a:extLst>
                </a:hlinkClick>
              </a:rPr>
              <a:t>https://yoan-thirion.gitbook.io/</a:t>
            </a:r>
            <a:endParaRPr lang="fr-FR" dirty="0"/>
          </a:p>
        </p:txBody>
      </p:sp>
      <p:sp>
        <p:nvSpPr>
          <p:cNvPr id="25" name="ZoneTexte 24">
            <a:extLst>
              <a:ext uri="{FF2B5EF4-FFF2-40B4-BE49-F238E27FC236}">
                <a16:creationId xmlns:a16="http://schemas.microsoft.com/office/drawing/2014/main" id="{4FAB06FA-1422-A9EA-EDFD-AC9824A32830}"/>
              </a:ext>
            </a:extLst>
          </p:cNvPr>
          <p:cNvSpPr txBox="1"/>
          <p:nvPr/>
        </p:nvSpPr>
        <p:spPr>
          <a:xfrm>
            <a:off x="1530286" y="5528479"/>
            <a:ext cx="1021842" cy="369332"/>
          </a:xfrm>
          <a:prstGeom prst="rect">
            <a:avLst/>
          </a:prstGeom>
          <a:noFill/>
        </p:spPr>
        <p:txBody>
          <a:bodyPr wrap="square">
            <a:spAutoFit/>
          </a:bodyPr>
          <a:lstStyle/>
          <a:p>
            <a:r>
              <a:rPr lang="fr-FR" dirty="0">
                <a:hlinkClick r:id="rId8">
                  <a:extLst>
                    <a:ext uri="{A12FA001-AC4F-418D-AE19-62706E023703}">
                      <ahyp:hlinkClr xmlns:ahyp="http://schemas.microsoft.com/office/drawing/2018/hyperlinkcolor" val="tx"/>
                    </a:ext>
                  </a:extLst>
                </a:hlinkClick>
              </a:rPr>
              <a:t>https://adit.io/</a:t>
            </a:r>
            <a:endParaRPr lang="fr-FR" dirty="0"/>
          </a:p>
        </p:txBody>
      </p:sp>
      <p:pic>
        <p:nvPicPr>
          <p:cNvPr id="26" name="Picture 2" descr="Inside Group Toulouse - Editeurs de logiciels (adresse)">
            <a:extLst>
              <a:ext uri="{FF2B5EF4-FFF2-40B4-BE49-F238E27FC236}">
                <a16:creationId xmlns:a16="http://schemas.microsoft.com/office/drawing/2014/main" id="{5CBCCE36-9BBC-1909-90FD-5AF31D322B2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68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64A1D1-DD07-4DD2-A527-4B1F52D6AB78}"/>
              </a:ext>
            </a:extLst>
          </p:cNvPr>
          <p:cNvSpPr>
            <a:spLocks noGrp="1"/>
          </p:cNvSpPr>
          <p:nvPr>
            <p:ph type="title"/>
          </p:nvPr>
        </p:nvSpPr>
        <p:spPr>
          <a:xfrm>
            <a:off x="325987" y="644652"/>
            <a:ext cx="4178808" cy="5568696"/>
          </a:xfrm>
        </p:spPr>
        <p:txBody>
          <a:bodyPr rtlCol="0"/>
          <a:lstStyle/>
          <a:p>
            <a:pPr rtl="0"/>
            <a:r>
              <a:rPr lang="fr-FR" dirty="0"/>
              <a:t>Qui utilise la programmation fonctionnelle en production ?</a:t>
            </a:r>
          </a:p>
        </p:txBody>
      </p:sp>
      <p:sp>
        <p:nvSpPr>
          <p:cNvPr id="3" name="Espace réservé du contenu 2">
            <a:extLst>
              <a:ext uri="{FF2B5EF4-FFF2-40B4-BE49-F238E27FC236}">
                <a16:creationId xmlns:a16="http://schemas.microsoft.com/office/drawing/2014/main" id="{617E8896-AA49-4FBF-8BB1-9480E622D5AF}"/>
              </a:ext>
            </a:extLst>
          </p:cNvPr>
          <p:cNvSpPr>
            <a:spLocks noGrp="1"/>
          </p:cNvSpPr>
          <p:nvPr>
            <p:ph idx="1"/>
          </p:nvPr>
        </p:nvSpPr>
        <p:spPr>
          <a:xfrm>
            <a:off x="6224822" y="638967"/>
            <a:ext cx="2044653" cy="3042599"/>
          </a:xfrm>
        </p:spPr>
        <p:txBody>
          <a:bodyPr rtlCol="0">
            <a:normAutofit/>
          </a:bodyPr>
          <a:lstStyle/>
          <a:p>
            <a:pPr lvl="0" rtl="0"/>
            <a:r>
              <a:rPr lang="fr-FR" dirty="0"/>
              <a:t>Si on regarde les langages, pas grand monde</a:t>
            </a:r>
          </a:p>
        </p:txBody>
      </p:sp>
      <p:sp>
        <p:nvSpPr>
          <p:cNvPr id="5" name="Espace réservé du pied de page 4">
            <a:extLst>
              <a:ext uri="{FF2B5EF4-FFF2-40B4-BE49-F238E27FC236}">
                <a16:creationId xmlns:a16="http://schemas.microsoft.com/office/drawing/2014/main" id="{13E18432-CFA9-4F2E-902D-95B380693D0C}"/>
              </a:ext>
            </a:extLst>
          </p:cNvPr>
          <p:cNvSpPr>
            <a:spLocks noGrp="1"/>
          </p:cNvSpPr>
          <p:nvPr>
            <p:ph type="ftr" sz="quarter" idx="11"/>
          </p:nvPr>
        </p:nvSpPr>
        <p:spPr/>
        <p:txBody>
          <a:bodyPr rtlCol="0"/>
          <a:lstStyle/>
          <a:p>
            <a:pPr rtl="0"/>
            <a:r>
              <a:rPr lang="fr-FR" dirty="0"/>
              <a:t>L’objet fonctionnel</a:t>
            </a:r>
          </a:p>
        </p:txBody>
      </p:sp>
      <p:sp>
        <p:nvSpPr>
          <p:cNvPr id="6" name="Espace réservé du numéro de diapositive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rtlCol="0"/>
          <a:lstStyle/>
          <a:p>
            <a:pPr rtl="0"/>
            <a:fld id="{2C18C1E5-FB55-42F5-BD6D-9CC153FCDBE6}" type="slidenum">
              <a:rPr lang="fr-FR" smtClean="0"/>
              <a:pPr rtl="0"/>
              <a:t>2</a:t>
            </a:fld>
            <a:endParaRPr lang="fr-FR" dirty="0"/>
          </a:p>
        </p:txBody>
      </p:sp>
      <p:grpSp>
        <p:nvGrpSpPr>
          <p:cNvPr id="9" name="Groupe 8">
            <a:extLst>
              <a:ext uri="{FF2B5EF4-FFF2-40B4-BE49-F238E27FC236}">
                <a16:creationId xmlns:a16="http://schemas.microsoft.com/office/drawing/2014/main" id="{65D6EA7B-0E7C-D3EE-1499-D5D9947011A9}"/>
              </a:ext>
            </a:extLst>
          </p:cNvPr>
          <p:cNvGrpSpPr/>
          <p:nvPr/>
        </p:nvGrpSpPr>
        <p:grpSpPr>
          <a:xfrm>
            <a:off x="8270330" y="315501"/>
            <a:ext cx="3318896" cy="6102034"/>
            <a:chOff x="8270330" y="315501"/>
            <a:chExt cx="3318896" cy="6102034"/>
          </a:xfrm>
          <a:effectLst/>
        </p:grpSpPr>
        <p:pic>
          <p:nvPicPr>
            <p:cNvPr id="7" name="Image 6">
              <a:extLst>
                <a:ext uri="{FF2B5EF4-FFF2-40B4-BE49-F238E27FC236}">
                  <a16:creationId xmlns:a16="http://schemas.microsoft.com/office/drawing/2014/main" id="{C0B617DE-400D-C46A-0704-86CE6FEB19E8}"/>
                </a:ext>
              </a:extLst>
            </p:cNvPr>
            <p:cNvPicPr>
              <a:picLocks noChangeAspect="1"/>
            </p:cNvPicPr>
            <p:nvPr/>
          </p:nvPicPr>
          <p:blipFill>
            <a:blip r:embed="rId3">
              <a:alphaModFix/>
            </a:blip>
            <a:stretch>
              <a:fillRect/>
            </a:stretch>
          </p:blipFill>
          <p:spPr>
            <a:xfrm>
              <a:off x="8270331" y="315501"/>
              <a:ext cx="3318895" cy="5711588"/>
            </a:xfrm>
            <a:prstGeom prst="rect">
              <a:avLst/>
            </a:prstGeom>
            <a:effectLst>
              <a:outerShdw blurRad="63500" sx="102000" sy="102000" algn="ctr" rotWithShape="0">
                <a:prstClr val="black">
                  <a:alpha val="40000"/>
                </a:prstClr>
              </a:outerShdw>
            </a:effectLst>
          </p:spPr>
        </p:pic>
        <p:sp>
          <p:nvSpPr>
            <p:cNvPr id="8" name="ZoneTexte 7">
              <a:extLst>
                <a:ext uri="{FF2B5EF4-FFF2-40B4-BE49-F238E27FC236}">
                  <a16:creationId xmlns:a16="http://schemas.microsoft.com/office/drawing/2014/main" id="{8B49E4E3-BA91-15F0-C84B-07C4F96A6322}"/>
                </a:ext>
              </a:extLst>
            </p:cNvPr>
            <p:cNvSpPr txBox="1"/>
            <p:nvPr/>
          </p:nvSpPr>
          <p:spPr>
            <a:xfrm>
              <a:off x="8270330" y="6048203"/>
              <a:ext cx="3318895" cy="369332"/>
            </a:xfrm>
            <a:prstGeom prst="rect">
              <a:avLst/>
            </a:prstGeom>
            <a:noFill/>
            <a:effectLst/>
          </p:spPr>
          <p:txBody>
            <a:bodyPr wrap="square" rtlCol="0">
              <a:spAutoFit/>
            </a:bodyPr>
            <a:lstStyle/>
            <a:p>
              <a:pPr algn="ctr"/>
              <a:r>
                <a:rPr lang="fr-FR" dirty="0">
                  <a:solidFill>
                    <a:schemeClr val="bg1"/>
                  </a:solidFill>
                  <a:hlinkClick r:id="rId4">
                    <a:extLst>
                      <a:ext uri="{A12FA001-AC4F-418D-AE19-62706E023703}">
                        <ahyp:hlinkClr xmlns:ahyp="http://schemas.microsoft.com/office/drawing/2018/hyperlinkcolor" val="tx"/>
                      </a:ext>
                    </a:extLst>
                  </a:hlinkClick>
                </a:rPr>
                <a:t>Source: index TIOBE</a:t>
              </a:r>
              <a:endParaRPr lang="fr-FR" dirty="0">
                <a:solidFill>
                  <a:schemeClr val="bg1"/>
                </a:solidFill>
              </a:endParaRPr>
            </a:p>
          </p:txBody>
        </p:sp>
      </p:grpSp>
      <p:pic>
        <p:nvPicPr>
          <p:cNvPr id="11" name="Image 10">
            <a:extLst>
              <a:ext uri="{FF2B5EF4-FFF2-40B4-BE49-F238E27FC236}">
                <a16:creationId xmlns:a16="http://schemas.microsoft.com/office/drawing/2014/main" id="{A51B727F-CF9D-2399-F84B-BD770138A8CB}"/>
              </a:ext>
            </a:extLst>
          </p:cNvPr>
          <p:cNvPicPr>
            <a:picLocks noChangeAspect="1"/>
          </p:cNvPicPr>
          <p:nvPr/>
        </p:nvPicPr>
        <p:blipFill>
          <a:blip r:embed="rId5"/>
          <a:stretch>
            <a:fillRect/>
          </a:stretch>
        </p:blipFill>
        <p:spPr>
          <a:xfrm>
            <a:off x="4557519" y="3748971"/>
            <a:ext cx="3333750" cy="1828800"/>
          </a:xfrm>
          <a:prstGeom prst="rect">
            <a:avLst/>
          </a:prstGeom>
          <a:effectLst>
            <a:outerShdw blurRad="63500" sx="102000" sy="102000" algn="ctr" rotWithShape="0">
              <a:prstClr val="black">
                <a:alpha val="40000"/>
              </a:prstClr>
            </a:outerShdw>
          </a:effectLst>
        </p:spPr>
      </p:pic>
      <p:pic>
        <p:nvPicPr>
          <p:cNvPr id="12" name="Picture 2" descr="Inside Group Toulouse - Editeurs de logiciels (adresse)">
            <a:extLst>
              <a:ext uri="{FF2B5EF4-FFF2-40B4-BE49-F238E27FC236}">
                <a16:creationId xmlns:a16="http://schemas.microsoft.com/office/drawing/2014/main" id="{6E840A74-4391-22C5-8B90-C3A50F96C33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84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BCDF373-B5D6-4F86-8E13-9DB2240140AA}"/>
              </a:ext>
            </a:extLst>
          </p:cNvPr>
          <p:cNvSpPr>
            <a:spLocks noGrp="1"/>
          </p:cNvSpPr>
          <p:nvPr>
            <p:ph type="title"/>
          </p:nvPr>
        </p:nvSpPr>
        <p:spPr>
          <a:xfrm>
            <a:off x="630935" y="711708"/>
            <a:ext cx="4196154" cy="1645920"/>
          </a:xfrm>
        </p:spPr>
        <p:txBody>
          <a:bodyPr rtlCol="0">
            <a:normAutofit fontScale="90000"/>
          </a:bodyPr>
          <a:lstStyle/>
          <a:p>
            <a:pPr rtl="0"/>
            <a:r>
              <a:rPr lang="fr-FR" dirty="0"/>
              <a:t>Pourquoi parler de PF  si ce n’est pas utilisé ?</a:t>
            </a:r>
          </a:p>
        </p:txBody>
      </p:sp>
      <p:sp>
        <p:nvSpPr>
          <p:cNvPr id="7" name="Espace réservé du contenu 6">
            <a:extLst>
              <a:ext uri="{FF2B5EF4-FFF2-40B4-BE49-F238E27FC236}">
                <a16:creationId xmlns:a16="http://schemas.microsoft.com/office/drawing/2014/main" id="{922901A9-2FA2-4FF9-8C8C-B9DE9921F62D}"/>
              </a:ext>
            </a:extLst>
          </p:cNvPr>
          <p:cNvSpPr>
            <a:spLocks noGrp="1"/>
          </p:cNvSpPr>
          <p:nvPr>
            <p:ph idx="1"/>
          </p:nvPr>
        </p:nvSpPr>
        <p:spPr/>
        <p:txBody>
          <a:bodyPr rtlCol="0">
            <a:noAutofit/>
          </a:bodyPr>
          <a:lstStyle/>
          <a:p>
            <a:pPr rtl="0"/>
            <a:r>
              <a:rPr lang="fr-FR" sz="3800" dirty="0"/>
              <a:t>Les langages évoluent et intègrent de plus en plus de concepts liés à la programmation fonctionnelle, nativement ou via des librairies.</a:t>
            </a:r>
          </a:p>
        </p:txBody>
      </p:sp>
      <p:sp>
        <p:nvSpPr>
          <p:cNvPr id="20" name="Rectangle 2">
            <a:extLst>
              <a:ext uri="{FF2B5EF4-FFF2-40B4-BE49-F238E27FC236}">
                <a16:creationId xmlns:a16="http://schemas.microsoft.com/office/drawing/2014/main" id="{63CE1766-0761-936D-2FCF-1D45581866FB}"/>
              </a:ext>
            </a:extLst>
          </p:cNvPr>
          <p:cNvSpPr>
            <a:spLocks noGrp="1" noRot="1" noMove="1" noResize="1" noEditPoints="1" noAdjustHandles="1" noChangeArrowheads="1" noChangeShapeType="1"/>
          </p:cNvSpPr>
          <p:nvPr/>
        </p:nvSpPr>
        <p:spPr bwMode="auto">
          <a:xfrm>
            <a:off x="5226940" y="1014984"/>
            <a:ext cx="6153150" cy="1477328"/>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808080"/>
                </a:solidFill>
                <a:effectLst/>
                <a:latin typeface="JetBrains Mono"/>
              </a:rPr>
              <a:t>// JS - get the average number of friends a user has</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CC7832"/>
                </a:solidFill>
                <a:effectLst/>
                <a:latin typeface="JetBrains Mono"/>
              </a:rPr>
              <a:t>const </a:t>
            </a:r>
            <a:r>
              <a:rPr kumimoji="0" lang="fr-FR" altLang="fr-FR" b="1" i="1" u="none" strike="noStrike" cap="none" normalizeH="0" baseline="0" dirty="0">
                <a:ln>
                  <a:noFill/>
                </a:ln>
                <a:solidFill>
                  <a:srgbClr val="9876AA"/>
                </a:solidFill>
                <a:effectLst/>
                <a:latin typeface="JetBrains Mono"/>
              </a:rPr>
              <a:t>friendsCount </a:t>
            </a:r>
            <a:r>
              <a:rPr kumimoji="0" lang="fr-FR" altLang="fr-FR" b="0" i="0" u="none" strike="noStrike" cap="none" normalizeH="0" baseline="0" dirty="0">
                <a:ln>
                  <a:noFill/>
                </a:ln>
                <a:solidFill>
                  <a:srgbClr val="A9B7C6"/>
                </a:solidFill>
                <a:effectLst/>
                <a:latin typeface="JetBrains Mono"/>
              </a:rPr>
              <a:t>= users</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FFC66D"/>
                </a:solidFill>
                <a:effectLst/>
                <a:latin typeface="JetBrains Mono"/>
              </a:rPr>
              <a:t>map</a:t>
            </a:r>
            <a:r>
              <a:rPr kumimoji="0" lang="fr-FR" altLang="fr-FR" b="0" i="0" u="none" strike="noStrike" cap="none" normalizeH="0" baseline="0" dirty="0">
                <a:ln>
                  <a:noFill/>
                </a:ln>
                <a:solidFill>
                  <a:srgbClr val="A9B7C6"/>
                </a:solidFill>
                <a:effectLst/>
                <a:latin typeface="JetBrains Mono"/>
              </a:rPr>
              <a:t>(user =&gt; user.friendsList.</a:t>
            </a:r>
            <a:r>
              <a:rPr kumimoji="0" lang="fr-FR" altLang="fr-FR" b="0" i="0" u="none" strike="noStrike" cap="none" normalizeH="0" baseline="0" dirty="0">
                <a:ln>
                  <a:noFill/>
                </a:ln>
                <a:solidFill>
                  <a:srgbClr val="9876AA"/>
                </a:solidFill>
                <a:effectLst/>
                <a:latin typeface="JetBrains Mono"/>
              </a:rPr>
              <a:t>length</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FFC66D"/>
                </a:solidFill>
                <a:effectLst/>
                <a:latin typeface="JetBrains Mono"/>
              </a:rPr>
              <a:t>reduce</a:t>
            </a:r>
            <a:r>
              <a:rPr kumimoji="0" lang="fr-FR" altLang="fr-FR" b="0" i="0" u="none" strike="noStrike" cap="none" normalizeH="0" baseline="0" dirty="0">
                <a:ln>
                  <a:noFill/>
                </a:ln>
                <a:solidFill>
                  <a:srgbClr val="A9B7C6"/>
                </a:solidFill>
                <a:effectLst/>
                <a:latin typeface="JetBrains Mono"/>
              </a:rPr>
              <a:t>((accumulator</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current) =&gt; accumulator + current</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6897BB"/>
                </a:solidFill>
                <a:effectLst/>
                <a:latin typeface="JetBrains Mono"/>
              </a:rPr>
              <a:t>0</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 users.</a:t>
            </a:r>
            <a:r>
              <a:rPr kumimoji="0" lang="fr-FR" altLang="fr-FR" b="0" i="0" u="none" strike="noStrike" cap="none" normalizeH="0" baseline="0" dirty="0">
                <a:ln>
                  <a:noFill/>
                </a:ln>
                <a:solidFill>
                  <a:srgbClr val="9876AA"/>
                </a:solidFill>
                <a:effectLst/>
                <a:latin typeface="JetBrains Mono"/>
              </a:rPr>
              <a:t>length</a:t>
            </a:r>
            <a:r>
              <a:rPr kumimoji="0" lang="fr-FR" altLang="fr-FR" b="0" i="0" u="none" strike="noStrike" cap="none" normalizeH="0" baseline="0" dirty="0">
                <a:ln>
                  <a:noFill/>
                </a:ln>
                <a:solidFill>
                  <a:srgbClr val="CC7832"/>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21" name="Rectangle 3">
            <a:extLst>
              <a:ext uri="{FF2B5EF4-FFF2-40B4-BE49-F238E27FC236}">
                <a16:creationId xmlns:a16="http://schemas.microsoft.com/office/drawing/2014/main" id="{6F901192-6696-27CC-975C-42C1C4D8DB56}"/>
              </a:ext>
            </a:extLst>
          </p:cNvPr>
          <p:cNvSpPr>
            <a:spLocks noGrp="1" noRot="1" noMove="1" noResize="1" noEditPoints="1" noAdjustHandles="1" noChangeArrowheads="1" noChangeShapeType="1"/>
          </p:cNvSpPr>
          <p:nvPr/>
        </p:nvSpPr>
        <p:spPr bwMode="auto">
          <a:xfrm>
            <a:off x="5226939" y="4268858"/>
            <a:ext cx="6153150" cy="1477328"/>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808080"/>
                </a:solidFill>
                <a:effectLst/>
                <a:latin typeface="JetBrains Mono"/>
              </a:rPr>
              <a:t>// </a:t>
            </a:r>
            <a:r>
              <a:rPr kumimoji="0" lang="fr-FR" altLang="fr-FR" b="0" i="0" strike="noStrike" cap="none" normalizeH="0" baseline="0" dirty="0">
                <a:ln>
                  <a:noFill/>
                </a:ln>
                <a:solidFill>
                  <a:srgbClr val="808080"/>
                </a:solidFill>
                <a:effectLst/>
                <a:latin typeface="JetBrains Mono"/>
              </a:rPr>
              <a:t>Java </a:t>
            </a:r>
            <a:r>
              <a:rPr kumimoji="0" lang="fr-FR" altLang="fr-FR" b="0" i="0" u="none" strike="noStrike" cap="none" normalizeH="0" baseline="0" dirty="0">
                <a:ln>
                  <a:noFill/>
                </a:ln>
                <a:solidFill>
                  <a:srgbClr val="808080"/>
                </a:solidFill>
                <a:effectLst/>
                <a:latin typeface="JetBrains Mono"/>
              </a:rPr>
              <a:t>- get the average number of friends a user has</a:t>
            </a:r>
            <a:br>
              <a:rPr kumimoji="0" lang="fr-FR" altLang="fr-FR" b="0" i="0" u="none" strike="noStrike" cap="none" normalizeH="0" baseline="0" dirty="0">
                <a:ln>
                  <a:noFill/>
                </a:ln>
                <a:solidFill>
                  <a:srgbClr val="808080"/>
                </a:solidFill>
                <a:effectLst/>
                <a:latin typeface="JetBrains Mono"/>
              </a:rPr>
            </a:br>
            <a:r>
              <a:rPr kumimoji="0" lang="fr-FR" altLang="fr-FR" b="0" i="0" u="none" strike="noStrike" cap="none" normalizeH="0" baseline="0" dirty="0">
                <a:ln>
                  <a:noFill/>
                </a:ln>
                <a:solidFill>
                  <a:srgbClr val="CC7832"/>
                </a:solidFill>
                <a:effectLst/>
                <a:latin typeface="JetBrains Mono"/>
              </a:rPr>
              <a:t>double </a:t>
            </a:r>
            <a:r>
              <a:rPr kumimoji="0" lang="fr-FR" altLang="fr-FR" b="0" i="0" u="none" strike="noStrike" cap="none" normalizeH="0" baseline="0" dirty="0">
                <a:ln>
                  <a:noFill/>
                </a:ln>
                <a:solidFill>
                  <a:srgbClr val="A9B7C6"/>
                </a:solidFill>
                <a:effectLst/>
                <a:latin typeface="JetBrains Mono"/>
              </a:rPr>
              <a:t>friendsCount = Arrays.</a:t>
            </a:r>
            <a:r>
              <a:rPr kumimoji="0" lang="fr-FR" altLang="fr-FR" b="0" i="1" u="none" strike="noStrike" cap="none" normalizeH="0" baseline="0" dirty="0">
                <a:ln>
                  <a:noFill/>
                </a:ln>
                <a:solidFill>
                  <a:srgbClr val="A9B7C6"/>
                </a:solidFill>
                <a:effectLst/>
                <a:latin typeface="JetBrains Mono"/>
              </a:rPr>
              <a:t>stream</a:t>
            </a:r>
            <a:r>
              <a:rPr kumimoji="0" lang="fr-FR" altLang="fr-FR" b="0" i="0" u="none" strike="noStrike" cap="none" normalizeH="0" baseline="0" dirty="0">
                <a:ln>
                  <a:noFill/>
                </a:ln>
                <a:solidFill>
                  <a:srgbClr val="A9B7C6"/>
                </a:solidFill>
                <a:effectLst/>
                <a:latin typeface="JetBrains Mono"/>
              </a:rPr>
              <a:t>(users)</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.map(user -&gt; user.getFriendList().</a:t>
            </a:r>
            <a:r>
              <a:rPr kumimoji="0" lang="fr-FR" altLang="fr-FR" b="0" i="0" u="none" strike="noStrike" cap="none" normalizeH="0" baseline="0" dirty="0">
                <a:ln>
                  <a:noFill/>
                </a:ln>
                <a:solidFill>
                  <a:srgbClr val="9876AA"/>
                </a:solidFill>
                <a:effectLst/>
                <a:latin typeface="JetBrains Mono"/>
              </a:rPr>
              <a:t>length</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.reduce(</a:t>
            </a:r>
            <a:r>
              <a:rPr kumimoji="0" lang="fr-FR" altLang="fr-FR" b="0" i="0" u="none" strike="noStrike" cap="none" normalizeH="0" baseline="0" dirty="0">
                <a:ln>
                  <a:noFill/>
                </a:ln>
                <a:solidFill>
                  <a:srgbClr val="6897BB"/>
                </a:solidFill>
                <a:effectLst/>
                <a:latin typeface="JetBrains Mono"/>
              </a:rPr>
              <a:t>0</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Integer::</a:t>
            </a:r>
            <a:r>
              <a:rPr kumimoji="0" lang="fr-FR" altLang="fr-FR" b="0" i="1" u="none" strike="noStrike" cap="none" normalizeH="0" baseline="0" dirty="0">
                <a:ln>
                  <a:noFill/>
                </a:ln>
                <a:solidFill>
                  <a:srgbClr val="A9B7C6"/>
                </a:solidFill>
                <a:effectLst/>
                <a:latin typeface="JetBrains Mono"/>
              </a:rPr>
              <a:t>sum</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 (</a:t>
            </a:r>
            <a:r>
              <a:rPr kumimoji="0" lang="fr-FR" altLang="fr-FR" b="0" i="0" u="none" strike="noStrike" cap="none" normalizeH="0" baseline="0" dirty="0">
                <a:ln>
                  <a:noFill/>
                </a:ln>
                <a:solidFill>
                  <a:srgbClr val="CC7832"/>
                </a:solidFill>
                <a:effectLst/>
                <a:latin typeface="JetBrains Mono"/>
              </a:rPr>
              <a:t>double</a:t>
            </a:r>
            <a:r>
              <a:rPr kumimoji="0" lang="fr-FR" altLang="fr-FR" b="0" i="0" u="none" strike="noStrike" cap="none" normalizeH="0" baseline="0" dirty="0">
                <a:ln>
                  <a:noFill/>
                </a:ln>
                <a:solidFill>
                  <a:srgbClr val="A9B7C6"/>
                </a:solidFill>
                <a:effectLst/>
                <a:latin typeface="JetBrains Mono"/>
              </a:rPr>
              <a:t>)users.</a:t>
            </a:r>
            <a:r>
              <a:rPr kumimoji="0" lang="fr-FR" altLang="fr-FR" b="0" i="0" u="none" strike="noStrike" cap="none" normalizeH="0" baseline="0" dirty="0">
                <a:ln>
                  <a:noFill/>
                </a:ln>
                <a:solidFill>
                  <a:srgbClr val="9876AA"/>
                </a:solidFill>
                <a:effectLst/>
                <a:latin typeface="JetBrains Mono"/>
              </a:rPr>
              <a:t>length</a:t>
            </a:r>
            <a:r>
              <a:rPr kumimoji="0" lang="fr-FR" altLang="fr-FR" b="0" i="0" u="none" strike="noStrike" cap="none" normalizeH="0" baseline="0" dirty="0">
                <a:ln>
                  <a:noFill/>
                </a:ln>
                <a:solidFill>
                  <a:srgbClr val="CC7832"/>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B8954338-0CF6-1B80-207B-AACE765299CE}"/>
              </a:ext>
            </a:extLst>
          </p:cNvPr>
          <p:cNvSpPr/>
          <p:nvPr/>
        </p:nvSpPr>
        <p:spPr>
          <a:xfrm>
            <a:off x="6258107" y="1615250"/>
            <a:ext cx="2796358" cy="316078"/>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15B3CBE1-BB2E-7B40-793A-D3BE103543CD}"/>
              </a:ext>
            </a:extLst>
          </p:cNvPr>
          <p:cNvSpPr/>
          <p:nvPr/>
        </p:nvSpPr>
        <p:spPr>
          <a:xfrm>
            <a:off x="6258107" y="4849483"/>
            <a:ext cx="3154498" cy="316078"/>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1623D96C-002F-8080-0CBE-1DECA3F2A368}"/>
              </a:ext>
            </a:extLst>
          </p:cNvPr>
          <p:cNvSpPr txBox="1"/>
          <p:nvPr/>
        </p:nvSpPr>
        <p:spPr>
          <a:xfrm>
            <a:off x="9470936" y="2918919"/>
            <a:ext cx="1830950" cy="923330"/>
          </a:xfrm>
          <a:prstGeom prst="rect">
            <a:avLst/>
          </a:prstGeom>
          <a:noFill/>
          <a:ln w="28575">
            <a:solidFill>
              <a:schemeClr val="accent4"/>
            </a:solidFill>
          </a:ln>
        </p:spPr>
        <p:txBody>
          <a:bodyPr wrap="none" rtlCol="0">
            <a:spAutoFit/>
          </a:bodyPr>
          <a:lstStyle/>
          <a:p>
            <a:r>
              <a:rPr lang="fr-FR" dirty="0"/>
              <a:t>Lambda (anonymous function)</a:t>
            </a:r>
          </a:p>
          <a:p>
            <a:r>
              <a:rPr lang="fr-FR" dirty="0"/>
              <a:t>First class </a:t>
            </a:r>
            <a:r>
              <a:rPr lang="fr-FR" dirty="0" err="1"/>
              <a:t>function</a:t>
            </a:r>
            <a:r>
              <a:rPr lang="fr-FR" dirty="0"/>
              <a:t> </a:t>
            </a:r>
          </a:p>
          <a:p>
            <a:r>
              <a:rPr lang="fr-FR" dirty="0" err="1"/>
              <a:t>Higher</a:t>
            </a:r>
            <a:r>
              <a:rPr lang="fr-FR" dirty="0"/>
              <a:t> </a:t>
            </a:r>
            <a:r>
              <a:rPr lang="fr-FR" dirty="0" err="1"/>
              <a:t>order</a:t>
            </a:r>
            <a:r>
              <a:rPr lang="fr-FR" dirty="0"/>
              <a:t> </a:t>
            </a:r>
            <a:r>
              <a:rPr lang="fr-FR" dirty="0" err="1"/>
              <a:t>function</a:t>
            </a:r>
            <a:endParaRPr lang="fr-FR" dirty="0"/>
          </a:p>
        </p:txBody>
      </p:sp>
      <p:cxnSp>
        <p:nvCxnSpPr>
          <p:cNvPr id="27" name="Connecteur droit 26">
            <a:extLst>
              <a:ext uri="{FF2B5EF4-FFF2-40B4-BE49-F238E27FC236}">
                <a16:creationId xmlns:a16="http://schemas.microsoft.com/office/drawing/2014/main" id="{F784C7B3-7E33-688A-133D-62C5347C6A74}"/>
              </a:ext>
            </a:extLst>
          </p:cNvPr>
          <p:cNvCxnSpPr>
            <a:stCxn id="25" idx="0"/>
            <a:endCxn id="22" idx="2"/>
          </p:cNvCxnSpPr>
          <p:nvPr/>
        </p:nvCxnSpPr>
        <p:spPr>
          <a:xfrm flipH="1" flipV="1">
            <a:off x="7656286" y="1931328"/>
            <a:ext cx="2730125" cy="98759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1A22E2D0-5D3F-0766-FA75-6418F6D62552}"/>
              </a:ext>
            </a:extLst>
          </p:cNvPr>
          <p:cNvCxnSpPr>
            <a:cxnSpLocks/>
            <a:stCxn id="25" idx="2"/>
            <a:endCxn id="24" idx="0"/>
          </p:cNvCxnSpPr>
          <p:nvPr/>
        </p:nvCxnSpPr>
        <p:spPr>
          <a:xfrm flipH="1">
            <a:off x="7835356" y="3842249"/>
            <a:ext cx="2551055" cy="10072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DA02CEB7-14EC-58D6-1678-0D2AF0AD69DF}"/>
              </a:ext>
            </a:extLst>
          </p:cNvPr>
          <p:cNvSpPr txBox="1"/>
          <p:nvPr/>
        </p:nvSpPr>
        <p:spPr>
          <a:xfrm>
            <a:off x="5226939" y="3195918"/>
            <a:ext cx="1189300" cy="369332"/>
          </a:xfrm>
          <a:prstGeom prst="rect">
            <a:avLst/>
          </a:prstGeom>
          <a:noFill/>
          <a:ln w="28575">
            <a:solidFill>
              <a:schemeClr val="accent3"/>
            </a:solidFill>
          </a:ln>
        </p:spPr>
        <p:txBody>
          <a:bodyPr wrap="none" rtlCol="0">
            <a:spAutoFit/>
          </a:bodyPr>
          <a:lstStyle/>
          <a:p>
            <a:r>
              <a:rPr lang="fr-FR" dirty="0"/>
              <a:t>Map/Filter/Reduce</a:t>
            </a:r>
          </a:p>
        </p:txBody>
      </p:sp>
      <p:sp>
        <p:nvSpPr>
          <p:cNvPr id="40" name="Rectangle 39">
            <a:extLst>
              <a:ext uri="{FF2B5EF4-FFF2-40B4-BE49-F238E27FC236}">
                <a16:creationId xmlns:a16="http://schemas.microsoft.com/office/drawing/2014/main" id="{C6E4E1B5-DB4E-BC60-39F9-595FF0A9E962}"/>
              </a:ext>
            </a:extLst>
          </p:cNvPr>
          <p:cNvSpPr/>
          <p:nvPr/>
        </p:nvSpPr>
        <p:spPr>
          <a:xfrm>
            <a:off x="5770246" y="1615250"/>
            <a:ext cx="697048" cy="59657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AB87111E-2E58-4701-E7AB-EE17991110B2}"/>
              </a:ext>
            </a:extLst>
          </p:cNvPr>
          <p:cNvSpPr/>
          <p:nvPr/>
        </p:nvSpPr>
        <p:spPr>
          <a:xfrm>
            <a:off x="5770246" y="4867276"/>
            <a:ext cx="697048" cy="59657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2" name="Connecteur droit 41">
            <a:extLst>
              <a:ext uri="{FF2B5EF4-FFF2-40B4-BE49-F238E27FC236}">
                <a16:creationId xmlns:a16="http://schemas.microsoft.com/office/drawing/2014/main" id="{C938FE55-91DD-4FFF-FCF8-8E2608469C82}"/>
              </a:ext>
            </a:extLst>
          </p:cNvPr>
          <p:cNvCxnSpPr>
            <a:cxnSpLocks/>
            <a:stCxn id="39" idx="0"/>
            <a:endCxn id="40" idx="2"/>
          </p:cNvCxnSpPr>
          <p:nvPr/>
        </p:nvCxnSpPr>
        <p:spPr>
          <a:xfrm flipV="1">
            <a:off x="5821589" y="2211820"/>
            <a:ext cx="297181" cy="984098"/>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48F7EB4B-FEDD-A24E-EA19-2533CD335729}"/>
              </a:ext>
            </a:extLst>
          </p:cNvPr>
          <p:cNvCxnSpPr>
            <a:cxnSpLocks/>
            <a:stCxn id="41" idx="0"/>
            <a:endCxn id="39" idx="2"/>
          </p:cNvCxnSpPr>
          <p:nvPr/>
        </p:nvCxnSpPr>
        <p:spPr>
          <a:xfrm flipH="1" flipV="1">
            <a:off x="5821589" y="3565250"/>
            <a:ext cx="297181" cy="130202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ZoneTexte 47">
            <a:extLst>
              <a:ext uri="{FF2B5EF4-FFF2-40B4-BE49-F238E27FC236}">
                <a16:creationId xmlns:a16="http://schemas.microsoft.com/office/drawing/2014/main" id="{475F19B6-7199-15D8-1ED8-6CD97D716511}"/>
              </a:ext>
            </a:extLst>
          </p:cNvPr>
          <p:cNvSpPr txBox="1"/>
          <p:nvPr/>
        </p:nvSpPr>
        <p:spPr>
          <a:xfrm>
            <a:off x="7500966" y="3195918"/>
            <a:ext cx="590162" cy="369332"/>
          </a:xfrm>
          <a:prstGeom prst="rect">
            <a:avLst/>
          </a:prstGeom>
          <a:noFill/>
          <a:ln w="28575">
            <a:solidFill>
              <a:schemeClr val="accent2"/>
            </a:solidFill>
          </a:ln>
        </p:spPr>
        <p:txBody>
          <a:bodyPr wrap="none" rtlCol="0">
            <a:spAutoFit/>
          </a:bodyPr>
          <a:lstStyle/>
          <a:p>
            <a:r>
              <a:rPr lang="fr-FR" dirty="0"/>
              <a:t>Functor</a:t>
            </a:r>
          </a:p>
        </p:txBody>
      </p:sp>
      <p:sp>
        <p:nvSpPr>
          <p:cNvPr id="49" name="Rectangle 48">
            <a:extLst>
              <a:ext uri="{FF2B5EF4-FFF2-40B4-BE49-F238E27FC236}">
                <a16:creationId xmlns:a16="http://schemas.microsoft.com/office/drawing/2014/main" id="{469144CB-5869-312F-EBC7-C509B4E0313B}"/>
              </a:ext>
            </a:extLst>
          </p:cNvPr>
          <p:cNvSpPr/>
          <p:nvPr/>
        </p:nvSpPr>
        <p:spPr>
          <a:xfrm>
            <a:off x="7279187" y="1318355"/>
            <a:ext cx="556169" cy="29689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8E2B1B6D-7356-F905-059B-E1CE8D07AA45}"/>
              </a:ext>
            </a:extLst>
          </p:cNvPr>
          <p:cNvSpPr/>
          <p:nvPr/>
        </p:nvSpPr>
        <p:spPr>
          <a:xfrm>
            <a:off x="8075979" y="4547376"/>
            <a:ext cx="666066" cy="29689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1" name="Connecteur droit 50">
            <a:extLst>
              <a:ext uri="{FF2B5EF4-FFF2-40B4-BE49-F238E27FC236}">
                <a16:creationId xmlns:a16="http://schemas.microsoft.com/office/drawing/2014/main" id="{68B9C995-4822-DB99-D6EF-617045A6C975}"/>
              </a:ext>
            </a:extLst>
          </p:cNvPr>
          <p:cNvCxnSpPr>
            <a:cxnSpLocks/>
            <a:stCxn id="48" idx="0"/>
            <a:endCxn id="49" idx="2"/>
          </p:cNvCxnSpPr>
          <p:nvPr/>
        </p:nvCxnSpPr>
        <p:spPr>
          <a:xfrm flipH="1" flipV="1">
            <a:off x="7557272" y="1615250"/>
            <a:ext cx="238775" cy="158066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25B44642-B01E-91C0-FD90-1BA0FCC24FAF}"/>
              </a:ext>
            </a:extLst>
          </p:cNvPr>
          <p:cNvCxnSpPr>
            <a:cxnSpLocks/>
            <a:stCxn id="50" idx="0"/>
            <a:endCxn id="48" idx="2"/>
          </p:cNvCxnSpPr>
          <p:nvPr/>
        </p:nvCxnSpPr>
        <p:spPr>
          <a:xfrm flipH="1" flipV="1">
            <a:off x="7796047" y="3565250"/>
            <a:ext cx="612965" cy="98212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0" name="Espace réservé du pied de page 4">
            <a:extLst>
              <a:ext uri="{FF2B5EF4-FFF2-40B4-BE49-F238E27FC236}">
                <a16:creationId xmlns:a16="http://schemas.microsoft.com/office/drawing/2014/main" id="{7CFB981F-B279-79B2-D8AB-1380ABA27825}"/>
              </a:ext>
            </a:extLst>
          </p:cNvPr>
          <p:cNvSpPr txBox="1">
            <a:spLocks/>
          </p:cNvSpPr>
          <p:nvPr/>
        </p:nvSpPr>
        <p:spPr>
          <a:xfrm>
            <a:off x="6364224" y="6355080"/>
            <a:ext cx="320040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L’objet fonctionnel</a:t>
            </a:r>
          </a:p>
        </p:txBody>
      </p:sp>
      <p:sp>
        <p:nvSpPr>
          <p:cNvPr id="61" name="Espace réservé du numéro de diapositive 5">
            <a:extLst>
              <a:ext uri="{FF2B5EF4-FFF2-40B4-BE49-F238E27FC236}">
                <a16:creationId xmlns:a16="http://schemas.microsoft.com/office/drawing/2014/main" id="{DD488D19-91EE-FA19-07F1-8BE8A4D94F61}"/>
              </a:ext>
            </a:extLst>
          </p:cNvPr>
          <p:cNvSpPr txBox="1">
            <a:spLocks/>
          </p:cNvSpPr>
          <p:nvPr/>
        </p:nvSpPr>
        <p:spPr>
          <a:xfrm>
            <a:off x="10067544" y="6355080"/>
            <a:ext cx="128016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C18C1E5-FB55-42F5-BD6D-9CC153FCDBE6}" type="slidenum">
              <a:rPr lang="fr-FR" smtClean="0"/>
              <a:pPr/>
              <a:t>3</a:t>
            </a:fld>
            <a:endParaRPr lang="fr-FR" dirty="0"/>
          </a:p>
        </p:txBody>
      </p:sp>
      <p:pic>
        <p:nvPicPr>
          <p:cNvPr id="2" name="Picture 2" descr="Inside Group Toulouse - Editeurs de logiciels (adresse)">
            <a:extLst>
              <a:ext uri="{FF2B5EF4-FFF2-40B4-BE49-F238E27FC236}">
                <a16:creationId xmlns:a16="http://schemas.microsoft.com/office/drawing/2014/main" id="{D088AA5C-88DE-DCAD-96E6-30772E83F5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25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7">
                                            <p:txEl>
                                              <p:pRg st="0" end="0"/>
                                            </p:txEl>
                                          </p:spTgt>
                                        </p:tgtEl>
                                        <p:attrNameLst>
                                          <p:attrName>style.visibility</p:attrName>
                                        </p:attrNameLst>
                                      </p:cBhvr>
                                      <p:to>
                                        <p:strVal val="visible"/>
                                      </p:to>
                                    </p:set>
                                    <p:animEffect transition="in" filter="fade">
                                      <p:cBhvr>
                                        <p:cTn id="6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0" grpId="0" animBg="1"/>
      <p:bldP spid="21" grpId="0" animBg="1"/>
      <p:bldP spid="22" grpId="0" animBg="1"/>
      <p:bldP spid="24" grpId="0" animBg="1"/>
      <p:bldP spid="25" grpId="0" animBg="1"/>
      <p:bldP spid="39" grpId="0" animBg="1"/>
      <p:bldP spid="40" grpId="0" animBg="1"/>
      <p:bldP spid="41" grpId="0" animBg="1"/>
      <p:bldP spid="48" grpId="0" animBg="1"/>
      <p:bldP spid="4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4683CD-059C-4A3C-8337-1053A06658D2}"/>
              </a:ext>
            </a:extLst>
          </p:cNvPr>
          <p:cNvSpPr>
            <a:spLocks noGrp="1"/>
          </p:cNvSpPr>
          <p:nvPr>
            <p:ph type="title"/>
          </p:nvPr>
        </p:nvSpPr>
        <p:spPr>
          <a:xfrm>
            <a:off x="1276350" y="1046396"/>
            <a:ext cx="9639300" cy="2523744"/>
          </a:xfrm>
        </p:spPr>
        <p:txBody>
          <a:bodyPr rtlCol="0">
            <a:normAutofit/>
          </a:bodyPr>
          <a:lstStyle/>
          <a:p>
            <a:pPr rtl="0"/>
            <a:r>
              <a:rPr lang="fr-FR" b="1" i="0" dirty="0">
                <a:solidFill>
                  <a:schemeClr val="accent4"/>
                </a:solidFill>
                <a:effectLst/>
                <a:latin typeface="Times New Roman" panose="02020603050405020304" pitchFamily="18" charset="0"/>
              </a:rPr>
              <a:t>“</a:t>
            </a:r>
            <a:r>
              <a:rPr lang="fr-FR" sz="6000" dirty="0">
                <a:solidFill>
                  <a:schemeClr val="accent4"/>
                </a:solidFill>
              </a:rPr>
              <a:t>If all you have is a hammer, everything looks like a nail</a:t>
            </a:r>
            <a:r>
              <a:rPr lang="fr-FR" b="1" i="0" dirty="0">
                <a:solidFill>
                  <a:schemeClr val="accent4"/>
                </a:solidFill>
                <a:effectLst/>
                <a:latin typeface="Times New Roman" panose="02020603050405020304" pitchFamily="18" charset="0"/>
              </a:rPr>
              <a:t>”</a:t>
            </a:r>
            <a:endParaRPr lang="fr-FR" dirty="0">
              <a:solidFill>
                <a:schemeClr val="accent4"/>
              </a:solidFill>
            </a:endParaRPr>
          </a:p>
        </p:txBody>
      </p:sp>
      <p:sp>
        <p:nvSpPr>
          <p:cNvPr id="4" name="Espace réservé du pied de page 3">
            <a:extLst>
              <a:ext uri="{FF2B5EF4-FFF2-40B4-BE49-F238E27FC236}">
                <a16:creationId xmlns:a16="http://schemas.microsoft.com/office/drawing/2014/main" id="{60FB3776-57DD-4448-8136-9BBC1793E8A4}"/>
              </a:ext>
            </a:extLst>
          </p:cNvPr>
          <p:cNvSpPr>
            <a:spLocks noGrp="1"/>
          </p:cNvSpPr>
          <p:nvPr>
            <p:ph type="ftr" sz="quarter" idx="11"/>
          </p:nvPr>
        </p:nvSpPr>
        <p:spPr/>
        <p:txBody>
          <a:bodyPr rtlCol="0"/>
          <a:lstStyle/>
          <a:p>
            <a:r>
              <a:rPr lang="fr-FR" dirty="0"/>
              <a:t>L’objet fonctionnel</a:t>
            </a:r>
          </a:p>
        </p:txBody>
      </p:sp>
      <p:sp>
        <p:nvSpPr>
          <p:cNvPr id="5" name="Espace réservé du numéro de diapositive 4">
            <a:extLst>
              <a:ext uri="{FF2B5EF4-FFF2-40B4-BE49-F238E27FC236}">
                <a16:creationId xmlns:a16="http://schemas.microsoft.com/office/drawing/2014/main" id="{7B03B7BE-39F6-40AC-AB8F-9F8D5C70A057}"/>
              </a:ext>
            </a:extLst>
          </p:cNvPr>
          <p:cNvSpPr>
            <a:spLocks noGrp="1"/>
          </p:cNvSpPr>
          <p:nvPr>
            <p:ph type="sldNum" sz="quarter" idx="12"/>
          </p:nvPr>
        </p:nvSpPr>
        <p:spPr/>
        <p:txBody>
          <a:bodyPr rtlCol="0"/>
          <a:lstStyle/>
          <a:p>
            <a:pPr rtl="0"/>
            <a:fld id="{2C18C1E5-FB55-42F5-BD6D-9CC153FCDBE6}" type="slidenum">
              <a:rPr lang="fr-FR" smtClean="0"/>
              <a:pPr rtl="0"/>
              <a:t>4</a:t>
            </a:fld>
            <a:endParaRPr lang="fr-FR" dirty="0"/>
          </a:p>
        </p:txBody>
      </p:sp>
      <p:sp>
        <p:nvSpPr>
          <p:cNvPr id="6" name="Espace réservé du texte 5">
            <a:extLst>
              <a:ext uri="{FF2B5EF4-FFF2-40B4-BE49-F238E27FC236}">
                <a16:creationId xmlns:a16="http://schemas.microsoft.com/office/drawing/2014/main" id="{C60A5F81-EE45-46FC-B164-639C4AA8693B}"/>
              </a:ext>
            </a:extLst>
          </p:cNvPr>
          <p:cNvSpPr>
            <a:spLocks noGrp="1"/>
          </p:cNvSpPr>
          <p:nvPr>
            <p:ph type="body" sz="quarter" idx="13"/>
          </p:nvPr>
        </p:nvSpPr>
        <p:spPr>
          <a:xfrm>
            <a:off x="1524000" y="3513201"/>
            <a:ext cx="9144000" cy="642938"/>
          </a:xfrm>
        </p:spPr>
        <p:txBody>
          <a:bodyPr rtlCol="0"/>
          <a:lstStyle/>
          <a:p>
            <a:pPr rtl="0"/>
            <a:r>
              <a:rPr lang="fr-FR" sz="3200" dirty="0">
                <a:hlinkClick r:id="rId3">
                  <a:extLst>
                    <a:ext uri="{A12FA001-AC4F-418D-AE19-62706E023703}">
                      <ahyp:hlinkClr xmlns:ahyp="http://schemas.microsoft.com/office/drawing/2018/hyperlinkcolor" val="tx"/>
                    </a:ext>
                  </a:extLst>
                </a:hlinkClick>
              </a:rPr>
              <a:t>Law of the instrument / Law of the hammer</a:t>
            </a:r>
            <a:endParaRPr lang="fr-FR" sz="3200" dirty="0"/>
          </a:p>
        </p:txBody>
      </p:sp>
      <p:sp>
        <p:nvSpPr>
          <p:cNvPr id="7" name="Titre 1">
            <a:extLst>
              <a:ext uri="{FF2B5EF4-FFF2-40B4-BE49-F238E27FC236}">
                <a16:creationId xmlns:a16="http://schemas.microsoft.com/office/drawing/2014/main" id="{029E1E6E-2A1E-1AEC-6489-2046161F73DB}"/>
              </a:ext>
            </a:extLst>
          </p:cNvPr>
          <p:cNvSpPr txBox="1">
            <a:spLocks/>
          </p:cNvSpPr>
          <p:nvPr/>
        </p:nvSpPr>
        <p:spPr>
          <a:xfrm>
            <a:off x="0" y="460058"/>
            <a:ext cx="12192000" cy="852932"/>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6000" kern="1200">
                <a:solidFill>
                  <a:schemeClr val="bg1"/>
                </a:solidFill>
                <a:latin typeface="+mj-lt"/>
                <a:ea typeface="+mj-ea"/>
                <a:cs typeface="+mj-cs"/>
              </a:defRPr>
            </a:lvl1pPr>
          </a:lstStyle>
          <a:p>
            <a:r>
              <a:rPr lang="fr-FR" sz="3200" dirty="0"/>
              <a:t>Les langages le supportent, mais pourquoi s’intéresser à la PF si on a déjà la POO ?</a:t>
            </a:r>
          </a:p>
        </p:txBody>
      </p:sp>
      <p:sp>
        <p:nvSpPr>
          <p:cNvPr id="9" name="ZoneTexte 8">
            <a:extLst>
              <a:ext uri="{FF2B5EF4-FFF2-40B4-BE49-F238E27FC236}">
                <a16:creationId xmlns:a16="http://schemas.microsoft.com/office/drawing/2014/main" id="{E5CC2946-1AB2-E336-DBB4-52FEF6E9A24C}"/>
              </a:ext>
            </a:extLst>
          </p:cNvPr>
          <p:cNvSpPr txBox="1"/>
          <p:nvPr/>
        </p:nvSpPr>
        <p:spPr>
          <a:xfrm>
            <a:off x="3657600" y="4393247"/>
            <a:ext cx="1694695" cy="1569660"/>
          </a:xfrm>
          <a:prstGeom prst="rect">
            <a:avLst/>
          </a:prstGeom>
          <a:noFill/>
        </p:spPr>
        <p:txBody>
          <a:bodyPr wrap="none" rtlCol="0">
            <a:spAutoFit/>
          </a:bodyPr>
          <a:lstStyle/>
          <a:p>
            <a:r>
              <a:rPr lang="fr-FR" sz="8800" dirty="0"/>
              <a:t>{</a:t>
            </a:r>
            <a:r>
              <a:rPr lang="fr-FR" sz="9600" dirty="0">
                <a:solidFill>
                  <a:schemeClr val="bg1"/>
                </a:solidFill>
              </a:rPr>
              <a:t>POO</a:t>
            </a:r>
            <a:r>
              <a:rPr lang="fr-FR" sz="8800" dirty="0"/>
              <a:t>}</a:t>
            </a:r>
          </a:p>
        </p:txBody>
      </p:sp>
      <p:sp>
        <p:nvSpPr>
          <p:cNvPr id="10" name="ZoneTexte 9">
            <a:extLst>
              <a:ext uri="{FF2B5EF4-FFF2-40B4-BE49-F238E27FC236}">
                <a16:creationId xmlns:a16="http://schemas.microsoft.com/office/drawing/2014/main" id="{BC1564AD-030C-0405-0D5C-838B0EBB0E7A}"/>
              </a:ext>
            </a:extLst>
          </p:cNvPr>
          <p:cNvSpPr txBox="1"/>
          <p:nvPr/>
        </p:nvSpPr>
        <p:spPr>
          <a:xfrm>
            <a:off x="6839707" y="4393247"/>
            <a:ext cx="1425390" cy="1569660"/>
          </a:xfrm>
          <a:prstGeom prst="rect">
            <a:avLst/>
          </a:prstGeom>
          <a:noFill/>
        </p:spPr>
        <p:txBody>
          <a:bodyPr wrap="none" rtlCol="0">
            <a:spAutoFit/>
          </a:bodyPr>
          <a:lstStyle/>
          <a:p>
            <a:r>
              <a:rPr lang="fr-FR" sz="9600" dirty="0">
                <a:solidFill>
                  <a:schemeClr val="bg1"/>
                </a:solidFill>
              </a:rPr>
              <a:t>PF</a:t>
            </a:r>
            <a:r>
              <a:rPr lang="fr-FR" sz="8800" dirty="0"/>
              <a:t>λ</a:t>
            </a:r>
          </a:p>
        </p:txBody>
      </p:sp>
      <p:sp>
        <p:nvSpPr>
          <p:cNvPr id="11" name="ZoneTexte 10">
            <a:extLst>
              <a:ext uri="{FF2B5EF4-FFF2-40B4-BE49-F238E27FC236}">
                <a16:creationId xmlns:a16="http://schemas.microsoft.com/office/drawing/2014/main" id="{2AA55090-5910-BF61-2C8B-44CBFED30C93}"/>
              </a:ext>
            </a:extLst>
          </p:cNvPr>
          <p:cNvSpPr txBox="1"/>
          <p:nvPr/>
        </p:nvSpPr>
        <p:spPr>
          <a:xfrm>
            <a:off x="5765800" y="4670245"/>
            <a:ext cx="660401" cy="1015663"/>
          </a:xfrm>
          <a:prstGeom prst="rect">
            <a:avLst/>
          </a:prstGeom>
          <a:noFill/>
        </p:spPr>
        <p:txBody>
          <a:bodyPr wrap="square" rtlCol="0">
            <a:spAutoFit/>
          </a:bodyPr>
          <a:lstStyle/>
          <a:p>
            <a:r>
              <a:rPr lang="fr-FR" sz="6000" dirty="0">
                <a:solidFill>
                  <a:schemeClr val="accent4"/>
                </a:solidFill>
              </a:rPr>
              <a:t>VS</a:t>
            </a:r>
            <a:endParaRPr lang="fr-FR" sz="4800" dirty="0">
              <a:solidFill>
                <a:schemeClr val="accent4"/>
              </a:solidFill>
            </a:endParaRPr>
          </a:p>
        </p:txBody>
      </p:sp>
      <p:sp>
        <p:nvSpPr>
          <p:cNvPr id="12" name="ZoneTexte 11">
            <a:extLst>
              <a:ext uri="{FF2B5EF4-FFF2-40B4-BE49-F238E27FC236}">
                <a16:creationId xmlns:a16="http://schemas.microsoft.com/office/drawing/2014/main" id="{FAB21774-D1E4-58C3-555E-E0B4327A7213}"/>
              </a:ext>
            </a:extLst>
          </p:cNvPr>
          <p:cNvSpPr txBox="1"/>
          <p:nvPr/>
        </p:nvSpPr>
        <p:spPr>
          <a:xfrm>
            <a:off x="5765799" y="4673240"/>
            <a:ext cx="660401" cy="1015663"/>
          </a:xfrm>
          <a:prstGeom prst="rect">
            <a:avLst/>
          </a:prstGeom>
          <a:noFill/>
        </p:spPr>
        <p:txBody>
          <a:bodyPr wrap="square" rtlCol="0">
            <a:spAutoFit/>
          </a:bodyPr>
          <a:lstStyle/>
          <a:p>
            <a:pPr algn="ctr"/>
            <a:r>
              <a:rPr lang="fr-FR" sz="6000" dirty="0">
                <a:solidFill>
                  <a:schemeClr val="accent4"/>
                </a:solidFill>
              </a:rPr>
              <a:t>&amp;</a:t>
            </a:r>
            <a:endParaRPr lang="fr-FR" sz="4800" dirty="0">
              <a:solidFill>
                <a:schemeClr val="accent4"/>
              </a:solidFill>
            </a:endParaRPr>
          </a:p>
        </p:txBody>
      </p:sp>
      <p:pic>
        <p:nvPicPr>
          <p:cNvPr id="8" name="Picture 2" descr="Inside Group Toulouse - Editeurs de logiciels (adresse)">
            <a:extLst>
              <a:ext uri="{FF2B5EF4-FFF2-40B4-BE49-F238E27FC236}">
                <a16:creationId xmlns:a16="http://schemas.microsoft.com/office/drawing/2014/main" id="{C90DC611-DD77-988D-7A46-73D8DF0E7E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01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fade">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7" grpId="0"/>
      <p:bldP spid="9" grpId="0"/>
      <p:bldP spid="10" grpId="0"/>
      <p:bldP spid="11" grpId="0"/>
      <p:bldP spid="11" grpId="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64A1D1-DD07-4DD2-A527-4B1F52D6AB78}"/>
              </a:ext>
            </a:extLst>
          </p:cNvPr>
          <p:cNvSpPr>
            <a:spLocks noGrp="1"/>
          </p:cNvSpPr>
          <p:nvPr>
            <p:ph type="title"/>
          </p:nvPr>
        </p:nvSpPr>
        <p:spPr>
          <a:xfrm>
            <a:off x="1133856" y="252984"/>
            <a:ext cx="4178808" cy="5568696"/>
          </a:xfrm>
        </p:spPr>
        <p:txBody>
          <a:bodyPr rtlCol="0"/>
          <a:lstStyle/>
          <a:p>
            <a:pPr rtl="0"/>
            <a:r>
              <a:rPr lang="fr-FR" sz="7200" b="1" dirty="0">
                <a:solidFill>
                  <a:schemeClr val="tx1"/>
                </a:solidFill>
              </a:rPr>
              <a:t>améliorer la POO avec des concepts de PF</a:t>
            </a:r>
            <a:endParaRPr lang="fr-FR" dirty="0"/>
          </a:p>
        </p:txBody>
      </p:sp>
      <p:sp>
        <p:nvSpPr>
          <p:cNvPr id="3" name="Espace réservé du contenu 2">
            <a:extLst>
              <a:ext uri="{FF2B5EF4-FFF2-40B4-BE49-F238E27FC236}">
                <a16:creationId xmlns:a16="http://schemas.microsoft.com/office/drawing/2014/main" id="{617E8896-AA49-4FBF-8BB1-9480E622D5AF}"/>
              </a:ext>
            </a:extLst>
          </p:cNvPr>
          <p:cNvSpPr>
            <a:spLocks noGrp="1"/>
          </p:cNvSpPr>
          <p:nvPr>
            <p:ph idx="1"/>
          </p:nvPr>
        </p:nvSpPr>
        <p:spPr/>
        <p:txBody>
          <a:bodyPr rtlCol="0"/>
          <a:lstStyle/>
          <a:p>
            <a:pPr lvl="0" rtl="0"/>
            <a:r>
              <a:rPr lang="fr-FR" dirty="0"/>
              <a:t>Fonctions pures et immutabilité</a:t>
            </a:r>
          </a:p>
          <a:p>
            <a:pPr lvl="0" rtl="0"/>
            <a:r>
              <a:rPr lang="fr-FR" dirty="0"/>
              <a:t>Map, Filter, Reduce</a:t>
            </a:r>
          </a:p>
          <a:p>
            <a:pPr lvl="0" rtl="0"/>
            <a:r>
              <a:rPr lang="fr-FR" dirty="0"/>
              <a:t>Monades: Maybe, Try, Either</a:t>
            </a:r>
          </a:p>
        </p:txBody>
      </p:sp>
      <p:sp>
        <p:nvSpPr>
          <p:cNvPr id="5" name="Espace réservé du pied de page 4">
            <a:extLst>
              <a:ext uri="{FF2B5EF4-FFF2-40B4-BE49-F238E27FC236}">
                <a16:creationId xmlns:a16="http://schemas.microsoft.com/office/drawing/2014/main" id="{13E18432-CFA9-4F2E-902D-95B380693D0C}"/>
              </a:ext>
            </a:extLst>
          </p:cNvPr>
          <p:cNvSpPr>
            <a:spLocks noGrp="1"/>
          </p:cNvSpPr>
          <p:nvPr>
            <p:ph type="ftr" sz="quarter" idx="11"/>
          </p:nvPr>
        </p:nvSpPr>
        <p:spPr/>
        <p:txBody>
          <a:bodyPr rtlCol="0"/>
          <a:lstStyle/>
          <a:p>
            <a:r>
              <a:rPr lang="fr-FR" dirty="0"/>
              <a:t>L’objet fonctionnel</a:t>
            </a:r>
          </a:p>
        </p:txBody>
      </p:sp>
      <p:sp>
        <p:nvSpPr>
          <p:cNvPr id="6" name="Espace réservé du numéro de diapositive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rtlCol="0"/>
          <a:lstStyle/>
          <a:p>
            <a:pPr rtl="0"/>
            <a:fld id="{2C18C1E5-FB55-42F5-BD6D-9CC153FCDBE6}" type="slidenum">
              <a:rPr lang="fr-FR" smtClean="0"/>
              <a:pPr rtl="0"/>
              <a:t>5</a:t>
            </a:fld>
            <a:endParaRPr lang="fr-FR" dirty="0"/>
          </a:p>
        </p:txBody>
      </p:sp>
      <p:sp>
        <p:nvSpPr>
          <p:cNvPr id="7" name="Sous-titre 2">
            <a:extLst>
              <a:ext uri="{FF2B5EF4-FFF2-40B4-BE49-F238E27FC236}">
                <a16:creationId xmlns:a16="http://schemas.microsoft.com/office/drawing/2014/main" id="{B7240AA8-C126-D5AA-435A-835A88D13FD9}"/>
              </a:ext>
            </a:extLst>
          </p:cNvPr>
          <p:cNvSpPr txBox="1">
            <a:spLocks/>
          </p:cNvSpPr>
          <p:nvPr/>
        </p:nvSpPr>
        <p:spPr>
          <a:xfrm>
            <a:off x="1133856" y="4490339"/>
            <a:ext cx="3194304" cy="94183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4400" kern="1200">
                <a:solidFill>
                  <a:schemeClr val="bg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4000" kern="1200">
                <a:solidFill>
                  <a:schemeClr val="bg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36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800" b="1" dirty="0">
                <a:solidFill>
                  <a:schemeClr val="tx1"/>
                </a:solidFill>
              </a:rPr>
              <a:t>Simplification de la PF</a:t>
            </a:r>
          </a:p>
        </p:txBody>
      </p:sp>
      <p:pic>
        <p:nvPicPr>
          <p:cNvPr id="8" name="Picture 2" descr="Inside Group Toulouse - Editeurs de logiciels (adresse)">
            <a:extLst>
              <a:ext uri="{FF2B5EF4-FFF2-40B4-BE49-F238E27FC236}">
                <a16:creationId xmlns:a16="http://schemas.microsoft.com/office/drawing/2014/main" id="{4A00241A-7BE7-4A2F-89BB-E57FF89EE1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2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FD6002-E7C9-43AE-8B63-5ABE487D94F9}"/>
              </a:ext>
            </a:extLst>
          </p:cNvPr>
          <p:cNvSpPr>
            <a:spLocks noGrp="1"/>
          </p:cNvSpPr>
          <p:nvPr>
            <p:ph type="title"/>
          </p:nvPr>
        </p:nvSpPr>
        <p:spPr/>
        <p:txBody>
          <a:bodyPr rtlCol="0"/>
          <a:lstStyle/>
          <a:p>
            <a:pPr rtl="0"/>
            <a:r>
              <a:rPr lang="fr-FR" dirty="0"/>
              <a:t>Fonctions Pures</a:t>
            </a:r>
          </a:p>
        </p:txBody>
      </p:sp>
      <p:sp>
        <p:nvSpPr>
          <p:cNvPr id="14" name="Espace réservé du texte 13">
            <a:extLst>
              <a:ext uri="{FF2B5EF4-FFF2-40B4-BE49-F238E27FC236}">
                <a16:creationId xmlns:a16="http://schemas.microsoft.com/office/drawing/2014/main" id="{A3312664-75A7-465D-B522-B4D1998EE835}"/>
              </a:ext>
            </a:extLst>
          </p:cNvPr>
          <p:cNvSpPr>
            <a:spLocks noGrp="1"/>
          </p:cNvSpPr>
          <p:nvPr>
            <p:ph type="body" idx="1"/>
          </p:nvPr>
        </p:nvSpPr>
        <p:spPr>
          <a:xfrm>
            <a:off x="836613" y="2065270"/>
            <a:ext cx="3976052" cy="823912"/>
          </a:xfrm>
        </p:spPr>
        <p:txBody>
          <a:bodyPr rtlCol="0"/>
          <a:lstStyle/>
          <a:p>
            <a:pPr rtl="0"/>
            <a:r>
              <a:rPr lang="fr-FR" sz="4400" dirty="0"/>
              <a:t>Une fonction pure est</a:t>
            </a:r>
            <a:endParaRPr lang="fr-FR" dirty="0"/>
          </a:p>
        </p:txBody>
      </p:sp>
      <p:sp>
        <p:nvSpPr>
          <p:cNvPr id="15" name="Espace réservé du contenu 14">
            <a:extLst>
              <a:ext uri="{FF2B5EF4-FFF2-40B4-BE49-F238E27FC236}">
                <a16:creationId xmlns:a16="http://schemas.microsoft.com/office/drawing/2014/main" id="{91B932A8-2C41-4CC8-B93B-6E5AD145A60B}"/>
              </a:ext>
            </a:extLst>
          </p:cNvPr>
          <p:cNvSpPr>
            <a:spLocks noGrp="1"/>
          </p:cNvSpPr>
          <p:nvPr>
            <p:ph sz="half" idx="2"/>
          </p:nvPr>
        </p:nvSpPr>
        <p:spPr>
          <a:xfrm>
            <a:off x="836612" y="2744471"/>
            <a:ext cx="4090988" cy="1026676"/>
          </a:xfrm>
        </p:spPr>
        <p:txBody>
          <a:bodyPr rtlCol="0">
            <a:normAutofit/>
          </a:bodyPr>
          <a:lstStyle/>
          <a:p>
            <a:pPr lvl="0" rtl="0"/>
            <a:r>
              <a:rPr lang="fr-FR" b="0" i="0" u="none" dirty="0"/>
              <a:t>Déterministe: même entrée donne même sortie</a:t>
            </a:r>
          </a:p>
          <a:p>
            <a:pPr lvl="0" rtl="0">
              <a:spcBef>
                <a:spcPts val="600"/>
              </a:spcBef>
            </a:pPr>
            <a:r>
              <a:rPr lang="fr-FR" b="0" i="0" u="none" dirty="0"/>
              <a:t>Sans effet de bord: pas de mutation, d’I/O, …</a:t>
            </a:r>
          </a:p>
          <a:p>
            <a:pPr marL="0" indent="0" rtl="0">
              <a:buNone/>
            </a:pPr>
            <a:endParaRPr lang="fr-FR" dirty="0"/>
          </a:p>
        </p:txBody>
      </p:sp>
      <p:sp>
        <p:nvSpPr>
          <p:cNvPr id="16" name="Espace réservé du texte 15">
            <a:extLst>
              <a:ext uri="{FF2B5EF4-FFF2-40B4-BE49-F238E27FC236}">
                <a16:creationId xmlns:a16="http://schemas.microsoft.com/office/drawing/2014/main" id="{36355637-BB26-4973-8B98-06B7E307CB60}"/>
              </a:ext>
            </a:extLst>
          </p:cNvPr>
          <p:cNvSpPr>
            <a:spLocks noGrp="1"/>
          </p:cNvSpPr>
          <p:nvPr>
            <p:ph type="body" sz="quarter" idx="3"/>
          </p:nvPr>
        </p:nvSpPr>
        <p:spPr>
          <a:xfrm>
            <a:off x="836612" y="3599131"/>
            <a:ext cx="5183188" cy="823912"/>
          </a:xfrm>
        </p:spPr>
        <p:txBody>
          <a:bodyPr rtlCol="0"/>
          <a:lstStyle/>
          <a:p>
            <a:pPr rtl="0"/>
            <a:r>
              <a:rPr lang="fr-FR" sz="4400" dirty="0"/>
              <a:t>Quel intérêt ?</a:t>
            </a:r>
            <a:endParaRPr lang="fr-FR" dirty="0"/>
          </a:p>
        </p:txBody>
      </p:sp>
      <p:sp>
        <p:nvSpPr>
          <p:cNvPr id="17" name="Espace réservé du contenu 16">
            <a:extLst>
              <a:ext uri="{FF2B5EF4-FFF2-40B4-BE49-F238E27FC236}">
                <a16:creationId xmlns:a16="http://schemas.microsoft.com/office/drawing/2014/main" id="{373034D9-ED6D-4A5A-A8F5-A417D26C5A0F}"/>
              </a:ext>
            </a:extLst>
          </p:cNvPr>
          <p:cNvSpPr>
            <a:spLocks noGrp="1"/>
          </p:cNvSpPr>
          <p:nvPr>
            <p:ph sz="quarter" idx="4"/>
          </p:nvPr>
        </p:nvSpPr>
        <p:spPr>
          <a:xfrm>
            <a:off x="836612" y="4328486"/>
            <a:ext cx="5183188" cy="2027863"/>
          </a:xfrm>
        </p:spPr>
        <p:txBody>
          <a:bodyPr rtlCol="0">
            <a:normAutofit/>
          </a:bodyPr>
          <a:lstStyle/>
          <a:p>
            <a:pPr lvl="0" rtl="0">
              <a:spcBef>
                <a:spcPts val="600"/>
              </a:spcBef>
            </a:pPr>
            <a:r>
              <a:rPr lang="fr-FR" dirty="0"/>
              <a:t>+ S</a:t>
            </a:r>
            <a:r>
              <a:rPr lang="fr-FR" sz="2400" b="0" i="0" u="none" dirty="0"/>
              <a:t>imple: ne dépend pas de facteurs externes</a:t>
            </a:r>
          </a:p>
          <a:p>
            <a:pPr lvl="0" rtl="0">
              <a:spcBef>
                <a:spcPts val="600"/>
              </a:spcBef>
            </a:pPr>
            <a:r>
              <a:rPr lang="fr-FR" sz="2400" b="0" i="0" u="none" dirty="0"/>
              <a:t>+ Maintenable</a:t>
            </a:r>
          </a:p>
          <a:p>
            <a:pPr lvl="0" rtl="0">
              <a:spcBef>
                <a:spcPts val="600"/>
              </a:spcBef>
            </a:pPr>
            <a:r>
              <a:rPr lang="fr-FR" dirty="0"/>
              <a:t>+ Réutilisable: composition plus facile</a:t>
            </a:r>
          </a:p>
          <a:p>
            <a:pPr lvl="0" rtl="0">
              <a:spcBef>
                <a:spcPts val="600"/>
              </a:spcBef>
            </a:pPr>
            <a:r>
              <a:rPr lang="fr-FR" sz="2400" b="0" i="0" u="none" dirty="0"/>
              <a:t>+ Testable</a:t>
            </a:r>
          </a:p>
          <a:p>
            <a:pPr rtl="0">
              <a:spcBef>
                <a:spcPts val="600"/>
              </a:spcBef>
            </a:pPr>
            <a:endParaRPr lang="fr-FR" dirty="0"/>
          </a:p>
        </p:txBody>
      </p:sp>
      <p:sp>
        <p:nvSpPr>
          <p:cNvPr id="8" name="Espace réservé du pied de page 7">
            <a:extLst>
              <a:ext uri="{FF2B5EF4-FFF2-40B4-BE49-F238E27FC236}">
                <a16:creationId xmlns:a16="http://schemas.microsoft.com/office/drawing/2014/main" id="{61A905F0-41FB-4528-82FB-9C213C0947D5}"/>
              </a:ext>
            </a:extLst>
          </p:cNvPr>
          <p:cNvSpPr>
            <a:spLocks noGrp="1"/>
          </p:cNvSpPr>
          <p:nvPr>
            <p:ph type="ftr" sz="quarter" idx="11"/>
          </p:nvPr>
        </p:nvSpPr>
        <p:spPr/>
        <p:txBody>
          <a:bodyPr rtlCol="0"/>
          <a:lstStyle/>
          <a:p>
            <a:r>
              <a:rPr lang="fr-FR" dirty="0"/>
              <a:t>L’objet fonctionnel</a:t>
            </a:r>
          </a:p>
        </p:txBody>
      </p:sp>
      <p:sp>
        <p:nvSpPr>
          <p:cNvPr id="9" name="Espace réservé du numéro de diapositive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fr-FR" smtClean="0"/>
              <a:pPr rtl="0"/>
              <a:t>6</a:t>
            </a:fld>
            <a:endParaRPr lang="fr-FR" dirty="0"/>
          </a:p>
        </p:txBody>
      </p:sp>
      <p:sp>
        <p:nvSpPr>
          <p:cNvPr id="5" name="Rectangle 1">
            <a:extLst>
              <a:ext uri="{FF2B5EF4-FFF2-40B4-BE49-F238E27FC236}">
                <a16:creationId xmlns:a16="http://schemas.microsoft.com/office/drawing/2014/main" id="{6B43946F-2DC4-3239-48CE-E452AFF22CD0}"/>
              </a:ext>
            </a:extLst>
          </p:cNvPr>
          <p:cNvSpPr>
            <a:spLocks noChangeArrowheads="1"/>
          </p:cNvSpPr>
          <p:nvPr/>
        </p:nvSpPr>
        <p:spPr bwMode="auto">
          <a:xfrm>
            <a:off x="5811520" y="2228671"/>
            <a:ext cx="4683760" cy="1200329"/>
          </a:xfrm>
          <a:prstGeom prst="rect">
            <a:avLst/>
          </a:prstGeom>
          <a:solidFill>
            <a:srgbClr val="2B2B2B"/>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const </a:t>
            </a:r>
            <a:r>
              <a:rPr kumimoji="0" lang="fr-FR" altLang="fr-FR" b="0" i="0" u="none" strike="noStrike" cap="none" normalizeH="0" baseline="0" dirty="0">
                <a:ln>
                  <a:noFill/>
                </a:ln>
                <a:solidFill>
                  <a:srgbClr val="FFC66D"/>
                </a:solidFill>
                <a:effectLst/>
                <a:latin typeface="JetBrains Mono"/>
              </a:rPr>
              <a:t>toSquare </a:t>
            </a:r>
            <a:r>
              <a:rPr kumimoji="0" lang="fr-FR" altLang="fr-FR" b="0" i="0" u="none" strike="noStrike" cap="none" normalizeH="0" baseline="0" dirty="0">
                <a:ln>
                  <a:noFill/>
                </a:ln>
                <a:solidFill>
                  <a:srgbClr val="A9B7C6"/>
                </a:solidFill>
                <a:effectLst/>
                <a:latin typeface="JetBrains Mono"/>
              </a:rPr>
              <a:t>= (numbers) =&gt;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for</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let </a:t>
            </a:r>
            <a:r>
              <a:rPr kumimoji="0" lang="fr-FR" altLang="fr-FR" b="0" i="0" u="none" strike="noStrike" cap="none" normalizeH="0" baseline="0" dirty="0">
                <a:ln>
                  <a:noFill/>
                </a:ln>
                <a:solidFill>
                  <a:srgbClr val="A9B7C6"/>
                </a:solidFill>
                <a:effectLst/>
                <a:latin typeface="JetBrains Mono"/>
              </a:rPr>
              <a:t>i = </a:t>
            </a:r>
            <a:r>
              <a:rPr kumimoji="0" lang="fr-FR" altLang="fr-FR" b="0" i="0" u="none" strike="noStrike" cap="none" normalizeH="0" baseline="0" dirty="0">
                <a:ln>
                  <a:noFill/>
                </a:ln>
                <a:solidFill>
                  <a:srgbClr val="6897BB"/>
                </a:solidFill>
                <a:effectLst/>
                <a:latin typeface="JetBrains Mono"/>
              </a:rPr>
              <a:t>0</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i &lt; numbers.</a:t>
            </a:r>
            <a:r>
              <a:rPr kumimoji="0" lang="fr-FR" altLang="fr-FR" b="0" i="0" u="none" strike="noStrike" cap="none" normalizeH="0" baseline="0" dirty="0">
                <a:ln>
                  <a:noFill/>
                </a:ln>
                <a:solidFill>
                  <a:srgbClr val="9876AA"/>
                </a:solidFill>
                <a:effectLst/>
                <a:latin typeface="JetBrains Mono"/>
              </a:rPr>
              <a:t>length</a:t>
            </a: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i++)</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numbers[i] = numbers[i] * numbers[i]</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914287F-2D0B-9EE2-88FA-48AF2D6292E5}"/>
              </a:ext>
            </a:extLst>
          </p:cNvPr>
          <p:cNvSpPr>
            <a:spLocks noChangeArrowheads="1"/>
          </p:cNvSpPr>
          <p:nvPr/>
        </p:nvSpPr>
        <p:spPr bwMode="auto">
          <a:xfrm>
            <a:off x="5811520" y="3498739"/>
            <a:ext cx="4683760" cy="646331"/>
          </a:xfrm>
          <a:prstGeom prst="rect">
            <a:avLst/>
          </a:prstGeom>
          <a:solidFill>
            <a:srgbClr val="2B2B2B"/>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const </a:t>
            </a:r>
            <a:r>
              <a:rPr kumimoji="0" lang="fr-FR" altLang="fr-FR" b="0" i="0" u="none" strike="noStrike" cap="none" normalizeH="0" baseline="0" dirty="0">
                <a:ln>
                  <a:noFill/>
                </a:ln>
                <a:solidFill>
                  <a:srgbClr val="FFC66D"/>
                </a:solidFill>
                <a:effectLst/>
                <a:latin typeface="JetBrains Mono"/>
              </a:rPr>
              <a:t>toSquare </a:t>
            </a:r>
            <a:r>
              <a:rPr kumimoji="0" lang="fr-FR" altLang="fr-FR" b="0" i="0" u="none" strike="noStrike" cap="none" normalizeH="0" baseline="0" dirty="0">
                <a:ln>
                  <a:noFill/>
                </a:ln>
                <a:solidFill>
                  <a:srgbClr val="A9B7C6"/>
                </a:solidFill>
                <a:effectLst/>
                <a:latin typeface="JetBrains Mono"/>
              </a:rPr>
              <a:t>= (numbers) =&gt;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err="1">
                <a:ln>
                  <a:noFill/>
                </a:ln>
                <a:solidFill>
                  <a:srgbClr val="A9B7C6"/>
                </a:solidFill>
                <a:effectLst/>
                <a:latin typeface="JetBrains Mono"/>
              </a:rPr>
              <a:t>numbers.</a:t>
            </a:r>
            <a:r>
              <a:rPr kumimoji="0" lang="fr-FR" altLang="fr-FR" b="0" i="0" u="none" strike="noStrike" cap="none" normalizeH="0" baseline="0" dirty="0" err="1">
                <a:ln>
                  <a:noFill/>
                </a:ln>
                <a:solidFill>
                  <a:srgbClr val="FFC66D"/>
                </a:solidFill>
                <a:effectLst/>
                <a:latin typeface="JetBrains Mono"/>
              </a:rPr>
              <a:t>map</a:t>
            </a:r>
            <a:r>
              <a:rPr kumimoji="0" lang="fr-FR" altLang="fr-FR" b="0" i="0" u="none" strike="noStrike" cap="none" normalizeH="0" baseline="0" dirty="0">
                <a:ln>
                  <a:noFill/>
                </a:ln>
                <a:solidFill>
                  <a:srgbClr val="A9B7C6"/>
                </a:solidFill>
                <a:effectLst/>
                <a:latin typeface="JetBrains Mono"/>
              </a:rPr>
              <a:t>(number =&gt; number * number)</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10" name="ZoneTexte 9">
            <a:extLst>
              <a:ext uri="{FF2B5EF4-FFF2-40B4-BE49-F238E27FC236}">
                <a16:creationId xmlns:a16="http://schemas.microsoft.com/office/drawing/2014/main" id="{9756D845-6B4D-5AF2-3D99-A6C603767398}"/>
              </a:ext>
            </a:extLst>
          </p:cNvPr>
          <p:cNvSpPr txBox="1"/>
          <p:nvPr/>
        </p:nvSpPr>
        <p:spPr>
          <a:xfrm>
            <a:off x="10730024" y="3509537"/>
            <a:ext cx="561372" cy="523220"/>
          </a:xfrm>
          <a:prstGeom prst="rect">
            <a:avLst/>
          </a:prstGeom>
          <a:noFill/>
        </p:spPr>
        <p:txBody>
          <a:bodyPr wrap="none" rtlCol="0">
            <a:spAutoFit/>
          </a:bodyPr>
          <a:lstStyle/>
          <a:p>
            <a:r>
              <a:rPr lang="fr-FR" sz="2800" dirty="0"/>
              <a:t>pure</a:t>
            </a:r>
          </a:p>
        </p:txBody>
      </p:sp>
      <p:sp>
        <p:nvSpPr>
          <p:cNvPr id="11" name="ZoneTexte 10">
            <a:extLst>
              <a:ext uri="{FF2B5EF4-FFF2-40B4-BE49-F238E27FC236}">
                <a16:creationId xmlns:a16="http://schemas.microsoft.com/office/drawing/2014/main" id="{2B8093FB-662A-F6B6-8160-99D673AC998E}"/>
              </a:ext>
            </a:extLst>
          </p:cNvPr>
          <p:cNvSpPr txBox="1"/>
          <p:nvPr/>
        </p:nvSpPr>
        <p:spPr>
          <a:xfrm>
            <a:off x="10730024" y="2567225"/>
            <a:ext cx="776175" cy="523220"/>
          </a:xfrm>
          <a:prstGeom prst="rect">
            <a:avLst/>
          </a:prstGeom>
          <a:noFill/>
        </p:spPr>
        <p:txBody>
          <a:bodyPr wrap="none" rtlCol="0">
            <a:spAutoFit/>
          </a:bodyPr>
          <a:lstStyle/>
          <a:p>
            <a:r>
              <a:rPr lang="fr-FR" sz="2800" dirty="0"/>
              <a:t>impure</a:t>
            </a:r>
          </a:p>
        </p:txBody>
      </p:sp>
      <p:sp>
        <p:nvSpPr>
          <p:cNvPr id="12" name="Espace réservé du contenu 16">
            <a:extLst>
              <a:ext uri="{FF2B5EF4-FFF2-40B4-BE49-F238E27FC236}">
                <a16:creationId xmlns:a16="http://schemas.microsoft.com/office/drawing/2014/main" id="{BB192A2E-35C6-53B0-1601-F355AA687775}"/>
              </a:ext>
            </a:extLst>
          </p:cNvPr>
          <p:cNvSpPr txBox="1">
            <a:spLocks/>
          </p:cNvSpPr>
          <p:nvPr/>
        </p:nvSpPr>
        <p:spPr>
          <a:xfrm>
            <a:off x="5811520" y="4392476"/>
            <a:ext cx="5183188" cy="185156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fr-FR" sz="4400" dirty="0"/>
              <a:t>D’un point de vue plus technique</a:t>
            </a:r>
          </a:p>
          <a:p>
            <a:pPr>
              <a:spcBef>
                <a:spcPts val="600"/>
              </a:spcBef>
            </a:pPr>
            <a:r>
              <a:rPr lang="fr-FR" dirty="0"/>
              <a:t>Parallélisable</a:t>
            </a:r>
          </a:p>
          <a:p>
            <a:pPr>
              <a:spcBef>
                <a:spcPts val="600"/>
              </a:spcBef>
            </a:pPr>
            <a:r>
              <a:rPr lang="fr-FR" dirty="0"/>
              <a:t>Possibilité d’utiliser la mémoïsation (memoization)</a:t>
            </a:r>
          </a:p>
        </p:txBody>
      </p:sp>
      <p:pic>
        <p:nvPicPr>
          <p:cNvPr id="3" name="Picture 2" descr="Inside Group Toulouse - Editeurs de logiciels (adresse)">
            <a:extLst>
              <a:ext uri="{FF2B5EF4-FFF2-40B4-BE49-F238E27FC236}">
                <a16:creationId xmlns:a16="http://schemas.microsoft.com/office/drawing/2014/main" id="{A85ED2DC-0F75-5492-305A-DFAFB8EDAB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46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fade">
                                      <p:cBhvr>
                                        <p:cTn id="16" dur="500"/>
                                        <p:tgtEl>
                                          <p:spTgt spid="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fade">
                                      <p:cBhvr>
                                        <p:cTn id="43" dur="500"/>
                                        <p:tgtEl>
                                          <p:spTgt spid="17">
                                            <p:txEl>
                                              <p:pRg st="0" end="0"/>
                                            </p:tx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7">
                                            <p:txEl>
                                              <p:pRg st="1" end="1"/>
                                            </p:txEl>
                                          </p:spTgt>
                                        </p:tgtEl>
                                        <p:attrNameLst>
                                          <p:attrName>style.visibility</p:attrName>
                                        </p:attrNameLst>
                                      </p:cBhvr>
                                      <p:to>
                                        <p:strVal val="visible"/>
                                      </p:to>
                                    </p:set>
                                    <p:animEffect transition="in" filter="fade">
                                      <p:cBhvr>
                                        <p:cTn id="47" dur="500"/>
                                        <p:tgtEl>
                                          <p:spTgt spid="17">
                                            <p:txEl>
                                              <p:pRg st="1" end="1"/>
                                            </p:txEl>
                                          </p:spTgt>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17">
                                            <p:txEl>
                                              <p:pRg st="2" end="2"/>
                                            </p:txEl>
                                          </p:spTgt>
                                        </p:tgtEl>
                                        <p:attrNameLst>
                                          <p:attrName>style.visibility</p:attrName>
                                        </p:attrNameLst>
                                      </p:cBhvr>
                                      <p:to>
                                        <p:strVal val="visible"/>
                                      </p:to>
                                    </p:set>
                                    <p:animEffect transition="in" filter="fade">
                                      <p:cBhvr>
                                        <p:cTn id="51" dur="500"/>
                                        <p:tgtEl>
                                          <p:spTgt spid="17">
                                            <p:txEl>
                                              <p:pRg st="2" end="2"/>
                                            </p:txEl>
                                          </p:spTgt>
                                        </p:tgtEl>
                                      </p:cBhvr>
                                    </p:animEffect>
                                  </p:childTnLst>
                                </p:cTn>
                              </p:par>
                            </p:childTnLst>
                          </p:cTn>
                        </p:par>
                        <p:par>
                          <p:cTn id="52" fill="hold">
                            <p:stCondLst>
                              <p:cond delay="2000"/>
                            </p:stCondLst>
                            <p:childTnLst>
                              <p:par>
                                <p:cTn id="53" presetID="10" presetClass="entr" presetSubtype="0" fill="hold" grpId="0" nodeType="afterEffect">
                                  <p:stCondLst>
                                    <p:cond delay="0"/>
                                  </p:stCondLst>
                                  <p:childTnLst>
                                    <p:set>
                                      <p:cBhvr>
                                        <p:cTn id="54" dur="1" fill="hold">
                                          <p:stCondLst>
                                            <p:cond delay="0"/>
                                          </p:stCondLst>
                                        </p:cTn>
                                        <p:tgtEl>
                                          <p:spTgt spid="17">
                                            <p:txEl>
                                              <p:pRg st="3" end="3"/>
                                            </p:txEl>
                                          </p:spTgt>
                                        </p:tgtEl>
                                        <p:attrNameLst>
                                          <p:attrName>style.visibility</p:attrName>
                                        </p:attrNameLst>
                                      </p:cBhvr>
                                      <p:to>
                                        <p:strVal val="visible"/>
                                      </p:to>
                                    </p:set>
                                    <p:animEffect transition="in" filter="fade">
                                      <p:cBhvr>
                                        <p:cTn id="55" dur="500"/>
                                        <p:tgtEl>
                                          <p:spTgt spid="17">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build="p"/>
      <p:bldP spid="17" grpId="0" build="p"/>
      <p:bldP spid="5" grpId="0" animBg="1"/>
      <p:bldP spid="6" grpId="0" animBg="1"/>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FD6002-E7C9-43AE-8B63-5ABE487D94F9}"/>
              </a:ext>
            </a:extLst>
          </p:cNvPr>
          <p:cNvSpPr>
            <a:spLocks noGrp="1"/>
          </p:cNvSpPr>
          <p:nvPr>
            <p:ph type="title"/>
          </p:nvPr>
        </p:nvSpPr>
        <p:spPr>
          <a:xfrm>
            <a:off x="839788" y="365125"/>
            <a:ext cx="6380162" cy="1325563"/>
          </a:xfrm>
        </p:spPr>
        <p:txBody>
          <a:bodyPr rtlCol="0"/>
          <a:lstStyle/>
          <a:p>
            <a:pPr rtl="0"/>
            <a:r>
              <a:rPr lang="fr-FR" dirty="0"/>
              <a:t>Immutabilité</a:t>
            </a:r>
          </a:p>
        </p:txBody>
      </p:sp>
      <p:sp>
        <p:nvSpPr>
          <p:cNvPr id="14" name="Espace réservé du texte 13">
            <a:extLst>
              <a:ext uri="{FF2B5EF4-FFF2-40B4-BE49-F238E27FC236}">
                <a16:creationId xmlns:a16="http://schemas.microsoft.com/office/drawing/2014/main" id="{A3312664-75A7-465D-B522-B4D1998EE835}"/>
              </a:ext>
            </a:extLst>
          </p:cNvPr>
          <p:cNvSpPr>
            <a:spLocks noGrp="1"/>
          </p:cNvSpPr>
          <p:nvPr>
            <p:ph type="body" idx="1"/>
          </p:nvPr>
        </p:nvSpPr>
        <p:spPr>
          <a:xfrm>
            <a:off x="836613" y="2065270"/>
            <a:ext cx="3976052" cy="1325562"/>
          </a:xfrm>
        </p:spPr>
        <p:txBody>
          <a:bodyPr rtlCol="0">
            <a:normAutofit fontScale="92500" lnSpcReduction="10000"/>
          </a:bodyPr>
          <a:lstStyle/>
          <a:p>
            <a:pPr rtl="0"/>
            <a:r>
              <a:rPr lang="fr-FR" sz="4400" dirty="0"/>
              <a:t>Un objet immutable ne peut être modifié après sa création</a:t>
            </a:r>
            <a:endParaRPr lang="fr-FR" dirty="0"/>
          </a:p>
        </p:txBody>
      </p:sp>
      <p:sp>
        <p:nvSpPr>
          <p:cNvPr id="16" name="Espace réservé du texte 15">
            <a:extLst>
              <a:ext uri="{FF2B5EF4-FFF2-40B4-BE49-F238E27FC236}">
                <a16:creationId xmlns:a16="http://schemas.microsoft.com/office/drawing/2014/main" id="{36355637-BB26-4973-8B98-06B7E307CB60}"/>
              </a:ext>
            </a:extLst>
          </p:cNvPr>
          <p:cNvSpPr>
            <a:spLocks noGrp="1"/>
          </p:cNvSpPr>
          <p:nvPr>
            <p:ph type="body" sz="quarter" idx="3"/>
          </p:nvPr>
        </p:nvSpPr>
        <p:spPr>
          <a:xfrm>
            <a:off x="836612" y="3541313"/>
            <a:ext cx="1964120" cy="823912"/>
          </a:xfrm>
        </p:spPr>
        <p:txBody>
          <a:bodyPr rtlCol="0">
            <a:normAutofit fontScale="92500" lnSpcReduction="10000"/>
          </a:bodyPr>
          <a:lstStyle/>
          <a:p>
            <a:pPr rtl="0"/>
            <a:r>
              <a:rPr lang="fr-FR" sz="4400" dirty="0"/>
              <a:t>Quel intérêt ?</a:t>
            </a:r>
            <a:endParaRPr lang="fr-FR" dirty="0"/>
          </a:p>
        </p:txBody>
      </p:sp>
      <p:sp>
        <p:nvSpPr>
          <p:cNvPr id="17" name="Espace réservé du contenu 16">
            <a:extLst>
              <a:ext uri="{FF2B5EF4-FFF2-40B4-BE49-F238E27FC236}">
                <a16:creationId xmlns:a16="http://schemas.microsoft.com/office/drawing/2014/main" id="{373034D9-ED6D-4A5A-A8F5-A417D26C5A0F}"/>
              </a:ext>
            </a:extLst>
          </p:cNvPr>
          <p:cNvSpPr>
            <a:spLocks noGrp="1"/>
          </p:cNvSpPr>
          <p:nvPr>
            <p:ph sz="quarter" idx="4"/>
          </p:nvPr>
        </p:nvSpPr>
        <p:spPr>
          <a:xfrm>
            <a:off x="836612" y="4328487"/>
            <a:ext cx="3440113" cy="2164388"/>
          </a:xfrm>
        </p:spPr>
        <p:txBody>
          <a:bodyPr rtlCol="0">
            <a:normAutofit/>
          </a:bodyPr>
          <a:lstStyle/>
          <a:p>
            <a:pPr lvl="0" rtl="0">
              <a:spcBef>
                <a:spcPts val="600"/>
              </a:spcBef>
            </a:pPr>
            <a:r>
              <a:rPr lang="fr-FR" dirty="0">
                <a:hlinkClick r:id="rId3">
                  <a:extLst>
                    <a:ext uri="{A12FA001-AC4F-418D-AE19-62706E023703}">
                      <ahyp:hlinkClr xmlns:ahyp="http://schemas.microsoft.com/office/drawing/2018/hyperlinkcolor" val="tx"/>
                    </a:ext>
                  </a:extLst>
                </a:hlinkClick>
              </a:rPr>
              <a:t>Always valid (domain model)</a:t>
            </a:r>
            <a:endParaRPr lang="fr-FR" sz="2400" b="0" i="0" u="none" dirty="0"/>
          </a:p>
          <a:p>
            <a:pPr lvl="0" rtl="0">
              <a:spcBef>
                <a:spcPts val="600"/>
              </a:spcBef>
            </a:pPr>
            <a:r>
              <a:rPr lang="fr-FR" sz="2400" b="0" i="0" u="none" dirty="0"/>
              <a:t>+ Maintenable (limite les effets de bord)</a:t>
            </a:r>
          </a:p>
          <a:p>
            <a:pPr>
              <a:spcBef>
                <a:spcPts val="600"/>
              </a:spcBef>
            </a:pPr>
            <a:r>
              <a:rPr lang="fr-FR" dirty="0"/>
              <a:t>Parallélisable</a:t>
            </a:r>
          </a:p>
          <a:p>
            <a:pPr>
              <a:spcBef>
                <a:spcPts val="600"/>
              </a:spcBef>
            </a:pPr>
            <a:r>
              <a:rPr lang="fr-FR" sz="2400" b="0" i="0" u="none" dirty="0"/>
              <a:t>Fluency</a:t>
            </a:r>
          </a:p>
          <a:p>
            <a:pPr rtl="0">
              <a:spcBef>
                <a:spcPts val="600"/>
              </a:spcBef>
            </a:pPr>
            <a:endParaRPr lang="fr-FR" dirty="0"/>
          </a:p>
        </p:txBody>
      </p:sp>
      <p:sp>
        <p:nvSpPr>
          <p:cNvPr id="8" name="Espace réservé du pied de page 7">
            <a:extLst>
              <a:ext uri="{FF2B5EF4-FFF2-40B4-BE49-F238E27FC236}">
                <a16:creationId xmlns:a16="http://schemas.microsoft.com/office/drawing/2014/main" id="{61A905F0-41FB-4528-82FB-9C213C0947D5}"/>
              </a:ext>
            </a:extLst>
          </p:cNvPr>
          <p:cNvSpPr>
            <a:spLocks noGrp="1"/>
          </p:cNvSpPr>
          <p:nvPr>
            <p:ph type="ftr" sz="quarter" idx="11"/>
          </p:nvPr>
        </p:nvSpPr>
        <p:spPr/>
        <p:txBody>
          <a:bodyPr rtlCol="0"/>
          <a:lstStyle/>
          <a:p>
            <a:r>
              <a:rPr lang="fr-FR" dirty="0"/>
              <a:t>L’objet fonctionnel</a:t>
            </a:r>
          </a:p>
        </p:txBody>
      </p:sp>
      <p:sp>
        <p:nvSpPr>
          <p:cNvPr id="9" name="Espace réservé du numéro de diapositive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rtlCol="0"/>
          <a:lstStyle/>
          <a:p>
            <a:pPr rtl="0"/>
            <a:fld id="{2C18C1E5-FB55-42F5-BD6D-9CC153FCDBE6}" type="slidenum">
              <a:rPr lang="fr-FR" smtClean="0"/>
              <a:pPr rtl="0"/>
              <a:t>7</a:t>
            </a:fld>
            <a:endParaRPr lang="fr-FR" dirty="0"/>
          </a:p>
        </p:txBody>
      </p:sp>
      <p:sp>
        <p:nvSpPr>
          <p:cNvPr id="20" name="Rectangle 4">
            <a:extLst>
              <a:ext uri="{FF2B5EF4-FFF2-40B4-BE49-F238E27FC236}">
                <a16:creationId xmlns:a16="http://schemas.microsoft.com/office/drawing/2014/main" id="{3BD28505-035F-40D2-3529-9E1948FBC5F0}"/>
              </a:ext>
            </a:extLst>
          </p:cNvPr>
          <p:cNvSpPr>
            <a:spLocks noChangeArrowheads="1"/>
          </p:cNvSpPr>
          <p:nvPr/>
        </p:nvSpPr>
        <p:spPr bwMode="auto">
          <a:xfrm>
            <a:off x="7379337" y="257404"/>
            <a:ext cx="4628447" cy="5693866"/>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400" b="0" i="0" u="none" strike="noStrike" cap="none" normalizeH="0" baseline="0" dirty="0">
                <a:ln>
                  <a:noFill/>
                </a:ln>
                <a:solidFill>
                  <a:srgbClr val="CC7832"/>
                </a:solidFill>
                <a:effectLst/>
                <a:latin typeface="JetBrains Mono"/>
              </a:rPr>
              <a:t>public final class </a:t>
            </a:r>
            <a:r>
              <a:rPr kumimoji="0" lang="fr-FR" altLang="fr-FR" sz="1400" b="0" i="0" u="none" strike="noStrike" cap="none" normalizeH="0" baseline="0" dirty="0">
                <a:ln>
                  <a:noFill/>
                </a:ln>
                <a:solidFill>
                  <a:srgbClr val="A9B7C6"/>
                </a:solidFill>
                <a:effectLst/>
                <a:latin typeface="JetBrains Mono"/>
              </a:rPr>
              <a:t>User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private final </a:t>
            </a:r>
            <a:r>
              <a:rPr kumimoji="0" lang="fr-FR" altLang="fr-FR" sz="1400" b="0" i="0" u="none" strike="noStrike" cap="none" normalizeH="0" baseline="0" dirty="0">
                <a:ln>
                  <a:noFill/>
                </a:ln>
                <a:solidFill>
                  <a:srgbClr val="A9B7C6"/>
                </a:solidFill>
                <a:effectLst/>
                <a:latin typeface="JetBrains Mono"/>
              </a:rPr>
              <a:t>String </a:t>
            </a:r>
            <a:r>
              <a:rPr kumimoji="0" lang="fr-FR" altLang="fr-FR" sz="1400" b="0" i="0" u="none" strike="noStrike" cap="none" normalizeH="0" baseline="0" dirty="0">
                <a:ln>
                  <a:noFill/>
                </a:ln>
                <a:solidFill>
                  <a:srgbClr val="9876AA"/>
                </a:solidFill>
                <a:effectLst/>
                <a:latin typeface="JetBrains Mono"/>
              </a:rPr>
              <a:t>name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private final </a:t>
            </a:r>
            <a:r>
              <a:rPr kumimoji="0" lang="fr-FR" altLang="fr-FR" sz="1400" b="0" i="0" u="none" strike="noStrike" cap="none" normalizeH="0" baseline="0" dirty="0">
                <a:ln>
                  <a:noFill/>
                </a:ln>
                <a:solidFill>
                  <a:srgbClr val="A9B7C6"/>
                </a:solidFill>
                <a:effectLst/>
                <a:latin typeface="JetBrains Mono"/>
              </a:rPr>
              <a:t>Traversable&lt;User&gt; </a:t>
            </a:r>
            <a:r>
              <a:rPr kumimoji="0" lang="fr-FR" altLang="fr-FR" sz="1400" b="0" i="0" u="none" strike="noStrike" cap="none" normalizeH="0" baseline="0" dirty="0">
                <a:ln>
                  <a:noFill/>
                </a:ln>
                <a:solidFill>
                  <a:srgbClr val="9876AA"/>
                </a:solidFill>
                <a:effectLst/>
                <a:latin typeface="JetBrains Mono"/>
              </a:rPr>
              <a:t>friends</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public </a:t>
            </a:r>
            <a:r>
              <a:rPr kumimoji="0" lang="fr-FR" altLang="fr-FR" sz="1400" b="0" i="0" u="none" strike="noStrike" cap="none" normalizeH="0" baseline="0" dirty="0">
                <a:ln>
                  <a:noFill/>
                </a:ln>
                <a:solidFill>
                  <a:srgbClr val="FFC66D"/>
                </a:solidFill>
                <a:effectLst/>
                <a:latin typeface="JetBrains Mono"/>
              </a:rPr>
              <a:t>User</a:t>
            </a:r>
            <a:r>
              <a:rPr kumimoji="0" lang="fr-FR" altLang="fr-FR" sz="1400" b="0" i="0" u="none" strike="noStrike" cap="none" normalizeH="0" baseline="0" dirty="0">
                <a:ln>
                  <a:noFill/>
                </a:ln>
                <a:solidFill>
                  <a:srgbClr val="A9B7C6"/>
                </a:solidFill>
                <a:effectLst/>
                <a:latin typeface="JetBrains Mono"/>
              </a:rPr>
              <a:t>(String name</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Traversable&lt;User&gt; friends) </a:t>
            </a:r>
          </a:p>
          <a:p>
            <a:pPr lvl="0" eaLnBrk="0" fontAlgn="base" hangingPunct="0">
              <a:spcBef>
                <a:spcPct val="0"/>
              </a:spcBef>
              <a:spcAft>
                <a:spcPct val="0"/>
              </a:spcAft>
            </a:pPr>
            <a:r>
              <a:rPr lang="fr-FR" altLang="fr-FR" sz="1400" dirty="0">
                <a:solidFill>
                  <a:srgbClr val="A9B7C6"/>
                </a:solidFill>
                <a:latin typeface="JetBrains Mono"/>
              </a:rPr>
              <a:t>      </a:t>
            </a:r>
            <a:r>
              <a:rPr lang="fr-FR" altLang="fr-FR" sz="1400" dirty="0">
                <a:solidFill>
                  <a:srgbClr val="CC7832"/>
                </a:solidFill>
                <a:latin typeface="JetBrains Mono"/>
              </a:rPr>
              <a:t>throws</a:t>
            </a:r>
            <a:r>
              <a:rPr kumimoji="0" lang="fr-FR" altLang="fr-FR" sz="1400" b="0" i="0" u="none" strike="noStrike" cap="none" normalizeH="0" baseline="0" dirty="0">
                <a:ln>
                  <a:noFill/>
                </a:ln>
                <a:solidFill>
                  <a:srgbClr val="A9B7C6"/>
                </a:solidFill>
                <a:effectLst/>
                <a:latin typeface="JetBrains Mono"/>
              </a:rPr>
              <a:t> NameCannotBeEmpty</a:t>
            </a:r>
            <a:r>
              <a:rPr lang="fr-FR" altLang="fr-FR" sz="1400" dirty="0">
                <a:solidFill>
                  <a:srgbClr val="A9B7C6"/>
                </a:solidFill>
                <a:latin typeface="JetBrains Mono"/>
              </a:rPr>
              <a:t>, FriendCannotBeNull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if </a:t>
            </a:r>
            <a:r>
              <a:rPr kumimoji="0" lang="fr-FR" altLang="fr-FR" sz="1400" b="0" i="0" u="none" strike="noStrike" cap="none" normalizeH="0" baseline="0" dirty="0">
                <a:ln>
                  <a:noFill/>
                </a:ln>
                <a:solidFill>
                  <a:srgbClr val="A9B7C6"/>
                </a:solidFill>
                <a:effectLst/>
                <a:latin typeface="JetBrains Mono"/>
              </a:rPr>
              <a:t>(name == </a:t>
            </a:r>
            <a:r>
              <a:rPr kumimoji="0" lang="fr-FR" altLang="fr-FR" sz="1400" b="0" i="0" u="none" strike="noStrike" cap="none" normalizeH="0" baseline="0" dirty="0">
                <a:ln>
                  <a:noFill/>
                </a:ln>
                <a:solidFill>
                  <a:srgbClr val="CC7832"/>
                </a:solidFill>
                <a:effectLst/>
                <a:latin typeface="JetBrains Mono"/>
              </a:rPr>
              <a:t>null</a:t>
            </a:r>
            <a:r>
              <a:rPr kumimoji="0" lang="fr-FR" altLang="fr-FR" sz="1400" b="0" i="0" u="none" strike="noStrike" cap="none" normalizeH="0" baseline="0" dirty="0">
                <a:ln>
                  <a:noFill/>
                </a:ln>
                <a:solidFill>
                  <a:srgbClr val="A9B7C6"/>
                </a:solidFill>
                <a:effectLst/>
                <a:latin typeface="JetBrains Mono"/>
              </a:rPr>
              <a:t> || </a:t>
            </a:r>
            <a:r>
              <a:rPr kumimoji="0" lang="fr-FR" altLang="fr-FR" sz="1400" b="0" i="0" u="none" strike="noStrike" cap="none" normalizeH="0" baseline="0" dirty="0" err="1">
                <a:ln>
                  <a:noFill/>
                </a:ln>
                <a:solidFill>
                  <a:srgbClr val="A9B7C6"/>
                </a:solidFill>
                <a:effectLst/>
                <a:latin typeface="JetBrains Mono"/>
              </a:rPr>
              <a:t>name.isEmpty</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throw new </a:t>
            </a:r>
            <a:r>
              <a:rPr kumimoji="0" lang="fr-FR" altLang="fr-FR" sz="1400" b="0" i="0" u="none" strike="noStrike" cap="none" normalizeH="0" baseline="0" dirty="0">
                <a:ln>
                  <a:noFill/>
                </a:ln>
                <a:solidFill>
                  <a:srgbClr val="A9B7C6"/>
                </a:solidFill>
                <a:effectLst/>
                <a:latin typeface="JetBrains Mono"/>
              </a:rPr>
              <a:t>NameCannotBeEmpty()</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name </a:t>
            </a:r>
            <a:r>
              <a:rPr kumimoji="0" lang="fr-FR" altLang="fr-FR" sz="1400" b="0" i="0" u="none" strike="noStrike" cap="none" normalizeH="0" baseline="0" dirty="0">
                <a:ln>
                  <a:noFill/>
                </a:ln>
                <a:solidFill>
                  <a:srgbClr val="A9B7C6"/>
                </a:solidFill>
                <a:effectLst/>
                <a:latin typeface="JetBrains Mono"/>
              </a:rPr>
              <a:t>= name</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if</a:t>
            </a:r>
            <a:r>
              <a:rPr kumimoji="0" lang="fr-FR" altLang="fr-FR" sz="1400" b="0" i="0" u="none" strike="noStrike" cap="none" normalizeH="0" baseline="0" dirty="0">
                <a:ln>
                  <a:noFill/>
                </a:ln>
                <a:solidFill>
                  <a:srgbClr val="A9B7C6"/>
                </a:solidFill>
                <a:effectLst/>
                <a:latin typeface="JetBrains Mono"/>
              </a:rPr>
              <a:t>(friends == </a:t>
            </a:r>
            <a:r>
              <a:rPr kumimoji="0" lang="fr-FR" altLang="fr-FR" sz="1400" b="0" i="0" u="none" strike="noStrike" cap="none" normalizeH="0" baseline="0" dirty="0">
                <a:ln>
                  <a:noFill/>
                </a:ln>
                <a:solidFill>
                  <a:srgbClr val="CC7832"/>
                </a:solidFill>
                <a:effectLst/>
                <a:latin typeface="JetBrains Mono"/>
              </a:rPr>
              <a:t>null</a:t>
            </a: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friends </a:t>
            </a:r>
            <a:r>
              <a:rPr kumimoji="0" lang="fr-FR" altLang="fr-FR" sz="1400" b="0" i="0" u="none" strike="noStrike" cap="none" normalizeH="0" baseline="0" dirty="0">
                <a:ln>
                  <a:noFill/>
                </a:ln>
                <a:solidFill>
                  <a:srgbClr val="A9B7C6"/>
                </a:solidFill>
                <a:effectLst/>
                <a:latin typeface="JetBrains Mono"/>
              </a:rPr>
              <a:t>= List.empty()</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else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friends </a:t>
            </a:r>
            <a:r>
              <a:rPr kumimoji="0" lang="fr-FR" altLang="fr-FR" sz="1400" b="0" i="0" u="none" strike="noStrike" cap="none" normalizeH="0" baseline="0" dirty="0">
                <a:ln>
                  <a:noFill/>
                </a:ln>
                <a:solidFill>
                  <a:srgbClr val="A9B7C6"/>
                </a:solidFill>
                <a:effectLst/>
                <a:latin typeface="JetBrains Mono"/>
              </a:rPr>
              <a:t>= friends</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if</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friends</a:t>
            </a:r>
            <a:r>
              <a:rPr kumimoji="0" lang="fr-FR" altLang="fr-FR" sz="1400" b="0" i="0" u="none" strike="noStrike" cap="none" normalizeH="0" baseline="0" dirty="0">
                <a:ln>
                  <a:noFill/>
                </a:ln>
                <a:solidFill>
                  <a:srgbClr val="A9B7C6"/>
                </a:solidFill>
                <a:effectLst/>
                <a:latin typeface="JetBrains Mono"/>
              </a:rPr>
              <a:t>.find(user -&gt; user == </a:t>
            </a:r>
            <a:r>
              <a:rPr kumimoji="0" lang="fr-FR" altLang="fr-FR" sz="1400" b="0" i="0" u="none" strike="noStrike" cap="none" normalizeH="0" baseline="0" dirty="0">
                <a:ln>
                  <a:noFill/>
                </a:ln>
                <a:solidFill>
                  <a:srgbClr val="CC7832"/>
                </a:solidFill>
                <a:effectLst/>
                <a:latin typeface="JetBrains Mono"/>
              </a:rPr>
              <a:t>null</a:t>
            </a:r>
            <a:r>
              <a:rPr kumimoji="0" lang="fr-FR" altLang="fr-FR" sz="1400" b="0" i="0" u="none" strike="noStrike" cap="none" normalizeH="0" baseline="0" dirty="0">
                <a:ln>
                  <a:noFill/>
                </a:ln>
                <a:solidFill>
                  <a:srgbClr val="A9B7C6"/>
                </a:solidFill>
                <a:effectLst/>
                <a:latin typeface="JetBrains Mono"/>
              </a:rPr>
              <a:t>).isEmpty())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throw new </a:t>
            </a:r>
            <a:r>
              <a:rPr kumimoji="0" lang="fr-FR" altLang="fr-FR" sz="1400" b="0" i="0" u="none" strike="noStrike" cap="none" normalizeH="0" baseline="0" dirty="0">
                <a:ln>
                  <a:noFill/>
                </a:ln>
                <a:solidFill>
                  <a:srgbClr val="A9B7C6"/>
                </a:solidFill>
                <a:effectLst/>
                <a:latin typeface="JetBrains Mono"/>
              </a:rPr>
              <a:t>FriendCannotBeNull()</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br>
              <a:rPr kumimoji="0" lang="fr-FR" altLang="fr-FR" sz="1400" b="0" i="0" u="none" strike="noStrike" cap="none" normalizeH="0" baseline="0" dirty="0">
                <a:ln>
                  <a:noFill/>
                </a:ln>
                <a:solidFill>
                  <a:srgbClr val="A9B7C6"/>
                </a:solidFill>
                <a:effectLst/>
                <a:latin typeface="JetBrains Mono"/>
              </a:rPr>
            </a:b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public </a:t>
            </a:r>
            <a:r>
              <a:rPr kumimoji="0" lang="fr-FR" altLang="fr-FR" sz="1400" b="0" i="0" u="none" strike="noStrike" cap="none" normalizeH="0" baseline="0" dirty="0">
                <a:ln>
                  <a:noFill/>
                </a:ln>
                <a:solidFill>
                  <a:srgbClr val="A9B7C6"/>
                </a:solidFill>
                <a:effectLst/>
                <a:latin typeface="JetBrains Mono"/>
              </a:rPr>
              <a:t>User </a:t>
            </a:r>
            <a:r>
              <a:rPr kumimoji="0" lang="fr-FR" altLang="fr-FR" sz="1400" b="0" i="0" u="none" strike="noStrike" cap="none" normalizeH="0" baseline="0" dirty="0">
                <a:ln>
                  <a:noFill/>
                </a:ln>
                <a:solidFill>
                  <a:srgbClr val="FFC66D"/>
                </a:solidFill>
                <a:effectLst/>
                <a:latin typeface="JetBrains Mono"/>
              </a:rPr>
              <a:t>addFriend</a:t>
            </a:r>
            <a:r>
              <a:rPr kumimoji="0" lang="fr-FR" altLang="fr-FR" sz="1400" b="0" i="0" u="none" strike="noStrike" cap="none" normalizeH="0" baseline="0" dirty="0">
                <a:ln>
                  <a:noFill/>
                </a:ln>
                <a:solidFill>
                  <a:srgbClr val="A9B7C6"/>
                </a:solidFill>
                <a:effectLst/>
                <a:latin typeface="JetBrains Mono"/>
              </a:rPr>
              <a:t>(User friend) {</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        </a:t>
            </a:r>
            <a:r>
              <a:rPr kumimoji="0" lang="fr-FR" altLang="fr-FR" sz="1400" b="0" i="0" u="none" strike="noStrike" cap="none" normalizeH="0" baseline="0" dirty="0">
                <a:ln>
                  <a:noFill/>
                </a:ln>
                <a:solidFill>
                  <a:srgbClr val="CC7832"/>
                </a:solidFill>
                <a:effectLst/>
                <a:latin typeface="JetBrains Mono"/>
              </a:rPr>
              <a:t>return new </a:t>
            </a:r>
            <a:r>
              <a:rPr kumimoji="0" lang="fr-FR" altLang="fr-FR" sz="1400" b="0" i="0" u="none" strike="noStrike" cap="none" normalizeH="0" baseline="0" dirty="0">
                <a:ln>
                  <a:noFill/>
                </a:ln>
                <a:solidFill>
                  <a:srgbClr val="A9B7C6"/>
                </a:solidFill>
                <a:effectLst/>
                <a:latin typeface="JetBrains Mono"/>
              </a:rPr>
              <a:t>User(</a:t>
            </a:r>
            <a:r>
              <a:rPr kumimoji="0" lang="fr-FR" altLang="fr-FR" sz="1400" b="0" i="0" u="none" strike="noStrike" cap="none" normalizeH="0" baseline="0" dirty="0">
                <a:ln>
                  <a:noFill/>
                </a:ln>
                <a:solidFill>
                  <a:srgbClr val="CC7832"/>
                </a:solidFill>
                <a:effectLst/>
                <a:latin typeface="JetBrains Mono"/>
              </a:rPr>
              <a:t>this</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name</a:t>
            </a:r>
            <a:r>
              <a:rPr kumimoji="0" lang="fr-FR" altLang="fr-FR" sz="1400" b="0" i="0" u="none" strike="noStrike" cap="none" normalizeH="0" baseline="0" dirty="0">
                <a:ln>
                  <a:noFill/>
                </a:ln>
                <a:solidFill>
                  <a:srgbClr val="CC7832"/>
                </a:solidFill>
                <a:effectLst/>
                <a:latin typeface="JetBrains Mono"/>
              </a:rPr>
              <a:t>, this</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9876AA"/>
                </a:solidFill>
                <a:effectLst/>
                <a:latin typeface="JetBrains Mono"/>
              </a:rPr>
              <a:t>friends</a:t>
            </a:r>
            <a:r>
              <a:rPr kumimoji="0" lang="fr-FR" altLang="fr-FR" sz="1400" b="0" i="0" u="none" strike="noStrike" cap="none" normalizeH="0" baseline="0" dirty="0">
                <a:ln>
                  <a:noFill/>
                </a:ln>
                <a:solidFill>
                  <a:srgbClr val="A9B7C6"/>
                </a:solidFill>
                <a:effectLst/>
                <a:latin typeface="JetBrains Mono"/>
              </a:rPr>
              <a:t>.append(friend))</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A9B7C6"/>
                </a:solidFill>
                <a:effectLst/>
                <a:latin typeface="JetBrains Mono"/>
              </a:rPr>
              <a:t>}</a:t>
            </a:r>
            <a:br>
              <a:rPr kumimoji="0" lang="fr-FR" altLang="fr-FR" sz="1400" b="0" i="0" u="none" strike="noStrike" cap="none" normalizeH="0" baseline="0" dirty="0">
                <a:ln>
                  <a:noFill/>
                </a:ln>
                <a:solidFill>
                  <a:srgbClr val="A9B7C6"/>
                </a:solidFill>
                <a:effectLst/>
                <a:latin typeface="JetBrains Mono"/>
              </a:rPr>
            </a:br>
            <a:r>
              <a:rPr kumimoji="0" lang="fr-FR" altLang="fr-FR" sz="1400" b="0" i="0" u="none" strike="noStrike" cap="none" normalizeH="0" baseline="0" dirty="0">
                <a:ln>
                  <a:noFill/>
                </a:ln>
                <a:solidFill>
                  <a:srgbClr val="A9B7C6"/>
                </a:solidFill>
                <a:effectLst/>
                <a:latin typeface="JetBrains Mono"/>
              </a:rPr>
              <a:t>}</a:t>
            </a:r>
            <a:endParaRPr kumimoji="0" lang="fr-FR" altLang="fr-FR" sz="3200" b="0" i="0" u="none" strike="noStrike" cap="none" normalizeH="0" baseline="0" dirty="0">
              <a:ln>
                <a:noFill/>
              </a:ln>
              <a:solidFill>
                <a:schemeClr val="tx1"/>
              </a:solidFill>
              <a:effectLst/>
              <a:latin typeface="Arial" panose="020B0604020202020204" pitchFamily="34" charset="0"/>
            </a:endParaRPr>
          </a:p>
        </p:txBody>
      </p:sp>
      <p:sp>
        <p:nvSpPr>
          <p:cNvPr id="21" name="ZoneTexte 20">
            <a:extLst>
              <a:ext uri="{FF2B5EF4-FFF2-40B4-BE49-F238E27FC236}">
                <a16:creationId xmlns:a16="http://schemas.microsoft.com/office/drawing/2014/main" id="{D9171D3E-B090-72AC-6379-65E4A5D3988C}"/>
              </a:ext>
            </a:extLst>
          </p:cNvPr>
          <p:cNvSpPr txBox="1"/>
          <p:nvPr/>
        </p:nvSpPr>
        <p:spPr>
          <a:xfrm>
            <a:off x="8876477" y="5915283"/>
            <a:ext cx="1634165" cy="369332"/>
          </a:xfrm>
          <a:prstGeom prst="rect">
            <a:avLst/>
          </a:prstGeom>
          <a:noFill/>
          <a:effectLst>
            <a:outerShdw blurRad="63500" sx="102000" sy="102000" algn="ctr" rotWithShape="0">
              <a:prstClr val="black">
                <a:alpha val="40000"/>
              </a:prstClr>
            </a:outerShdw>
          </a:effectLst>
        </p:spPr>
        <p:txBody>
          <a:bodyPr wrap="none" rtlCol="0">
            <a:spAutoFit/>
          </a:bodyPr>
          <a:lstStyle/>
          <a:p>
            <a:r>
              <a:rPr lang="fr-FR" dirty="0">
                <a:hlinkClick r:id="rId4">
                  <a:extLst>
                    <a:ext uri="{A12FA001-AC4F-418D-AE19-62706E023703}">
                      <ahyp:hlinkClr xmlns:ahyp="http://schemas.microsoft.com/office/drawing/2018/hyperlinkcolor" val="tx"/>
                    </a:ext>
                  </a:extLst>
                </a:hlinkClick>
              </a:rPr>
              <a:t>Traversable et List de Vavr</a:t>
            </a:r>
            <a:endParaRPr lang="fr-FR" dirty="0"/>
          </a:p>
        </p:txBody>
      </p:sp>
      <p:sp>
        <p:nvSpPr>
          <p:cNvPr id="22" name="Espace réservé du texte 15">
            <a:extLst>
              <a:ext uri="{FF2B5EF4-FFF2-40B4-BE49-F238E27FC236}">
                <a16:creationId xmlns:a16="http://schemas.microsoft.com/office/drawing/2014/main" id="{28179215-06BC-6F05-1886-2CD4C1E1CD1F}"/>
              </a:ext>
            </a:extLst>
          </p:cNvPr>
          <p:cNvSpPr txBox="1">
            <a:spLocks/>
          </p:cNvSpPr>
          <p:nvPr/>
        </p:nvSpPr>
        <p:spPr>
          <a:xfrm>
            <a:off x="4160269" y="354131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4400" b="0"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Plus complexe en POO</a:t>
            </a:r>
          </a:p>
        </p:txBody>
      </p:sp>
      <p:sp>
        <p:nvSpPr>
          <p:cNvPr id="23" name="Espace réservé du contenu 16">
            <a:extLst>
              <a:ext uri="{FF2B5EF4-FFF2-40B4-BE49-F238E27FC236}">
                <a16:creationId xmlns:a16="http://schemas.microsoft.com/office/drawing/2014/main" id="{5EDB71B2-A7AE-FB94-349E-865652F9AF1A}"/>
              </a:ext>
            </a:extLst>
          </p:cNvPr>
          <p:cNvSpPr txBox="1">
            <a:spLocks/>
          </p:cNvSpPr>
          <p:nvPr/>
        </p:nvSpPr>
        <p:spPr>
          <a:xfrm>
            <a:off x="4160270" y="4260225"/>
            <a:ext cx="2535806" cy="98123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fr-FR" dirty="0"/>
              <a:t>Pas d’aide native des compilateurs</a:t>
            </a:r>
          </a:p>
          <a:p>
            <a:pPr>
              <a:spcBef>
                <a:spcPts val="600"/>
              </a:spcBef>
            </a:pPr>
            <a:r>
              <a:rPr lang="fr-FR" dirty="0"/>
              <a:t>Besoin de rigueur</a:t>
            </a:r>
          </a:p>
          <a:p>
            <a:pPr>
              <a:spcBef>
                <a:spcPts val="600"/>
              </a:spcBef>
            </a:pPr>
            <a:endParaRPr lang="fr-FR" dirty="0"/>
          </a:p>
          <a:p>
            <a:pPr>
              <a:spcBef>
                <a:spcPts val="600"/>
              </a:spcBef>
            </a:pPr>
            <a:endParaRPr lang="fr-FR" dirty="0"/>
          </a:p>
        </p:txBody>
      </p:sp>
      <p:sp>
        <p:nvSpPr>
          <p:cNvPr id="24" name="Rectangle 5">
            <a:extLst>
              <a:ext uri="{FF2B5EF4-FFF2-40B4-BE49-F238E27FC236}">
                <a16:creationId xmlns:a16="http://schemas.microsoft.com/office/drawing/2014/main" id="{96F417F1-4106-CAC0-809C-A9779D5FB4FC}"/>
              </a:ext>
            </a:extLst>
          </p:cNvPr>
          <p:cNvSpPr>
            <a:spLocks noChangeArrowheads="1"/>
          </p:cNvSpPr>
          <p:nvPr/>
        </p:nvSpPr>
        <p:spPr bwMode="auto">
          <a:xfrm>
            <a:off x="4276725" y="5197634"/>
            <a:ext cx="3058658" cy="830997"/>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1" u="none" strike="noStrike" cap="none" normalizeH="0" baseline="0" dirty="0">
                <a:ln>
                  <a:noFill/>
                </a:ln>
                <a:solidFill>
                  <a:srgbClr val="9876AA"/>
                </a:solidFill>
                <a:effectLst/>
                <a:latin typeface="JetBrains Mono"/>
              </a:rPr>
              <a:t>Object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FFC66D"/>
                </a:solidFill>
                <a:effectLst/>
                <a:latin typeface="JetBrains Mono"/>
              </a:rPr>
              <a:t>freeze</a:t>
            </a:r>
            <a:r>
              <a:rPr kumimoji="0" lang="fr-FR" altLang="fr-FR" sz="1600" b="0" i="0" u="none" strike="noStrike" cap="none" normalizeH="0" baseline="0" dirty="0">
                <a:ln>
                  <a:noFill/>
                </a:ln>
                <a:solidFill>
                  <a:srgbClr val="A9B7C6"/>
                </a:solidFill>
                <a:effectLst/>
                <a:latin typeface="JetBrains Mono"/>
              </a:rPr>
              <a:t>(user)</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808080"/>
                </a:solidFill>
                <a:effectLst/>
                <a:latin typeface="JetBrains Mono"/>
              </a:rPr>
              <a:t>// Lance une erreur en mode strict</a:t>
            </a:r>
            <a:br>
              <a:rPr kumimoji="0" lang="fr-FR" altLang="fr-FR" sz="1600" b="0" i="0" u="none" strike="noStrike" cap="none" normalizeH="0" baseline="0" dirty="0">
                <a:ln>
                  <a:noFill/>
                </a:ln>
                <a:solidFill>
                  <a:srgbClr val="808080"/>
                </a:solidFill>
                <a:effectLst/>
                <a:latin typeface="JetBrains Mono"/>
              </a:rPr>
            </a:br>
            <a:r>
              <a:rPr kumimoji="0" lang="fr-FR" altLang="fr-FR" sz="1600" b="0" i="0" u="none" strike="noStrike" cap="none" normalizeH="0" baseline="0" dirty="0">
                <a:ln>
                  <a:noFill/>
                </a:ln>
                <a:solidFill>
                  <a:srgbClr val="A9B7C6"/>
                </a:solidFill>
                <a:effectLst/>
                <a:latin typeface="JetBrains Mono"/>
              </a:rPr>
              <a:t>user.</a:t>
            </a:r>
            <a:r>
              <a:rPr kumimoji="0" lang="fr-FR" altLang="fr-FR" sz="1600" b="0" i="0" u="none" strike="noStrike" cap="none" normalizeH="0" baseline="0" dirty="0">
                <a:ln>
                  <a:noFill/>
                </a:ln>
                <a:solidFill>
                  <a:srgbClr val="9876AA"/>
                </a:solidFill>
                <a:effectLst/>
                <a:latin typeface="JetBrains Mono"/>
              </a:rPr>
              <a:t>name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6A8759"/>
                </a:solidFill>
                <a:effectLst/>
                <a:latin typeface="JetBrains Mono"/>
              </a:rPr>
              <a:t>"Toto"</a:t>
            </a:r>
            <a:r>
              <a:rPr kumimoji="0" lang="fr-FR" altLang="fr-FR" sz="1600" b="0" i="0" u="none" strike="noStrike" cap="none" normalizeH="0" baseline="0" dirty="0">
                <a:ln>
                  <a:noFill/>
                </a:ln>
                <a:solidFill>
                  <a:srgbClr val="CC7832"/>
                </a:solidFill>
                <a:effectLst/>
                <a:latin typeface="JetBrains Mono"/>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pic>
        <p:nvPicPr>
          <p:cNvPr id="6" name="Picture 2" descr="Inside Group Toulouse - Editeurs de logiciels (adresse)">
            <a:extLst>
              <a:ext uri="{FF2B5EF4-FFF2-40B4-BE49-F238E27FC236}">
                <a16:creationId xmlns:a16="http://schemas.microsoft.com/office/drawing/2014/main" id="{2D4A2B65-E3F0-C579-3734-6338F2B5478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4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fade">
                                      <p:cBhvr>
                                        <p:cTn id="16" dur="500"/>
                                        <p:tgtEl>
                                          <p:spTgt spid="1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fade">
                                      <p:cBhvr>
                                        <p:cTn id="19" dur="500"/>
                                        <p:tgtEl>
                                          <p:spTgt spid="17">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fade">
                                      <p:cBhvr>
                                        <p:cTn id="25" dur="500"/>
                                        <p:tgtEl>
                                          <p:spTgt spid="1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build="p"/>
      <p:bldP spid="17" grpId="0" uiExpand="1" build="p"/>
      <p:bldP spid="20" grpId="0" animBg="1"/>
      <p:bldP spid="21" grpId="0"/>
      <p:bldP spid="22" grpId="0"/>
      <p:bldP spid="23" grpId="0"/>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DABFE-DF70-2AD9-A802-03FF9BDACFBC}"/>
              </a:ext>
            </a:extLst>
          </p:cNvPr>
          <p:cNvSpPr>
            <a:spLocks noGrp="1"/>
          </p:cNvSpPr>
          <p:nvPr>
            <p:ph type="title"/>
          </p:nvPr>
        </p:nvSpPr>
        <p:spPr/>
        <p:txBody>
          <a:bodyPr/>
          <a:lstStyle/>
          <a:p>
            <a:r>
              <a:rPr lang="fr-FR" dirty="0"/>
              <a:t>Map/Filter/Reduce</a:t>
            </a:r>
          </a:p>
        </p:txBody>
      </p:sp>
      <p:sp>
        <p:nvSpPr>
          <p:cNvPr id="8" name="Espace réservé du pied de page 7">
            <a:extLst>
              <a:ext uri="{FF2B5EF4-FFF2-40B4-BE49-F238E27FC236}">
                <a16:creationId xmlns:a16="http://schemas.microsoft.com/office/drawing/2014/main" id="{A21F3CD0-9439-1B69-0834-1000AD93FC15}"/>
              </a:ext>
            </a:extLst>
          </p:cNvPr>
          <p:cNvSpPr>
            <a:spLocks noGrp="1"/>
          </p:cNvSpPr>
          <p:nvPr>
            <p:ph type="ftr" sz="quarter" idx="11"/>
          </p:nvPr>
        </p:nvSpPr>
        <p:spPr/>
        <p:txBody>
          <a:bodyPr/>
          <a:lstStyle/>
          <a:p>
            <a:r>
              <a:rPr lang="fr-FR" dirty="0"/>
              <a:t>L’objet fonctionnel</a:t>
            </a:r>
          </a:p>
        </p:txBody>
      </p:sp>
      <p:sp>
        <p:nvSpPr>
          <p:cNvPr id="9" name="Espace réservé du numéro de diapositive 8">
            <a:extLst>
              <a:ext uri="{FF2B5EF4-FFF2-40B4-BE49-F238E27FC236}">
                <a16:creationId xmlns:a16="http://schemas.microsoft.com/office/drawing/2014/main" id="{CCF1D343-4915-4C47-BF10-753E6BC74A2B}"/>
              </a:ext>
            </a:extLst>
          </p:cNvPr>
          <p:cNvSpPr>
            <a:spLocks noGrp="1"/>
          </p:cNvSpPr>
          <p:nvPr>
            <p:ph type="sldNum" sz="quarter" idx="12"/>
          </p:nvPr>
        </p:nvSpPr>
        <p:spPr/>
        <p:txBody>
          <a:bodyPr/>
          <a:lstStyle/>
          <a:p>
            <a:pPr rtl="0"/>
            <a:fld id="{2C18C1E5-FB55-42F5-BD6D-9CC153FCDBE6}" type="slidenum">
              <a:rPr lang="fr-FR" noProof="0" smtClean="0"/>
              <a:t>8</a:t>
            </a:fld>
            <a:endParaRPr lang="fr-FR" noProof="0" dirty="0"/>
          </a:p>
        </p:txBody>
      </p:sp>
      <p:sp>
        <p:nvSpPr>
          <p:cNvPr id="14" name="Rectangle 1">
            <a:extLst>
              <a:ext uri="{FF2B5EF4-FFF2-40B4-BE49-F238E27FC236}">
                <a16:creationId xmlns:a16="http://schemas.microsoft.com/office/drawing/2014/main" id="{DFA6A923-28E4-A8C2-C2A7-7B21A62F82DC}"/>
              </a:ext>
            </a:extLst>
          </p:cNvPr>
          <p:cNvSpPr>
            <a:spLocks noChangeArrowheads="1"/>
          </p:cNvSpPr>
          <p:nvPr/>
        </p:nvSpPr>
        <p:spPr bwMode="auto">
          <a:xfrm>
            <a:off x="6391469" y="2326102"/>
            <a:ext cx="5328190" cy="1323439"/>
          </a:xfrm>
          <a:prstGeom prst="rect">
            <a:avLst/>
          </a:prstGeom>
          <a:solidFill>
            <a:srgbClr val="2B2B2B"/>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const </a:t>
            </a:r>
            <a:r>
              <a:rPr kumimoji="0" lang="fr-FR" altLang="fr-FR" sz="1600" b="1" i="1" u="none" strike="noStrike" cap="none" normalizeH="0" baseline="0" dirty="0">
                <a:ln>
                  <a:noFill/>
                </a:ln>
                <a:solidFill>
                  <a:srgbClr val="9876AA"/>
                </a:solidFill>
                <a:effectLst/>
                <a:latin typeface="JetBrains Mono"/>
              </a:rPr>
              <a:t>youngsterFriendsCount </a:t>
            </a:r>
            <a:r>
              <a:rPr kumimoji="0" lang="fr-FR" altLang="fr-FR" sz="1600" b="0" i="0" u="none" strike="noStrike" cap="none" normalizeH="0" baseline="0" dirty="0">
                <a:ln>
                  <a:noFill/>
                </a:ln>
                <a:solidFill>
                  <a:srgbClr val="A9B7C6"/>
                </a:solidFill>
                <a:effectLst/>
                <a:latin typeface="JetBrains Mono"/>
              </a:rPr>
              <a:t>= users</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FFC66D"/>
                </a:solidFill>
                <a:effectLst/>
                <a:latin typeface="JetBrains Mono"/>
              </a:rPr>
              <a:t>filter</a:t>
            </a:r>
            <a:r>
              <a:rPr kumimoji="0" lang="fr-FR" altLang="fr-FR" sz="1600" b="0" i="0" u="none" strike="noStrike" cap="none" normalizeH="0" baseline="0" dirty="0">
                <a:ln>
                  <a:noFill/>
                </a:ln>
                <a:solidFill>
                  <a:srgbClr val="A9B7C6"/>
                </a:solidFill>
                <a:effectLst/>
                <a:latin typeface="JetBrains Mono"/>
              </a:rPr>
              <a:t>(user =&gt; user.age &lt;= </a:t>
            </a:r>
            <a:r>
              <a:rPr kumimoji="0" lang="fr-FR" altLang="fr-FR" sz="1600" b="0" i="0" u="none" strike="noStrike" cap="none" normalizeH="0" baseline="0" dirty="0">
                <a:ln>
                  <a:noFill/>
                </a:ln>
                <a:solidFill>
                  <a:srgbClr val="6897BB"/>
                </a:solidFill>
                <a:effectLst/>
                <a:latin typeface="JetBrains Mono"/>
              </a:rPr>
              <a:t>18</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FFC66D"/>
                </a:solidFill>
                <a:effectLst/>
                <a:latin typeface="JetBrains Mono"/>
              </a:rPr>
              <a:t>map</a:t>
            </a:r>
            <a:r>
              <a:rPr kumimoji="0" lang="fr-FR" altLang="fr-FR" sz="1600" b="0" i="0" u="none" strike="noStrike" cap="none" normalizeH="0" baseline="0" dirty="0">
                <a:ln>
                  <a:noFill/>
                </a:ln>
                <a:solidFill>
                  <a:srgbClr val="A9B7C6"/>
                </a:solidFill>
                <a:effectLst/>
                <a:latin typeface="JetBrains Mono"/>
              </a:rPr>
              <a:t>(user =&gt; user.friendsList.</a:t>
            </a:r>
            <a:r>
              <a:rPr kumimoji="0" lang="fr-FR" altLang="fr-FR" sz="1600" b="0" i="0" u="none" strike="noStrike" cap="none" normalizeH="0" baseline="0" dirty="0">
                <a:ln>
                  <a:noFill/>
                </a:ln>
                <a:solidFill>
                  <a:srgbClr val="9876AA"/>
                </a:solidFill>
                <a:effectLst/>
                <a:latin typeface="JetBrains Mono"/>
              </a:rPr>
              <a:t>length</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FFC66D"/>
                </a:solidFill>
                <a:effectLst/>
                <a:latin typeface="JetBrains Mono"/>
              </a:rPr>
              <a:t>reduce</a:t>
            </a:r>
            <a:r>
              <a:rPr kumimoji="0" lang="fr-FR" altLang="fr-FR" sz="1600" b="0" i="0" u="none" strike="noStrike" cap="none" normalizeH="0" baseline="0" dirty="0">
                <a:ln>
                  <a:noFill/>
                </a:ln>
                <a:solidFill>
                  <a:srgbClr val="A9B7C6"/>
                </a:solidFill>
                <a:effectLst/>
                <a:latin typeface="JetBrains Mono"/>
              </a:rPr>
              <a:t>((accumulator</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current) =&gt; accumulator + current</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6897BB"/>
                </a:solidFill>
                <a:effectLst/>
                <a:latin typeface="JetBrains Mono"/>
              </a:rPr>
              <a:t>0</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 users.</a:t>
            </a:r>
            <a:r>
              <a:rPr kumimoji="0" lang="fr-FR" altLang="fr-FR" sz="1600" b="0" i="0" u="none" strike="noStrike" cap="none" normalizeH="0" baseline="0" dirty="0">
                <a:ln>
                  <a:noFill/>
                </a:ln>
                <a:solidFill>
                  <a:srgbClr val="9876AA"/>
                </a:solidFill>
                <a:effectLst/>
                <a:latin typeface="JetBrains Mono"/>
              </a:rPr>
              <a:t>length</a:t>
            </a:r>
            <a:r>
              <a:rPr kumimoji="0" lang="fr-FR" altLang="fr-FR" sz="1600" b="0" i="0" u="none" strike="noStrike" cap="none" normalizeH="0" baseline="0" dirty="0">
                <a:ln>
                  <a:noFill/>
                </a:ln>
                <a:solidFill>
                  <a:srgbClr val="CC7832"/>
                </a:solidFill>
                <a:effectLst/>
                <a:latin typeface="JetBrains Mono"/>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167C7FE2-7BFF-6611-4542-765E2623A804}"/>
              </a:ext>
            </a:extLst>
          </p:cNvPr>
          <p:cNvSpPr txBox="1"/>
          <p:nvPr/>
        </p:nvSpPr>
        <p:spPr>
          <a:xfrm>
            <a:off x="634483" y="2139490"/>
            <a:ext cx="1212978" cy="646331"/>
          </a:xfrm>
          <a:prstGeom prst="rect">
            <a:avLst/>
          </a:prstGeom>
          <a:noFill/>
        </p:spPr>
        <p:txBody>
          <a:bodyPr wrap="square" rtlCol="0">
            <a:spAutoFit/>
          </a:bodyPr>
          <a:lstStyle/>
          <a:p>
            <a:r>
              <a:rPr lang="fr-FR" sz="3600" dirty="0"/>
              <a:t>Filter</a:t>
            </a:r>
            <a:endParaRPr lang="fr-FR" sz="3200" dirty="0"/>
          </a:p>
        </p:txBody>
      </p:sp>
      <p:sp>
        <p:nvSpPr>
          <p:cNvPr id="17" name="ZoneTexte 16">
            <a:extLst>
              <a:ext uri="{FF2B5EF4-FFF2-40B4-BE49-F238E27FC236}">
                <a16:creationId xmlns:a16="http://schemas.microsoft.com/office/drawing/2014/main" id="{5AB35A4C-8D43-C251-08AE-20D5E6923F1D}"/>
              </a:ext>
            </a:extLst>
          </p:cNvPr>
          <p:cNvSpPr txBox="1"/>
          <p:nvPr/>
        </p:nvSpPr>
        <p:spPr>
          <a:xfrm>
            <a:off x="1527231" y="2297832"/>
            <a:ext cx="3586110" cy="461665"/>
          </a:xfrm>
          <a:prstGeom prst="rect">
            <a:avLst/>
          </a:prstGeom>
          <a:noFill/>
        </p:spPr>
        <p:txBody>
          <a:bodyPr wrap="none" rtlCol="0">
            <a:spAutoFit/>
          </a:bodyPr>
          <a:lstStyle/>
          <a:p>
            <a:r>
              <a:rPr lang="fr-FR" sz="2400" dirty="0"/>
              <a:t>1 Prédicat:      T -&gt; bool           User -&gt; bool</a:t>
            </a:r>
          </a:p>
        </p:txBody>
      </p:sp>
      <p:sp>
        <p:nvSpPr>
          <p:cNvPr id="24" name="ZoneTexte 23">
            <a:extLst>
              <a:ext uri="{FF2B5EF4-FFF2-40B4-BE49-F238E27FC236}">
                <a16:creationId xmlns:a16="http://schemas.microsoft.com/office/drawing/2014/main" id="{D3866D3B-1196-4606-34EF-1CE98ACD32A9}"/>
              </a:ext>
            </a:extLst>
          </p:cNvPr>
          <p:cNvSpPr txBox="1"/>
          <p:nvPr/>
        </p:nvSpPr>
        <p:spPr>
          <a:xfrm>
            <a:off x="634483" y="4312720"/>
            <a:ext cx="1212978" cy="646331"/>
          </a:xfrm>
          <a:prstGeom prst="rect">
            <a:avLst/>
          </a:prstGeom>
          <a:noFill/>
        </p:spPr>
        <p:txBody>
          <a:bodyPr wrap="square" rtlCol="0">
            <a:spAutoFit/>
          </a:bodyPr>
          <a:lstStyle/>
          <a:p>
            <a:r>
              <a:rPr lang="fr-FR" sz="3600" dirty="0"/>
              <a:t>Map</a:t>
            </a:r>
            <a:endParaRPr lang="fr-FR" sz="3200" dirty="0"/>
          </a:p>
        </p:txBody>
      </p:sp>
      <p:sp>
        <p:nvSpPr>
          <p:cNvPr id="25" name="ZoneTexte 24">
            <a:extLst>
              <a:ext uri="{FF2B5EF4-FFF2-40B4-BE49-F238E27FC236}">
                <a16:creationId xmlns:a16="http://schemas.microsoft.com/office/drawing/2014/main" id="{763BE1D7-3504-63D1-DB17-D15AAEA9009F}"/>
              </a:ext>
            </a:extLst>
          </p:cNvPr>
          <p:cNvSpPr txBox="1"/>
          <p:nvPr/>
        </p:nvSpPr>
        <p:spPr>
          <a:xfrm>
            <a:off x="1553029" y="4468313"/>
            <a:ext cx="3328540" cy="461665"/>
          </a:xfrm>
          <a:prstGeom prst="rect">
            <a:avLst/>
          </a:prstGeom>
          <a:noFill/>
        </p:spPr>
        <p:txBody>
          <a:bodyPr wrap="none" rtlCol="0">
            <a:spAutoFit/>
          </a:bodyPr>
          <a:lstStyle/>
          <a:p>
            <a:r>
              <a:rPr lang="fr-FR" sz="2400" dirty="0"/>
              <a:t>1 Fonction:      T -&gt; U           User -&gt; int</a:t>
            </a:r>
          </a:p>
        </p:txBody>
      </p:sp>
      <p:sp>
        <p:nvSpPr>
          <p:cNvPr id="13" name="ZoneTexte 12">
            <a:extLst>
              <a:ext uri="{FF2B5EF4-FFF2-40B4-BE49-F238E27FC236}">
                <a16:creationId xmlns:a16="http://schemas.microsoft.com/office/drawing/2014/main" id="{910A460B-EE2E-BC1A-E900-A58F2B50B38E}"/>
              </a:ext>
            </a:extLst>
          </p:cNvPr>
          <p:cNvSpPr txBox="1"/>
          <p:nvPr/>
        </p:nvSpPr>
        <p:spPr>
          <a:xfrm>
            <a:off x="6391469" y="4312720"/>
            <a:ext cx="1212978" cy="646331"/>
          </a:xfrm>
          <a:prstGeom prst="rect">
            <a:avLst/>
          </a:prstGeom>
          <a:noFill/>
        </p:spPr>
        <p:txBody>
          <a:bodyPr wrap="square" rtlCol="0">
            <a:spAutoFit/>
          </a:bodyPr>
          <a:lstStyle/>
          <a:p>
            <a:r>
              <a:rPr lang="fr-FR" sz="3600" dirty="0"/>
              <a:t>Reduce</a:t>
            </a:r>
            <a:endParaRPr lang="fr-FR" sz="3200" dirty="0"/>
          </a:p>
        </p:txBody>
      </p:sp>
      <p:sp>
        <p:nvSpPr>
          <p:cNvPr id="19" name="ZoneTexte 18">
            <a:extLst>
              <a:ext uri="{FF2B5EF4-FFF2-40B4-BE49-F238E27FC236}">
                <a16:creationId xmlns:a16="http://schemas.microsoft.com/office/drawing/2014/main" id="{2135945A-DE73-8B6E-0961-5A2EBCA7F64B}"/>
              </a:ext>
            </a:extLst>
          </p:cNvPr>
          <p:cNvSpPr txBox="1"/>
          <p:nvPr/>
        </p:nvSpPr>
        <p:spPr>
          <a:xfrm>
            <a:off x="7656502" y="4468312"/>
            <a:ext cx="3739229" cy="461665"/>
          </a:xfrm>
          <a:prstGeom prst="rect">
            <a:avLst/>
          </a:prstGeom>
          <a:noFill/>
        </p:spPr>
        <p:txBody>
          <a:bodyPr wrap="none" rtlCol="0">
            <a:spAutoFit/>
          </a:bodyPr>
          <a:lstStyle/>
          <a:p>
            <a:r>
              <a:rPr lang="fr-FR" sz="2400" dirty="0"/>
              <a:t>1 Fonction:      T, T -&gt; T           int, int -&gt; int</a:t>
            </a:r>
          </a:p>
        </p:txBody>
      </p:sp>
      <p:sp>
        <p:nvSpPr>
          <p:cNvPr id="40" name="ZoneTexte 39">
            <a:extLst>
              <a:ext uri="{FF2B5EF4-FFF2-40B4-BE49-F238E27FC236}">
                <a16:creationId xmlns:a16="http://schemas.microsoft.com/office/drawing/2014/main" id="{C998AFF8-90D5-1907-1376-714329F35829}"/>
              </a:ext>
            </a:extLst>
          </p:cNvPr>
          <p:cNvSpPr txBox="1"/>
          <p:nvPr/>
        </p:nvSpPr>
        <p:spPr>
          <a:xfrm>
            <a:off x="8034081" y="3610222"/>
            <a:ext cx="2424630" cy="523220"/>
          </a:xfrm>
          <a:prstGeom prst="rect">
            <a:avLst/>
          </a:prstGeom>
          <a:noFill/>
        </p:spPr>
        <p:txBody>
          <a:bodyPr wrap="square" rtlCol="0">
            <a:spAutoFit/>
          </a:bodyPr>
          <a:lstStyle/>
          <a:p>
            <a:r>
              <a:rPr lang="fr-FR" sz="2800" dirty="0"/>
              <a:t>Et si le tableau est vide ?</a:t>
            </a:r>
          </a:p>
        </p:txBody>
      </p:sp>
      <p:grpSp>
        <p:nvGrpSpPr>
          <p:cNvPr id="78" name="Groupe 77">
            <a:extLst>
              <a:ext uri="{FF2B5EF4-FFF2-40B4-BE49-F238E27FC236}">
                <a16:creationId xmlns:a16="http://schemas.microsoft.com/office/drawing/2014/main" id="{3C6FD803-C0CC-71B6-0E6F-D16B7A0AB8F1}"/>
              </a:ext>
            </a:extLst>
          </p:cNvPr>
          <p:cNvGrpSpPr/>
          <p:nvPr/>
        </p:nvGrpSpPr>
        <p:grpSpPr>
          <a:xfrm>
            <a:off x="1240972" y="2863323"/>
            <a:ext cx="4373233" cy="1239341"/>
            <a:chOff x="1240972" y="2863323"/>
            <a:chExt cx="4373233" cy="1239341"/>
          </a:xfrm>
        </p:grpSpPr>
        <p:sp>
          <p:nvSpPr>
            <p:cNvPr id="16" name="Rectangle 15">
              <a:extLst>
                <a:ext uri="{FF2B5EF4-FFF2-40B4-BE49-F238E27FC236}">
                  <a16:creationId xmlns:a16="http://schemas.microsoft.com/office/drawing/2014/main" id="{5E1739FB-2BEB-12F9-2660-1AA22D58EDD1}"/>
                </a:ext>
              </a:extLst>
            </p:cNvPr>
            <p:cNvSpPr/>
            <p:nvPr/>
          </p:nvSpPr>
          <p:spPr>
            <a:xfrm>
              <a:off x="1240972" y="2863323"/>
              <a:ext cx="624116" cy="653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23" name="ZoneTexte 22">
              <a:extLst>
                <a:ext uri="{FF2B5EF4-FFF2-40B4-BE49-F238E27FC236}">
                  <a16:creationId xmlns:a16="http://schemas.microsoft.com/office/drawing/2014/main" id="{3EB2D6CE-84F5-B848-9B21-649E69E14157}"/>
                </a:ext>
              </a:extLst>
            </p:cNvPr>
            <p:cNvSpPr txBox="1"/>
            <p:nvPr/>
          </p:nvSpPr>
          <p:spPr>
            <a:xfrm>
              <a:off x="3663030" y="2967335"/>
              <a:ext cx="1951175" cy="461665"/>
            </a:xfrm>
            <a:prstGeom prst="rect">
              <a:avLst/>
            </a:prstGeom>
            <a:noFill/>
          </p:spPr>
          <p:txBody>
            <a:bodyPr wrap="none" rtlCol="0">
              <a:spAutoFit/>
            </a:bodyPr>
            <a:lstStyle/>
            <a:p>
              <a:r>
                <a:rPr lang="fr-FR" sz="2400" dirty="0"/>
                <a:t>Identique/amoindri/vide</a:t>
              </a:r>
            </a:p>
          </p:txBody>
        </p:sp>
        <p:sp>
          <p:nvSpPr>
            <p:cNvPr id="3" name="Rectangle 2">
              <a:extLst>
                <a:ext uri="{FF2B5EF4-FFF2-40B4-BE49-F238E27FC236}">
                  <a16:creationId xmlns:a16="http://schemas.microsoft.com/office/drawing/2014/main" id="{62D61497-F606-D25D-7A18-4641D606F718}"/>
                </a:ext>
              </a:extLst>
            </p:cNvPr>
            <p:cNvSpPr/>
            <p:nvPr/>
          </p:nvSpPr>
          <p:spPr>
            <a:xfrm>
              <a:off x="2955344" y="2863323"/>
              <a:ext cx="624116" cy="653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5" name="ZoneTexte 4">
              <a:extLst>
                <a:ext uri="{FF2B5EF4-FFF2-40B4-BE49-F238E27FC236}">
                  <a16:creationId xmlns:a16="http://schemas.microsoft.com/office/drawing/2014/main" id="{0A553D6A-E2A3-21D4-EF43-330C7FE0EC63}"/>
                </a:ext>
              </a:extLst>
            </p:cNvPr>
            <p:cNvSpPr txBox="1"/>
            <p:nvPr/>
          </p:nvSpPr>
          <p:spPr>
            <a:xfrm>
              <a:off x="1865088" y="3640999"/>
              <a:ext cx="1140416" cy="461665"/>
            </a:xfrm>
            <a:prstGeom prst="rect">
              <a:avLst/>
            </a:prstGeom>
            <a:noFill/>
          </p:spPr>
          <p:txBody>
            <a:bodyPr wrap="square">
              <a:spAutoFit/>
            </a:bodyPr>
            <a:lstStyle/>
            <a:p>
              <a:r>
                <a:rPr lang="fr-FR" sz="2400" dirty="0"/>
                <a:t>User -&gt; bool</a:t>
              </a:r>
            </a:p>
          </p:txBody>
        </p:sp>
        <p:cxnSp>
          <p:nvCxnSpPr>
            <p:cNvPr id="27" name="Connecteur : en arc 26">
              <a:extLst>
                <a:ext uri="{FF2B5EF4-FFF2-40B4-BE49-F238E27FC236}">
                  <a16:creationId xmlns:a16="http://schemas.microsoft.com/office/drawing/2014/main" id="{E47C0CEF-5B1B-265D-EB1A-B55E0AD7F52C}"/>
                </a:ext>
              </a:extLst>
            </p:cNvPr>
            <p:cNvCxnSpPr>
              <a:stCxn id="16" idx="2"/>
              <a:endCxn id="5" idx="1"/>
            </p:cNvCxnSpPr>
            <p:nvPr/>
          </p:nvCxnSpPr>
          <p:spPr>
            <a:xfrm rot="16200000" flipH="1">
              <a:off x="1531724" y="3538468"/>
              <a:ext cx="354670" cy="31205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9" name="Connecteur : en arc 28">
              <a:extLst>
                <a:ext uri="{FF2B5EF4-FFF2-40B4-BE49-F238E27FC236}">
                  <a16:creationId xmlns:a16="http://schemas.microsoft.com/office/drawing/2014/main" id="{F8443BAE-B44B-AF32-F296-AF07A0D5CD2B}"/>
                </a:ext>
              </a:extLst>
            </p:cNvPr>
            <p:cNvCxnSpPr>
              <a:cxnSpLocks/>
              <a:endCxn id="3" idx="1"/>
            </p:cNvCxnSpPr>
            <p:nvPr/>
          </p:nvCxnSpPr>
          <p:spPr>
            <a:xfrm flipV="1">
              <a:off x="2209800" y="3190243"/>
              <a:ext cx="745544" cy="543557"/>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grpSp>
      <p:grpSp>
        <p:nvGrpSpPr>
          <p:cNvPr id="81" name="Groupe 80">
            <a:extLst>
              <a:ext uri="{FF2B5EF4-FFF2-40B4-BE49-F238E27FC236}">
                <a16:creationId xmlns:a16="http://schemas.microsoft.com/office/drawing/2014/main" id="{1CC42C3E-DF3C-362B-567A-2E0D80B2E690}"/>
              </a:ext>
            </a:extLst>
          </p:cNvPr>
          <p:cNvGrpSpPr/>
          <p:nvPr/>
        </p:nvGrpSpPr>
        <p:grpSpPr>
          <a:xfrm>
            <a:off x="1240972" y="5061824"/>
            <a:ext cx="2338488" cy="1269551"/>
            <a:chOff x="1240972" y="5061824"/>
            <a:chExt cx="2338488" cy="1269551"/>
          </a:xfrm>
        </p:grpSpPr>
        <p:grpSp>
          <p:nvGrpSpPr>
            <p:cNvPr id="79" name="Groupe 78">
              <a:extLst>
                <a:ext uri="{FF2B5EF4-FFF2-40B4-BE49-F238E27FC236}">
                  <a16:creationId xmlns:a16="http://schemas.microsoft.com/office/drawing/2014/main" id="{34B022C2-8D2D-4E3F-5494-E34B3A027B99}"/>
                </a:ext>
              </a:extLst>
            </p:cNvPr>
            <p:cNvGrpSpPr/>
            <p:nvPr/>
          </p:nvGrpSpPr>
          <p:grpSpPr>
            <a:xfrm>
              <a:off x="1240972" y="5061824"/>
              <a:ext cx="2338488" cy="1038719"/>
              <a:chOff x="1240972" y="5061824"/>
              <a:chExt cx="2338488" cy="1038719"/>
            </a:xfrm>
          </p:grpSpPr>
          <p:sp>
            <p:nvSpPr>
              <p:cNvPr id="32" name="Rectangle 31">
                <a:extLst>
                  <a:ext uri="{FF2B5EF4-FFF2-40B4-BE49-F238E27FC236}">
                    <a16:creationId xmlns:a16="http://schemas.microsoft.com/office/drawing/2014/main" id="{D7C0BAE7-3990-1635-B0AA-01458141B4AF}"/>
                  </a:ext>
                </a:extLst>
              </p:cNvPr>
              <p:cNvSpPr/>
              <p:nvPr/>
            </p:nvSpPr>
            <p:spPr>
              <a:xfrm>
                <a:off x="1240972" y="5061824"/>
                <a:ext cx="624116" cy="653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User</a:t>
                </a:r>
              </a:p>
            </p:txBody>
          </p:sp>
          <p:sp>
            <p:nvSpPr>
              <p:cNvPr id="33" name="Rectangle 32">
                <a:extLst>
                  <a:ext uri="{FF2B5EF4-FFF2-40B4-BE49-F238E27FC236}">
                    <a16:creationId xmlns:a16="http://schemas.microsoft.com/office/drawing/2014/main" id="{89A67E25-9EE0-2C37-DB66-22F15FE56AB4}"/>
                  </a:ext>
                </a:extLst>
              </p:cNvPr>
              <p:cNvSpPr/>
              <p:nvPr/>
            </p:nvSpPr>
            <p:spPr>
              <a:xfrm>
                <a:off x="2955344" y="5061824"/>
                <a:ext cx="624116" cy="653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int</a:t>
                </a:r>
              </a:p>
            </p:txBody>
          </p:sp>
          <p:cxnSp>
            <p:nvCxnSpPr>
              <p:cNvPr id="36" name="Connecteur : en arc 35">
                <a:extLst>
                  <a:ext uri="{FF2B5EF4-FFF2-40B4-BE49-F238E27FC236}">
                    <a16:creationId xmlns:a16="http://schemas.microsoft.com/office/drawing/2014/main" id="{3425E319-5ED0-1CA7-381A-9D695533DFA9}"/>
                  </a:ext>
                </a:extLst>
              </p:cNvPr>
              <p:cNvCxnSpPr>
                <a:cxnSpLocks/>
                <a:stCxn id="32" idx="2"/>
                <a:endCxn id="42" idx="1"/>
              </p:cNvCxnSpPr>
              <p:nvPr/>
            </p:nvCxnSpPr>
            <p:spPr>
              <a:xfrm rot="16200000" flipH="1">
                <a:off x="1507805" y="5760887"/>
                <a:ext cx="384880" cy="294431"/>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1" name="Connecteur : en arc 40">
                <a:extLst>
                  <a:ext uri="{FF2B5EF4-FFF2-40B4-BE49-F238E27FC236}">
                    <a16:creationId xmlns:a16="http://schemas.microsoft.com/office/drawing/2014/main" id="{B51FA2B2-5635-6617-1FA5-48BA2A129318}"/>
                  </a:ext>
                </a:extLst>
              </p:cNvPr>
              <p:cNvCxnSpPr>
                <a:cxnSpLocks/>
                <a:stCxn id="42" idx="3"/>
                <a:endCxn id="33" idx="2"/>
              </p:cNvCxnSpPr>
              <p:nvPr/>
            </p:nvCxnSpPr>
            <p:spPr>
              <a:xfrm flipV="1">
                <a:off x="2987877" y="5715663"/>
                <a:ext cx="279525" cy="38488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grpSp>
        <p:sp>
          <p:nvSpPr>
            <p:cNvPr id="42" name="ZoneTexte 41">
              <a:extLst>
                <a:ext uri="{FF2B5EF4-FFF2-40B4-BE49-F238E27FC236}">
                  <a16:creationId xmlns:a16="http://schemas.microsoft.com/office/drawing/2014/main" id="{0C1A7077-49E5-2786-EE02-31741EBC62FF}"/>
                </a:ext>
              </a:extLst>
            </p:cNvPr>
            <p:cNvSpPr txBox="1"/>
            <p:nvPr/>
          </p:nvSpPr>
          <p:spPr>
            <a:xfrm>
              <a:off x="1847461" y="5869710"/>
              <a:ext cx="1140416" cy="461665"/>
            </a:xfrm>
            <a:prstGeom prst="rect">
              <a:avLst/>
            </a:prstGeom>
            <a:noFill/>
          </p:spPr>
          <p:txBody>
            <a:bodyPr wrap="square">
              <a:spAutoFit/>
            </a:bodyPr>
            <a:lstStyle/>
            <a:p>
              <a:pPr algn="ctr"/>
              <a:r>
                <a:rPr lang="fr-FR" sz="2400" dirty="0"/>
                <a:t>User -&gt; int</a:t>
              </a:r>
            </a:p>
          </p:txBody>
        </p:sp>
      </p:grpSp>
      <p:grpSp>
        <p:nvGrpSpPr>
          <p:cNvPr id="80" name="Groupe 79">
            <a:extLst>
              <a:ext uri="{FF2B5EF4-FFF2-40B4-BE49-F238E27FC236}">
                <a16:creationId xmlns:a16="http://schemas.microsoft.com/office/drawing/2014/main" id="{8160A212-31F1-F2CA-DFE0-E71B462E6ECC}"/>
              </a:ext>
            </a:extLst>
          </p:cNvPr>
          <p:cNvGrpSpPr/>
          <p:nvPr/>
        </p:nvGrpSpPr>
        <p:grpSpPr>
          <a:xfrm>
            <a:off x="7062652" y="5014148"/>
            <a:ext cx="2942408" cy="1269551"/>
            <a:chOff x="7062652" y="5014148"/>
            <a:chExt cx="2942408" cy="1269551"/>
          </a:xfrm>
        </p:grpSpPr>
        <p:sp>
          <p:nvSpPr>
            <p:cNvPr id="56" name="Rectangle 55">
              <a:extLst>
                <a:ext uri="{FF2B5EF4-FFF2-40B4-BE49-F238E27FC236}">
                  <a16:creationId xmlns:a16="http://schemas.microsoft.com/office/drawing/2014/main" id="{A7D3304E-A41D-9F79-3058-287CC4A15AD5}"/>
                </a:ext>
              </a:extLst>
            </p:cNvPr>
            <p:cNvSpPr/>
            <p:nvPr/>
          </p:nvSpPr>
          <p:spPr>
            <a:xfrm>
              <a:off x="7062652" y="5014148"/>
              <a:ext cx="624116" cy="653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int</a:t>
              </a:r>
            </a:p>
          </p:txBody>
        </p:sp>
        <p:cxnSp>
          <p:nvCxnSpPr>
            <p:cNvPr id="58" name="Connecteur : en arc 57">
              <a:extLst>
                <a:ext uri="{FF2B5EF4-FFF2-40B4-BE49-F238E27FC236}">
                  <a16:creationId xmlns:a16="http://schemas.microsoft.com/office/drawing/2014/main" id="{CF2D7CA3-3EE2-FE3F-B358-30A73E6DDC93}"/>
                </a:ext>
              </a:extLst>
            </p:cNvPr>
            <p:cNvCxnSpPr>
              <a:cxnSpLocks/>
              <a:stCxn id="56" idx="2"/>
            </p:cNvCxnSpPr>
            <p:nvPr/>
          </p:nvCxnSpPr>
          <p:spPr>
            <a:xfrm rot="16200000" flipH="1">
              <a:off x="7329485" y="5713211"/>
              <a:ext cx="384880" cy="294431"/>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60" name="ZoneTexte 59">
              <a:extLst>
                <a:ext uri="{FF2B5EF4-FFF2-40B4-BE49-F238E27FC236}">
                  <a16:creationId xmlns:a16="http://schemas.microsoft.com/office/drawing/2014/main" id="{CC1E60C3-F177-A7BB-E5E3-EE68ABC5E0C1}"/>
                </a:ext>
              </a:extLst>
            </p:cNvPr>
            <p:cNvSpPr txBox="1"/>
            <p:nvPr/>
          </p:nvSpPr>
          <p:spPr>
            <a:xfrm>
              <a:off x="7686768" y="5813486"/>
              <a:ext cx="1381032" cy="461665"/>
            </a:xfrm>
            <a:prstGeom prst="rect">
              <a:avLst/>
            </a:prstGeom>
            <a:noFill/>
          </p:spPr>
          <p:txBody>
            <a:bodyPr wrap="square">
              <a:spAutoFit/>
            </a:bodyPr>
            <a:lstStyle/>
            <a:p>
              <a:pPr algn="ctr"/>
              <a:r>
                <a:rPr lang="fr-FR" sz="2400" dirty="0"/>
                <a:t>int, int -&gt; int</a:t>
              </a:r>
            </a:p>
          </p:txBody>
        </p:sp>
        <p:cxnSp>
          <p:nvCxnSpPr>
            <p:cNvPr id="61" name="Connecteur : en arc 60">
              <a:extLst>
                <a:ext uri="{FF2B5EF4-FFF2-40B4-BE49-F238E27FC236}">
                  <a16:creationId xmlns:a16="http://schemas.microsoft.com/office/drawing/2014/main" id="{3805FA8F-76A9-A40C-EF84-EFBF34596A3E}"/>
                </a:ext>
              </a:extLst>
            </p:cNvPr>
            <p:cNvCxnSpPr>
              <a:cxnSpLocks/>
              <a:stCxn id="60" idx="3"/>
              <a:endCxn id="75" idx="1"/>
            </p:cNvCxnSpPr>
            <p:nvPr/>
          </p:nvCxnSpPr>
          <p:spPr>
            <a:xfrm>
              <a:off x="9067800" y="6044319"/>
              <a:ext cx="556260" cy="8548"/>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5" name="ZoneTexte 74">
              <a:extLst>
                <a:ext uri="{FF2B5EF4-FFF2-40B4-BE49-F238E27FC236}">
                  <a16:creationId xmlns:a16="http://schemas.microsoft.com/office/drawing/2014/main" id="{49A2F202-9E0A-6FBC-7AC0-158B5CE8CA6C}"/>
                </a:ext>
              </a:extLst>
            </p:cNvPr>
            <p:cNvSpPr txBox="1"/>
            <p:nvPr/>
          </p:nvSpPr>
          <p:spPr>
            <a:xfrm>
              <a:off x="9624060" y="5822034"/>
              <a:ext cx="381000" cy="461665"/>
            </a:xfrm>
            <a:prstGeom prst="rect">
              <a:avLst/>
            </a:prstGeom>
            <a:noFill/>
          </p:spPr>
          <p:txBody>
            <a:bodyPr wrap="square">
              <a:spAutoFit/>
            </a:bodyPr>
            <a:lstStyle/>
            <a:p>
              <a:pPr algn="ctr"/>
              <a:r>
                <a:rPr lang="fr-FR" sz="2400" dirty="0"/>
                <a:t>int</a:t>
              </a:r>
            </a:p>
          </p:txBody>
        </p:sp>
      </p:grpSp>
      <p:pic>
        <p:nvPicPr>
          <p:cNvPr id="77" name="Picture 2" descr="Inside Group Toulouse - Editeurs de logiciels (adresse)">
            <a:extLst>
              <a:ext uri="{FF2B5EF4-FFF2-40B4-BE49-F238E27FC236}">
                <a16:creationId xmlns:a16="http://schemas.microsoft.com/office/drawing/2014/main" id="{16D410F8-F0DC-9EDB-E6E1-F38070BBB7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13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500"/>
                                        <p:tgtEl>
                                          <p:spTgt spid="8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p:bldP spid="24" grpId="0"/>
      <p:bldP spid="25" grpId="0"/>
      <p:bldP spid="13" grpId="0"/>
      <p:bldP spid="1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B163D7-BA30-372A-A5F9-165AF3E493FF}"/>
              </a:ext>
            </a:extLst>
          </p:cNvPr>
          <p:cNvSpPr>
            <a:spLocks noGrp="1"/>
          </p:cNvSpPr>
          <p:nvPr>
            <p:ph type="title"/>
          </p:nvPr>
        </p:nvSpPr>
        <p:spPr>
          <a:xfrm>
            <a:off x="1" y="365125"/>
            <a:ext cx="12192000" cy="1325563"/>
          </a:xfrm>
        </p:spPr>
        <p:txBody>
          <a:bodyPr>
            <a:normAutofit fontScale="90000"/>
          </a:bodyPr>
          <a:lstStyle/>
          <a:p>
            <a:r>
              <a:rPr lang="fr-FR" dirty="0"/>
              <a:t>Monade: Maybe / option / optional / some / Just</a:t>
            </a:r>
          </a:p>
        </p:txBody>
      </p:sp>
      <p:sp>
        <p:nvSpPr>
          <p:cNvPr id="3" name="Espace réservé du texte 2">
            <a:extLst>
              <a:ext uri="{FF2B5EF4-FFF2-40B4-BE49-F238E27FC236}">
                <a16:creationId xmlns:a16="http://schemas.microsoft.com/office/drawing/2014/main" id="{69BA3641-7781-5501-C268-0A26E60FD7E0}"/>
              </a:ext>
            </a:extLst>
          </p:cNvPr>
          <p:cNvSpPr>
            <a:spLocks noGrp="1"/>
          </p:cNvSpPr>
          <p:nvPr>
            <p:ph type="body" idx="1"/>
          </p:nvPr>
        </p:nvSpPr>
        <p:spPr>
          <a:xfrm>
            <a:off x="838200" y="2023924"/>
            <a:ext cx="5157787" cy="1208200"/>
          </a:xfrm>
        </p:spPr>
        <p:txBody>
          <a:bodyPr>
            <a:normAutofit fontScale="77500" lnSpcReduction="20000"/>
          </a:bodyPr>
          <a:lstStyle/>
          <a:p>
            <a:r>
              <a:rPr lang="fr-FR" dirty="0"/>
              <a:t>Une boîte qui contient peut-être quelque chose</a:t>
            </a:r>
          </a:p>
          <a:p>
            <a:r>
              <a:rPr lang="fr-FR" dirty="0">
                <a:sym typeface="Wingdings" panose="05000000000000000000" pitchFamily="2" charset="2"/>
              </a:rPr>
              <a:t> Expliciter le null</a:t>
            </a:r>
            <a:endParaRPr lang="fr-FR" dirty="0"/>
          </a:p>
        </p:txBody>
      </p:sp>
      <p:sp>
        <p:nvSpPr>
          <p:cNvPr id="8" name="Espace réservé du pied de page 7">
            <a:extLst>
              <a:ext uri="{FF2B5EF4-FFF2-40B4-BE49-F238E27FC236}">
                <a16:creationId xmlns:a16="http://schemas.microsoft.com/office/drawing/2014/main" id="{DB8EE6C5-1E95-9FCA-DC12-05E1C89570E2}"/>
              </a:ext>
            </a:extLst>
          </p:cNvPr>
          <p:cNvSpPr>
            <a:spLocks noGrp="1"/>
          </p:cNvSpPr>
          <p:nvPr>
            <p:ph type="ftr" sz="quarter" idx="11"/>
          </p:nvPr>
        </p:nvSpPr>
        <p:spPr/>
        <p:txBody>
          <a:bodyPr/>
          <a:lstStyle/>
          <a:p>
            <a:r>
              <a:rPr lang="fr-FR" dirty="0"/>
              <a:t>L’objet fonctionnel</a:t>
            </a:r>
          </a:p>
        </p:txBody>
      </p:sp>
      <p:sp>
        <p:nvSpPr>
          <p:cNvPr id="9" name="Espace réservé du numéro de diapositive 8">
            <a:extLst>
              <a:ext uri="{FF2B5EF4-FFF2-40B4-BE49-F238E27FC236}">
                <a16:creationId xmlns:a16="http://schemas.microsoft.com/office/drawing/2014/main" id="{5C6E78B1-BECA-A0B8-0666-7F0DD496B19F}"/>
              </a:ext>
            </a:extLst>
          </p:cNvPr>
          <p:cNvSpPr>
            <a:spLocks noGrp="1"/>
          </p:cNvSpPr>
          <p:nvPr>
            <p:ph type="sldNum" sz="quarter" idx="12"/>
          </p:nvPr>
        </p:nvSpPr>
        <p:spPr/>
        <p:txBody>
          <a:bodyPr/>
          <a:lstStyle/>
          <a:p>
            <a:pPr rtl="0"/>
            <a:fld id="{2C18C1E5-FB55-42F5-BD6D-9CC153FCDBE6}" type="slidenum">
              <a:rPr lang="fr-FR" noProof="0" smtClean="0"/>
              <a:t>9</a:t>
            </a:fld>
            <a:endParaRPr lang="fr-FR" noProof="0" dirty="0"/>
          </a:p>
        </p:txBody>
      </p:sp>
      <p:sp>
        <p:nvSpPr>
          <p:cNvPr id="10" name="Rectangle 1">
            <a:extLst>
              <a:ext uri="{FF2B5EF4-FFF2-40B4-BE49-F238E27FC236}">
                <a16:creationId xmlns:a16="http://schemas.microsoft.com/office/drawing/2014/main" id="{08E0C13E-03E2-5C71-8D48-99E2814C11B0}"/>
              </a:ext>
            </a:extLst>
          </p:cNvPr>
          <p:cNvSpPr>
            <a:spLocks noChangeArrowheads="1"/>
          </p:cNvSpPr>
          <p:nvPr/>
        </p:nvSpPr>
        <p:spPr bwMode="auto">
          <a:xfrm>
            <a:off x="838199" y="4776652"/>
            <a:ext cx="4220817" cy="369332"/>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JetBrains Mono"/>
              </a:rPr>
              <a:t>public </a:t>
            </a:r>
            <a:r>
              <a:rPr kumimoji="0" lang="fr-FR" altLang="fr-FR" b="0" i="0" u="none" strike="noStrike" cap="none" normalizeH="0" baseline="0" dirty="0">
                <a:ln>
                  <a:noFill/>
                </a:ln>
                <a:solidFill>
                  <a:srgbClr val="A9B7C6"/>
                </a:solidFill>
                <a:effectLst/>
                <a:latin typeface="JetBrains Mono"/>
              </a:rPr>
              <a:t>Optional&lt;User&gt; </a:t>
            </a:r>
            <a:r>
              <a:rPr lang="fr-FR" altLang="fr-FR" dirty="0">
                <a:solidFill>
                  <a:srgbClr val="FFC66D"/>
                </a:solidFill>
                <a:latin typeface="JetBrains Mono"/>
              </a:rPr>
              <a:t>findById</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int </a:t>
            </a:r>
            <a:r>
              <a:rPr kumimoji="0" lang="fr-FR" altLang="fr-FR" b="0" i="0" u="none" strike="noStrike" cap="none" normalizeH="0" baseline="0" dirty="0">
                <a:ln>
                  <a:noFill/>
                </a:ln>
                <a:solidFill>
                  <a:srgbClr val="A9B7C6"/>
                </a:solidFill>
                <a:effectLst/>
                <a:latin typeface="JetBrains Mono"/>
              </a:rPr>
              <a:t>userId)</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1092C47A-B8D9-9D55-E9BB-FC0F6ADA8331}"/>
              </a:ext>
            </a:extLst>
          </p:cNvPr>
          <p:cNvSpPr>
            <a:spLocks noChangeArrowheads="1"/>
          </p:cNvSpPr>
          <p:nvPr/>
        </p:nvSpPr>
        <p:spPr bwMode="auto">
          <a:xfrm>
            <a:off x="838200" y="3458144"/>
            <a:ext cx="4220817" cy="369332"/>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public </a:t>
            </a:r>
            <a:r>
              <a:rPr kumimoji="0" lang="fr-FR" altLang="fr-FR" b="0" i="0" u="none" strike="noStrike" cap="none" normalizeH="0" baseline="0" dirty="0">
                <a:ln>
                  <a:noFill/>
                </a:ln>
                <a:solidFill>
                  <a:srgbClr val="A9B7C6"/>
                </a:solidFill>
                <a:effectLst/>
                <a:latin typeface="JetBrains Mono"/>
              </a:rPr>
              <a:t>User </a:t>
            </a:r>
            <a:r>
              <a:rPr kumimoji="0" lang="fr-FR" altLang="fr-FR" b="0" i="0" u="none" strike="noStrike" cap="none" normalizeH="0" baseline="0" dirty="0">
                <a:ln>
                  <a:noFill/>
                </a:ln>
                <a:solidFill>
                  <a:srgbClr val="FFC66D"/>
                </a:solidFill>
                <a:effectLst/>
                <a:latin typeface="JetBrains Mono"/>
              </a:rPr>
              <a:t>findById</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CC7832"/>
                </a:solidFill>
                <a:effectLst/>
                <a:latin typeface="JetBrains Mono"/>
              </a:rPr>
              <a:t>int </a:t>
            </a:r>
            <a:r>
              <a:rPr kumimoji="0" lang="fr-FR" altLang="fr-FR" b="0" i="0" u="none" strike="noStrike" cap="none" normalizeH="0" baseline="0" dirty="0">
                <a:ln>
                  <a:noFill/>
                </a:ln>
                <a:solidFill>
                  <a:srgbClr val="A9B7C6"/>
                </a:solidFill>
                <a:effectLst/>
                <a:latin typeface="JetBrains Mono"/>
              </a:rPr>
              <a:t>userId)</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8355F0B1-9BBD-8C0F-57CA-E522989E4E53}"/>
              </a:ext>
            </a:extLst>
          </p:cNvPr>
          <p:cNvSpPr txBox="1"/>
          <p:nvPr/>
        </p:nvSpPr>
        <p:spPr>
          <a:xfrm>
            <a:off x="838199" y="3874919"/>
            <a:ext cx="4405117" cy="523220"/>
          </a:xfrm>
          <a:prstGeom prst="rect">
            <a:avLst/>
          </a:prstGeom>
          <a:noFill/>
        </p:spPr>
        <p:txBody>
          <a:bodyPr wrap="none" rtlCol="0">
            <a:spAutoFit/>
          </a:bodyPr>
          <a:lstStyle/>
          <a:p>
            <a:r>
              <a:rPr lang="fr-FR" sz="2800" dirty="0"/>
              <a:t>Null ? Erreur ? Exception ? Toujours un résultat ?</a:t>
            </a:r>
          </a:p>
        </p:txBody>
      </p:sp>
      <p:sp>
        <p:nvSpPr>
          <p:cNvPr id="13" name="Rectangle 12">
            <a:extLst>
              <a:ext uri="{FF2B5EF4-FFF2-40B4-BE49-F238E27FC236}">
                <a16:creationId xmlns:a16="http://schemas.microsoft.com/office/drawing/2014/main" id="{9B2BFEBA-4A20-8360-A3BB-B13E455753B2}"/>
              </a:ext>
            </a:extLst>
          </p:cNvPr>
          <p:cNvSpPr/>
          <p:nvPr/>
        </p:nvSpPr>
        <p:spPr>
          <a:xfrm>
            <a:off x="1387167" y="5363330"/>
            <a:ext cx="885581" cy="83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t>Tom</a:t>
            </a:r>
          </a:p>
        </p:txBody>
      </p:sp>
      <p:sp>
        <p:nvSpPr>
          <p:cNvPr id="14" name="Rectangle 13">
            <a:extLst>
              <a:ext uri="{FF2B5EF4-FFF2-40B4-BE49-F238E27FC236}">
                <a16:creationId xmlns:a16="http://schemas.microsoft.com/office/drawing/2014/main" id="{FDEE2E7E-CD48-3D94-3332-760D919E5B55}"/>
              </a:ext>
            </a:extLst>
          </p:cNvPr>
          <p:cNvSpPr/>
          <p:nvPr/>
        </p:nvSpPr>
        <p:spPr>
          <a:xfrm>
            <a:off x="3138609" y="5363330"/>
            <a:ext cx="885581" cy="83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p>
        </p:txBody>
      </p:sp>
      <p:sp>
        <p:nvSpPr>
          <p:cNvPr id="15" name="Rectangle 2">
            <a:extLst>
              <a:ext uri="{FF2B5EF4-FFF2-40B4-BE49-F238E27FC236}">
                <a16:creationId xmlns:a16="http://schemas.microsoft.com/office/drawing/2014/main" id="{417ED15B-AE1E-40E0-831A-883407706385}"/>
              </a:ext>
            </a:extLst>
          </p:cNvPr>
          <p:cNvSpPr>
            <a:spLocks noChangeArrowheads="1"/>
          </p:cNvSpPr>
          <p:nvPr/>
        </p:nvSpPr>
        <p:spPr bwMode="auto">
          <a:xfrm>
            <a:off x="6729786" y="1690688"/>
            <a:ext cx="4312334" cy="2308324"/>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public void </a:t>
            </a:r>
            <a:r>
              <a:rPr kumimoji="0" lang="fr-FR" altLang="fr-FR" sz="1600" b="0" i="0" u="none" strike="noStrike" cap="none" normalizeH="0" baseline="0" dirty="0">
                <a:ln>
                  <a:noFill/>
                </a:ln>
                <a:solidFill>
                  <a:srgbClr val="FFC66D"/>
                </a:solidFill>
                <a:effectLst/>
                <a:latin typeface="JetBrains Mono"/>
              </a:rPr>
              <a:t>addFriend</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int </a:t>
            </a:r>
            <a:r>
              <a:rPr kumimoji="0" lang="fr-FR" altLang="fr-FR" sz="1600" b="0" i="0" u="none" strike="noStrike" cap="none" normalizeH="0" baseline="0" dirty="0">
                <a:ln>
                  <a:noFill/>
                </a:ln>
                <a:solidFill>
                  <a:srgbClr val="A9B7C6"/>
                </a:solidFill>
                <a:effectLst/>
                <a:latin typeface="JetBrains Mono"/>
              </a:rPr>
              <a:t>userId</a:t>
            </a:r>
            <a:r>
              <a:rPr kumimoji="0" lang="fr-FR" altLang="fr-FR" sz="1600" b="0" i="0" u="none" strike="noStrike" cap="none" normalizeH="0" baseline="0" dirty="0">
                <a:ln>
                  <a:noFill/>
                </a:ln>
                <a:solidFill>
                  <a:srgbClr val="CC7832"/>
                </a:solidFill>
                <a:effectLst/>
                <a:latin typeface="JetBrains Mono"/>
              </a:rPr>
              <a:t>, int </a:t>
            </a:r>
            <a:r>
              <a:rPr kumimoji="0" lang="fr-FR" altLang="fr-FR" sz="1600" b="0" i="0" u="none" strike="noStrike" cap="none" normalizeH="0" baseline="0" dirty="0">
                <a:ln>
                  <a:noFill/>
                </a:ln>
                <a:solidFill>
                  <a:srgbClr val="A9B7C6"/>
                </a:solidFill>
                <a:effectLst/>
                <a:latin typeface="JetBrains Mono"/>
              </a:rPr>
              <a:t>friendId)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User user = </a:t>
            </a:r>
            <a:r>
              <a:rPr kumimoji="0" lang="fr-FR" altLang="fr-FR" sz="1600" b="0" i="0" u="none" strike="noStrike" cap="none" normalizeH="0" baseline="0" dirty="0">
                <a:ln>
                  <a:noFill/>
                </a:ln>
                <a:solidFill>
                  <a:srgbClr val="9876AA"/>
                </a:solidFill>
                <a:effectLst/>
                <a:latin typeface="JetBrains Mono"/>
              </a:rPr>
              <a:t>userRepository</a:t>
            </a:r>
            <a:r>
              <a:rPr kumimoji="0" lang="fr-FR" altLang="fr-FR" sz="1600" b="0" i="0" u="none" strike="noStrike" cap="none" normalizeH="0" baseline="0" dirty="0">
                <a:ln>
                  <a:noFill/>
                </a:ln>
                <a:solidFill>
                  <a:srgbClr val="A9B7C6"/>
                </a:solidFill>
                <a:effectLst/>
                <a:latin typeface="JetBrains Mono"/>
              </a:rPr>
              <a:t>.findById(userId)</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User friend = </a:t>
            </a:r>
            <a:r>
              <a:rPr kumimoji="0" lang="fr-FR" altLang="fr-FR" sz="1600" b="0" i="0" u="none" strike="noStrike" cap="none" normalizeH="0" baseline="0" dirty="0">
                <a:ln>
                  <a:noFill/>
                </a:ln>
                <a:solidFill>
                  <a:srgbClr val="9876AA"/>
                </a:solidFill>
                <a:effectLst/>
                <a:latin typeface="JetBrains Mono"/>
              </a:rPr>
              <a:t>userRepository</a:t>
            </a:r>
            <a:r>
              <a:rPr kumimoji="0" lang="fr-FR" altLang="fr-FR" sz="1600" b="0" i="0" u="none" strike="noStrike" cap="none" normalizeH="0" baseline="0" dirty="0">
                <a:ln>
                  <a:noFill/>
                </a:ln>
                <a:solidFill>
                  <a:srgbClr val="A9B7C6"/>
                </a:solidFill>
                <a:effectLst/>
                <a:latin typeface="JetBrains Mono"/>
              </a:rPr>
              <a:t>.findById(friendId)</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if</a:t>
            </a:r>
            <a:r>
              <a:rPr kumimoji="0" lang="fr-FR" altLang="fr-FR" sz="1600" b="0" i="0" u="none" strike="noStrike" cap="none" normalizeH="0" baseline="0" dirty="0">
                <a:ln>
                  <a:noFill/>
                </a:ln>
                <a:solidFill>
                  <a:srgbClr val="A9B7C6"/>
                </a:solidFill>
                <a:effectLst/>
                <a:latin typeface="JetBrains Mono"/>
              </a:rPr>
              <a:t>(user != </a:t>
            </a:r>
            <a:r>
              <a:rPr kumimoji="0" lang="fr-FR" altLang="fr-FR" sz="1600" b="0" i="0" u="none" strike="noStrike" cap="none" normalizeH="0" baseline="0" dirty="0">
                <a:ln>
                  <a:noFill/>
                </a:ln>
                <a:solidFill>
                  <a:srgbClr val="CC7832"/>
                </a:solidFill>
                <a:effectLst/>
                <a:latin typeface="JetBrains Mono"/>
              </a:rPr>
              <a:t>null </a:t>
            </a:r>
            <a:r>
              <a:rPr kumimoji="0" lang="fr-FR" altLang="fr-FR" sz="1600" b="0" i="0" u="none" strike="noStrike" cap="none" normalizeH="0" baseline="0" dirty="0">
                <a:ln>
                  <a:noFill/>
                </a:ln>
                <a:solidFill>
                  <a:srgbClr val="A9B7C6"/>
                </a:solidFill>
                <a:effectLst/>
                <a:latin typeface="JetBrains Mono"/>
              </a:rPr>
              <a:t>&amp;&amp; friend != </a:t>
            </a:r>
            <a:r>
              <a:rPr kumimoji="0" lang="fr-FR" altLang="fr-FR" sz="1600" b="0" i="0" u="none" strike="noStrike" cap="none" normalizeH="0" baseline="0" dirty="0">
                <a:ln>
                  <a:noFill/>
                </a:ln>
                <a:solidFill>
                  <a:srgbClr val="CC7832"/>
                </a:solidFill>
                <a:effectLst/>
                <a:latin typeface="JetBrains Mono"/>
              </a:rPr>
              <a:t>null</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user.addFriend(friend)</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p>
          <a:p>
            <a:pPr lvl="0" eaLnBrk="0" fontAlgn="base" hangingPunct="0">
              <a:spcBef>
                <a:spcPct val="0"/>
              </a:spcBef>
              <a:spcAft>
                <a:spcPct val="0"/>
              </a:spcAft>
            </a:pPr>
            <a:r>
              <a:rPr lang="fr-FR" altLang="fr-FR" sz="1600" dirty="0">
                <a:solidFill>
                  <a:srgbClr val="A9B7C6"/>
                </a:solidFill>
                <a:latin typeface="JetBrains Mono"/>
              </a:rPr>
              <a:t>    </a:t>
            </a:r>
            <a:r>
              <a:rPr lang="fr-FR" altLang="fr-FR" sz="1600" dirty="0">
                <a:solidFill>
                  <a:srgbClr val="9876AA"/>
                </a:solidFill>
                <a:latin typeface="JetBrains Mono"/>
              </a:rPr>
              <a:t>userRepository</a:t>
            </a:r>
            <a:r>
              <a:rPr lang="fr-FR" altLang="fr-FR" sz="1600" dirty="0">
                <a:solidFill>
                  <a:srgbClr val="A9B7C6"/>
                </a:solidFill>
                <a:latin typeface="JetBrains Mono"/>
              </a:rPr>
              <a:t>.save(user)</a:t>
            </a:r>
            <a:r>
              <a:rPr lang="fr-FR" altLang="fr-FR" sz="1600" dirty="0">
                <a:solidFill>
                  <a:srgbClr val="CC7832"/>
                </a:solidFill>
                <a:latin typeface="JetBrains Mono"/>
              </a:rPr>
              <a:t>;</a:t>
            </a:r>
            <a:endParaRPr kumimoji="0" lang="fr-FR" altLang="fr-FR" sz="16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solidFill>
                  <a:srgbClr val="A9B7C6"/>
                </a:solidFill>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5E646425-AA62-4F3D-7987-AFA428ECA3E4}"/>
              </a:ext>
            </a:extLst>
          </p:cNvPr>
          <p:cNvSpPr>
            <a:spLocks noChangeArrowheads="1"/>
          </p:cNvSpPr>
          <p:nvPr/>
        </p:nvSpPr>
        <p:spPr bwMode="auto">
          <a:xfrm>
            <a:off x="5924877" y="4211349"/>
            <a:ext cx="5391156" cy="1569660"/>
          </a:xfrm>
          <a:prstGeom prst="rect">
            <a:avLst/>
          </a:prstGeom>
          <a:solidFill>
            <a:srgbClr val="2B2B2B"/>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sz="1600" b="0" i="0" u="none" strike="noStrike" cap="none" normalizeH="0" baseline="0" dirty="0">
                <a:ln>
                  <a:noFill/>
                </a:ln>
                <a:solidFill>
                  <a:srgbClr val="CC7832"/>
                </a:solidFill>
                <a:effectLst/>
                <a:latin typeface="JetBrains Mono"/>
              </a:rPr>
              <a:t>public void </a:t>
            </a:r>
            <a:r>
              <a:rPr kumimoji="0" lang="fr-FR" altLang="fr-FR" sz="1600" b="0" i="0" u="none" strike="noStrike" cap="none" normalizeH="0" baseline="0" dirty="0">
                <a:ln>
                  <a:noFill/>
                </a:ln>
                <a:solidFill>
                  <a:srgbClr val="FFC66D"/>
                </a:solidFill>
                <a:effectLst/>
                <a:latin typeface="JetBrains Mono"/>
              </a:rPr>
              <a:t>addFriend</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int </a:t>
            </a:r>
            <a:r>
              <a:rPr kumimoji="0" lang="fr-FR" altLang="fr-FR" sz="1600" b="0" i="0" u="none" strike="noStrike" cap="none" normalizeH="0" baseline="0" dirty="0">
                <a:ln>
                  <a:noFill/>
                </a:ln>
                <a:solidFill>
                  <a:srgbClr val="A9B7C6"/>
                </a:solidFill>
                <a:effectLst/>
                <a:latin typeface="JetBrains Mono"/>
              </a:rPr>
              <a:t>userId</a:t>
            </a:r>
            <a:r>
              <a:rPr kumimoji="0" lang="fr-FR" altLang="fr-FR" sz="1600" b="0" i="0" u="none" strike="noStrike" cap="none" normalizeH="0" baseline="0" dirty="0">
                <a:ln>
                  <a:noFill/>
                </a:ln>
                <a:solidFill>
                  <a:srgbClr val="CC7832"/>
                </a:solidFill>
                <a:effectLst/>
                <a:latin typeface="JetBrains Mono"/>
              </a:rPr>
              <a:t>, int </a:t>
            </a:r>
            <a:r>
              <a:rPr kumimoji="0" lang="fr-FR" altLang="fr-FR" sz="1600" b="0" i="0" u="none" strike="noStrike" cap="none" normalizeH="0" baseline="0" dirty="0">
                <a:ln>
                  <a:noFill/>
                </a:ln>
                <a:solidFill>
                  <a:srgbClr val="A9B7C6"/>
                </a:solidFill>
                <a:effectLst/>
                <a:latin typeface="JetBrains Mono"/>
              </a:rPr>
              <a:t>friendId)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lang="fr-FR" altLang="fr-FR" sz="1600" dirty="0">
                <a:solidFill>
                  <a:srgbClr val="9876AA"/>
                </a:solidFill>
                <a:latin typeface="JetBrains Mono"/>
              </a:rPr>
              <a:t>functionnalUserRepository</a:t>
            </a:r>
            <a:r>
              <a:rPr lang="fr-FR" altLang="fr-FR" sz="1600" dirty="0">
                <a:solidFill>
                  <a:srgbClr val="A9B7C6"/>
                </a:solidFill>
                <a:latin typeface="JetBrains Mono"/>
              </a:rPr>
              <a:t>. findById(friendId)</a:t>
            </a:r>
            <a:br>
              <a:rPr lang="fr-FR" altLang="fr-FR" sz="1600" dirty="0">
                <a:solidFill>
                  <a:srgbClr val="A9B7C6"/>
                </a:solidFill>
                <a:latin typeface="JetBrains Mono"/>
              </a:rPr>
            </a:br>
            <a:r>
              <a:rPr lang="fr-FR" altLang="fr-FR" sz="1600" dirty="0">
                <a:solidFill>
                  <a:srgbClr val="A9B7C6"/>
                </a:solidFill>
                <a:latin typeface="JetBrains Mono"/>
              </a:rPr>
              <a:t>        .map(friend -&gt; </a:t>
            </a:r>
            <a:r>
              <a:rPr lang="fr-FR" altLang="fr-FR" sz="1600" dirty="0">
                <a:solidFill>
                  <a:srgbClr val="9876AA"/>
                </a:solidFill>
                <a:latin typeface="JetBrains Mono"/>
              </a:rPr>
              <a:t>functionnalUserRepository</a:t>
            </a:r>
            <a:r>
              <a:rPr lang="fr-FR" altLang="fr-FR" sz="1600" dirty="0">
                <a:solidFill>
                  <a:srgbClr val="A9B7C6"/>
                </a:solidFill>
                <a:latin typeface="JetBrains Mono"/>
              </a:rPr>
              <a:t>.findById(userId)</a:t>
            </a:r>
            <a:br>
              <a:rPr lang="fr-FR" altLang="fr-FR" sz="1600" dirty="0">
                <a:solidFill>
                  <a:srgbClr val="A9B7C6"/>
                </a:solidFill>
                <a:latin typeface="JetBrains Mono"/>
              </a:rPr>
            </a:br>
            <a:r>
              <a:rPr lang="fr-FR" altLang="fr-FR" sz="1600" dirty="0">
                <a:solidFill>
                  <a:srgbClr val="A9B7C6"/>
                </a:solidFill>
                <a:latin typeface="JetBrains Mono"/>
              </a:rPr>
              <a:t>                .map(user -&gt; user.addFriend(</a:t>
            </a:r>
            <a:r>
              <a:rPr lang="fr-FR" altLang="fr-FR" sz="1600" dirty="0">
                <a:solidFill>
                  <a:srgbClr val="B389C5"/>
                </a:solidFill>
                <a:latin typeface="JetBrains Mono"/>
              </a:rPr>
              <a:t>friend</a:t>
            </a:r>
            <a:r>
              <a:rPr lang="fr-FR" altLang="fr-FR" sz="1600" dirty="0">
                <a:solidFill>
                  <a:srgbClr val="A9B7C6"/>
                </a:solidFill>
                <a:latin typeface="JetBrains Mono"/>
              </a:rPr>
              <a:t>)))</a:t>
            </a:r>
            <a:br>
              <a:rPr lang="fr-FR" altLang="fr-FR" sz="1600" dirty="0">
                <a:solidFill>
                  <a:srgbClr val="A9B7C6"/>
                </a:solidFill>
                <a:latin typeface="JetBrains Mono"/>
              </a:rPr>
            </a:br>
            <a:r>
              <a:rPr lang="fr-FR" altLang="fr-FR" sz="1600" dirty="0">
                <a:solidFill>
                  <a:srgbClr val="A9B7C6"/>
                </a:solidFill>
                <a:latin typeface="JetBrains Mono"/>
              </a:rPr>
              <a:t>        .ifPresent(user -&gt; </a:t>
            </a:r>
            <a:r>
              <a:rPr lang="fr-FR" altLang="fr-FR" sz="1600" dirty="0">
                <a:solidFill>
                  <a:srgbClr val="9876AA"/>
                </a:solidFill>
                <a:latin typeface="JetBrains Mono"/>
              </a:rPr>
              <a:t>functionnalUserRepository</a:t>
            </a:r>
            <a:r>
              <a:rPr lang="fr-FR" altLang="fr-FR" sz="1600" dirty="0">
                <a:solidFill>
                  <a:srgbClr val="A9B7C6"/>
                </a:solidFill>
                <a:latin typeface="JetBrains Mono"/>
              </a:rPr>
              <a:t>.save(user))</a:t>
            </a:r>
            <a:r>
              <a:rPr lang="fr-FR" altLang="fr-FR" sz="1600" dirty="0">
                <a:solidFill>
                  <a:srgbClr val="CC7832"/>
                </a:solidFill>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pic>
        <p:nvPicPr>
          <p:cNvPr id="19" name="Picture 2" descr="Inside Group Toulouse - Editeurs de logiciels (adresse)">
            <a:extLst>
              <a:ext uri="{FF2B5EF4-FFF2-40B4-BE49-F238E27FC236}">
                <a16:creationId xmlns:a16="http://schemas.microsoft.com/office/drawing/2014/main" id="{9324DC40-9D41-002F-0D04-BDDB65266E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167" t="23055" r="29584" b="22917"/>
          <a:stretch/>
        </p:blipFill>
        <p:spPr bwMode="auto">
          <a:xfrm>
            <a:off x="168769" y="5989636"/>
            <a:ext cx="559967" cy="733425"/>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30FCF3CD-4794-1FDC-8950-C7E794EBA7DA}"/>
              </a:ext>
            </a:extLst>
          </p:cNvPr>
          <p:cNvSpPr txBox="1"/>
          <p:nvPr/>
        </p:nvSpPr>
        <p:spPr>
          <a:xfrm>
            <a:off x="1263219" y="6154424"/>
            <a:ext cx="1133475" cy="523220"/>
          </a:xfrm>
          <a:prstGeom prst="rect">
            <a:avLst/>
          </a:prstGeom>
          <a:noFill/>
        </p:spPr>
        <p:txBody>
          <a:bodyPr wrap="square" rtlCol="0">
            <a:spAutoFit/>
          </a:bodyPr>
          <a:lstStyle/>
          <a:p>
            <a:pPr algn="ctr"/>
            <a:r>
              <a:rPr lang="fr-FR" sz="2800" dirty="0"/>
              <a:t>Something</a:t>
            </a:r>
          </a:p>
        </p:txBody>
      </p:sp>
      <p:sp>
        <p:nvSpPr>
          <p:cNvPr id="21" name="ZoneTexte 20">
            <a:extLst>
              <a:ext uri="{FF2B5EF4-FFF2-40B4-BE49-F238E27FC236}">
                <a16:creationId xmlns:a16="http://schemas.microsoft.com/office/drawing/2014/main" id="{7F6147CD-D9A6-C0A2-C02F-C71BCA9BA427}"/>
              </a:ext>
            </a:extLst>
          </p:cNvPr>
          <p:cNvSpPr txBox="1"/>
          <p:nvPr/>
        </p:nvSpPr>
        <p:spPr>
          <a:xfrm>
            <a:off x="3014661" y="6154424"/>
            <a:ext cx="1133475" cy="523220"/>
          </a:xfrm>
          <a:prstGeom prst="rect">
            <a:avLst/>
          </a:prstGeom>
          <a:noFill/>
        </p:spPr>
        <p:txBody>
          <a:bodyPr wrap="square" rtlCol="0">
            <a:spAutoFit/>
          </a:bodyPr>
          <a:lstStyle/>
          <a:p>
            <a:pPr algn="ctr"/>
            <a:r>
              <a:rPr lang="fr-FR" sz="2800" dirty="0"/>
              <a:t>Nothing</a:t>
            </a:r>
          </a:p>
        </p:txBody>
      </p:sp>
    </p:spTree>
    <p:extLst>
      <p:ext uri="{BB962C8B-B14F-4D97-AF65-F5344CB8AC3E}">
        <p14:creationId xmlns:p14="http://schemas.microsoft.com/office/powerpoint/2010/main" val="52610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animBg="1"/>
      <p:bldP spid="12" grpId="0"/>
      <p:bldP spid="13" grpId="0" animBg="1"/>
      <p:bldP spid="14" grpId="0" animBg="1"/>
      <p:bldP spid="15" grpId="0" animBg="1"/>
      <p:bldP spid="16" grpId="0" animBg="1"/>
      <p:bldP spid="20" grpId="0"/>
      <p:bldP spid="21" grpId="0"/>
    </p:bldLst>
  </p:timing>
</p:sld>
</file>

<file path=ppt/theme/theme1.xml><?xml version="1.0" encoding="utf-8"?>
<a:theme xmlns:a="http://schemas.openxmlformats.org/drawingml/2006/main" name="SketchyVTI">
  <a:themeElements>
    <a:clrScheme name="Inside">
      <a:dk1>
        <a:sysClr val="windowText" lastClr="000000"/>
      </a:dk1>
      <a:lt1>
        <a:sysClr val="window" lastClr="FFFFFF"/>
      </a:lt1>
      <a:dk2>
        <a:srgbClr val="44546A"/>
      </a:dk2>
      <a:lt2>
        <a:srgbClr val="E7E6E6"/>
      </a:lt2>
      <a:accent1>
        <a:srgbClr val="E31B58"/>
      </a:accent1>
      <a:accent2>
        <a:srgbClr val="00548C"/>
      </a:accent2>
      <a:accent3>
        <a:srgbClr val="E31B58"/>
      </a:accent3>
      <a:accent4>
        <a:srgbClr val="FFC000"/>
      </a:accent4>
      <a:accent5>
        <a:srgbClr val="5B9BD5"/>
      </a:accent5>
      <a:accent6>
        <a:srgbClr val="70AD47"/>
      </a:accent6>
      <a:hlink>
        <a:srgbClr val="0563C1"/>
      </a:hlink>
      <a:folHlink>
        <a:srgbClr val="954F72"/>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504.tgt.Office_48167039_TF00621257_Win32_OJ107391224.potx" id="{6E28AB6B-7A7D-400B-BB0E-991BB7D8555A}" vid="{945B6A0F-A93F-4E0B-A97B-77723DBA488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Inside">
      <a:dk1>
        <a:sysClr val="windowText" lastClr="000000"/>
      </a:dk1>
      <a:lt1>
        <a:sysClr val="window" lastClr="FFFFFF"/>
      </a:lt1>
      <a:dk2>
        <a:srgbClr val="44546A"/>
      </a:dk2>
      <a:lt2>
        <a:srgbClr val="E7E6E6"/>
      </a:lt2>
      <a:accent1>
        <a:srgbClr val="00548C"/>
      </a:accent1>
      <a:accent2>
        <a:srgbClr val="FFE289"/>
      </a:accent2>
      <a:accent3>
        <a:srgbClr val="E31B58"/>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2.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18447</TotalTime>
  <Words>2675</Words>
  <Application>Microsoft Office PowerPoint</Application>
  <PresentationFormat>Grand écran</PresentationFormat>
  <Paragraphs>244</Paragraphs>
  <Slides>17</Slides>
  <Notes>17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Arial</vt:lpstr>
      <vt:lpstr>Calibri</vt:lpstr>
      <vt:lpstr>JetBrains Mono</vt:lpstr>
      <vt:lpstr>Linux Libertine</vt:lpstr>
      <vt:lpstr>The Hand Black</vt:lpstr>
      <vt:lpstr>The Serif Hand Black</vt:lpstr>
      <vt:lpstr>Times New Roman</vt:lpstr>
      <vt:lpstr>Wingdings</vt:lpstr>
      <vt:lpstr>YouTube Sans</vt:lpstr>
      <vt:lpstr>SketchyVTI</vt:lpstr>
      <vt:lpstr>L’objet fonctionnel</vt:lpstr>
      <vt:lpstr>Qui utilise la programmation fonctionnelle en production ?</vt:lpstr>
      <vt:lpstr>Pourquoi parler de PF  si ce n’est pas utilisé ?</vt:lpstr>
      <vt:lpstr>“If all you have is a hammer, everything looks like a nail”</vt:lpstr>
      <vt:lpstr>améliorer la POO avec des concepts de PF</vt:lpstr>
      <vt:lpstr>Fonctions Pures</vt:lpstr>
      <vt:lpstr>Immutabilité</vt:lpstr>
      <vt:lpstr>Map/Filter/Reduce</vt:lpstr>
      <vt:lpstr>Monade: Maybe / option / optional / some / Just</vt:lpstr>
      <vt:lpstr>Monade: Maybe / option / optional / some / Just</vt:lpstr>
      <vt:lpstr>Monade: Maybe / option / optional / some / Just</vt:lpstr>
      <vt:lpstr>Monade: Maybe / option / optional / some / Just</vt:lpstr>
      <vt:lpstr>Monade: TRy</vt:lpstr>
      <vt:lpstr>Monade: Either / oneof</vt:lpstr>
      <vt:lpstr>Merci</vt:lpstr>
      <vt:lpstr>Annexe: Lib fonctionnelles</vt:lpstr>
      <vt:lpstr>Annexes: pour aller plus loin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L’objet fonctionnel</dc:title>
  <dc:creator>Nicolas BARLOGIS</dc:creator>
  <cp:lastModifiedBy>Nicolas BARLOGIS</cp:lastModifiedBy>
  <cp:revision>31</cp:revision>
  <dcterms:created xsi:type="dcterms:W3CDTF">2022-12-22T09:05:05Z</dcterms:created>
  <dcterms:modified xsi:type="dcterms:W3CDTF">2023-02-21T10:58:37Z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