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318" autoAdjust="0"/>
    <p:restoredTop sz="94660"/>
  </p:normalViewPr>
  <p:slideViewPr>
    <p:cSldViewPr snapToGrid="0">
      <p:cViewPr varScale="1">
        <p:scale>
          <a:sx n="85" d="100"/>
          <a:sy n="85" d="100"/>
        </p:scale>
        <p:origin x="64"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F4C9470-4500-4EEF-AB7C-7647D092420E}" type="datetimeFigureOut">
              <a:rPr lang="en-GB" smtClean="0"/>
              <a:t>05/03/2023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2259E4F-FB15-4262-A3FE-0AD9B4628A1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7465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C9470-4500-4EEF-AB7C-7647D092420E}" type="datetimeFigureOut">
              <a:rPr lang="en-GB" smtClean="0"/>
              <a:t>05/03/2023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5594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C9470-4500-4EEF-AB7C-7647D092420E}" type="datetimeFigureOut">
              <a:rPr lang="en-GB" smtClean="0"/>
              <a:t>05/03/2023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200090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C9470-4500-4EEF-AB7C-7647D092420E}" type="datetimeFigureOut">
              <a:rPr lang="en-GB" smtClean="0"/>
              <a:t>05/03/2023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416276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C9470-4500-4EEF-AB7C-7647D092420E}" type="datetimeFigureOut">
              <a:rPr lang="en-GB" smtClean="0"/>
              <a:t>05/03/2023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761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C9470-4500-4EEF-AB7C-7647D092420E}" type="datetimeFigureOut">
              <a:rPr lang="en-GB" smtClean="0"/>
              <a:t>05/03/2023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369051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C9470-4500-4EEF-AB7C-7647D092420E}" type="datetimeFigureOut">
              <a:rPr lang="en-GB" smtClean="0"/>
              <a:t>05/03/2023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215035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C9470-4500-4EEF-AB7C-7647D092420E}" type="datetimeFigureOut">
              <a:rPr lang="en-GB" smtClean="0"/>
              <a:t>05/03/2023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416600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C9470-4500-4EEF-AB7C-7647D092420E}" type="datetimeFigureOut">
              <a:rPr lang="en-GB" smtClean="0"/>
              <a:t>05/03/2023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365961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C9470-4500-4EEF-AB7C-7647D092420E}" type="datetimeFigureOut">
              <a:rPr lang="en-GB" smtClean="0"/>
              <a:t>05/03/2023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76690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C9470-4500-4EEF-AB7C-7647D092420E}" type="datetimeFigureOut">
              <a:rPr lang="en-GB" smtClean="0"/>
              <a:t>05/03/2023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333620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4C9470-4500-4EEF-AB7C-7647D092420E}" type="datetimeFigureOut">
              <a:rPr lang="en-GB" smtClean="0"/>
              <a:t>05/03/2023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259E4F-FB15-4262-A3FE-0AD9B4628A1B}" type="slidenum">
              <a:rPr lang="en-GB" smtClean="0"/>
              <a:t>‹#›</a:t>
            </a:fld>
            <a:endParaRPr lang="en-GB"/>
          </a:p>
        </p:txBody>
      </p:sp>
    </p:spTree>
    <p:extLst>
      <p:ext uri="{BB962C8B-B14F-4D97-AF65-F5344CB8AC3E}">
        <p14:creationId xmlns:p14="http://schemas.microsoft.com/office/powerpoint/2010/main" val="2077327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colasBecerraMachado/dataAnalytics4BTCemissions" TargetMode="External"/><Relationship Id="rId2" Type="http://schemas.openxmlformats.org/officeDocument/2006/relationships/hyperlink" Target="https://figshare.com/articles/dataset/Dataset_on_bitcoin_carbon_footprint_and_energy_consumption/1944293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AABF-1144-09F0-3FDE-88D3AA02B141}"/>
              </a:ext>
            </a:extLst>
          </p:cNvPr>
          <p:cNvSpPr>
            <a:spLocks noGrp="1"/>
          </p:cNvSpPr>
          <p:nvPr>
            <p:ph type="ctrTitle"/>
          </p:nvPr>
        </p:nvSpPr>
        <p:spPr/>
        <p:txBody>
          <a:bodyPr/>
          <a:lstStyle/>
          <a:p>
            <a:r>
              <a:rPr lang="en-GB" dirty="0"/>
              <a:t>BTC C02 emission</a:t>
            </a:r>
          </a:p>
        </p:txBody>
      </p:sp>
      <p:sp>
        <p:nvSpPr>
          <p:cNvPr id="3" name="Subtitle 2">
            <a:extLst>
              <a:ext uri="{FF2B5EF4-FFF2-40B4-BE49-F238E27FC236}">
                <a16:creationId xmlns:a16="http://schemas.microsoft.com/office/drawing/2014/main" id="{921C28A5-E579-C76A-9A40-5DF99A7F1627}"/>
              </a:ext>
            </a:extLst>
          </p:cNvPr>
          <p:cNvSpPr>
            <a:spLocks noGrp="1"/>
          </p:cNvSpPr>
          <p:nvPr>
            <p:ph type="subTitle" idx="1"/>
          </p:nvPr>
        </p:nvSpPr>
        <p:spPr/>
        <p:txBody>
          <a:bodyPr/>
          <a:lstStyle/>
          <a:p>
            <a:r>
              <a:rPr lang="en-GB" dirty="0"/>
              <a:t>Nicolás Roberto Becerra Machado</a:t>
            </a:r>
          </a:p>
        </p:txBody>
      </p:sp>
    </p:spTree>
    <p:extLst>
      <p:ext uri="{BB962C8B-B14F-4D97-AF65-F5344CB8AC3E}">
        <p14:creationId xmlns:p14="http://schemas.microsoft.com/office/powerpoint/2010/main" val="3550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D3976A-40E9-CD2B-D1D6-E0A2C39A614B}"/>
              </a:ext>
            </a:extLst>
          </p:cNvPr>
          <p:cNvSpPr txBox="1"/>
          <p:nvPr/>
        </p:nvSpPr>
        <p:spPr>
          <a:xfrm>
            <a:off x="577272" y="1777484"/>
            <a:ext cx="6097248" cy="1477328"/>
          </a:xfrm>
          <a:prstGeom prst="rect">
            <a:avLst/>
          </a:prstGeom>
          <a:noFill/>
        </p:spPr>
        <p:txBody>
          <a:bodyPr wrap="square">
            <a:spAutoFit/>
          </a:bodyPr>
          <a:lstStyle/>
          <a:p>
            <a:r>
              <a:rPr lang="en-GB" dirty="0">
                <a:hlinkClick r:id="rId2"/>
              </a:rPr>
              <a:t>Dataset on bitcoin carbon footprint and energy consumption (figshare.com)</a:t>
            </a:r>
            <a:endParaRPr lang="en-GB" dirty="0"/>
          </a:p>
          <a:p>
            <a:r>
              <a:rPr lang="en-GB" dirty="0"/>
              <a:t>Los datos </a:t>
            </a:r>
            <a:r>
              <a:rPr lang="en-GB" dirty="0" err="1"/>
              <a:t>comparan</a:t>
            </a:r>
            <a:r>
              <a:rPr lang="en-GB" dirty="0"/>
              <a:t> </a:t>
            </a:r>
            <a:r>
              <a:rPr lang="en-GB" dirty="0" err="1"/>
              <a:t>el</a:t>
            </a:r>
            <a:r>
              <a:rPr lang="en-GB" dirty="0"/>
              <a:t> consume de </a:t>
            </a:r>
            <a:r>
              <a:rPr lang="en-GB" dirty="0" err="1"/>
              <a:t>electricidad</a:t>
            </a:r>
            <a:r>
              <a:rPr lang="en-GB" dirty="0"/>
              <a:t> de la </a:t>
            </a:r>
            <a:r>
              <a:rPr lang="en-GB" dirty="0" err="1"/>
              <a:t>tecnología</a:t>
            </a:r>
            <a:r>
              <a:rPr lang="en-GB" dirty="0"/>
              <a:t> BTC con la </a:t>
            </a:r>
            <a:r>
              <a:rPr lang="en-GB" dirty="0" err="1"/>
              <a:t>producción</a:t>
            </a:r>
            <a:r>
              <a:rPr lang="en-GB" dirty="0"/>
              <a:t> de </a:t>
            </a:r>
            <a:r>
              <a:rPr lang="en-GB" dirty="0" err="1"/>
              <a:t>dioxido</a:t>
            </a:r>
            <a:r>
              <a:rPr lang="en-GB" dirty="0"/>
              <a:t> de </a:t>
            </a:r>
            <a:r>
              <a:rPr lang="en-GB" dirty="0" err="1"/>
              <a:t>carbono</a:t>
            </a:r>
            <a:r>
              <a:rPr lang="en-GB" dirty="0"/>
              <a:t> </a:t>
            </a:r>
            <a:r>
              <a:rPr lang="en-GB" dirty="0" err="1"/>
              <a:t>por</a:t>
            </a:r>
            <a:r>
              <a:rPr lang="en-GB" dirty="0"/>
              <a:t> </a:t>
            </a:r>
            <a:r>
              <a:rPr lang="en-GB" dirty="0" err="1"/>
              <a:t>cada</a:t>
            </a:r>
            <a:r>
              <a:rPr lang="en-GB" dirty="0"/>
              <a:t> </a:t>
            </a:r>
            <a:r>
              <a:rPr lang="en-GB" dirty="0" err="1"/>
              <a:t>una</a:t>
            </a:r>
            <a:r>
              <a:rPr lang="en-GB" dirty="0"/>
              <a:t> de las </a:t>
            </a:r>
            <a:r>
              <a:rPr lang="en-GB" dirty="0" err="1"/>
              <a:t>fuentes</a:t>
            </a:r>
            <a:r>
              <a:rPr lang="en-GB" dirty="0"/>
              <a:t> de combustible </a:t>
            </a:r>
            <a:r>
              <a:rPr lang="en-GB" dirty="0" err="1"/>
              <a:t>fosiles</a:t>
            </a:r>
            <a:r>
              <a:rPr lang="en-GB" dirty="0"/>
              <a:t>.</a:t>
            </a:r>
          </a:p>
        </p:txBody>
      </p:sp>
      <p:sp>
        <p:nvSpPr>
          <p:cNvPr id="6" name="TextBox 5">
            <a:extLst>
              <a:ext uri="{FF2B5EF4-FFF2-40B4-BE49-F238E27FC236}">
                <a16:creationId xmlns:a16="http://schemas.microsoft.com/office/drawing/2014/main" id="{9D385202-C597-C34A-3A51-A82E94B8E1F0}"/>
              </a:ext>
            </a:extLst>
          </p:cNvPr>
          <p:cNvSpPr txBox="1"/>
          <p:nvPr/>
        </p:nvSpPr>
        <p:spPr>
          <a:xfrm>
            <a:off x="667265" y="1192427"/>
            <a:ext cx="2395336" cy="369332"/>
          </a:xfrm>
          <a:prstGeom prst="rect">
            <a:avLst/>
          </a:prstGeom>
          <a:noFill/>
        </p:spPr>
        <p:txBody>
          <a:bodyPr wrap="none" rtlCol="0">
            <a:spAutoFit/>
          </a:bodyPr>
          <a:lstStyle/>
          <a:p>
            <a:r>
              <a:rPr lang="en-GB" dirty="0"/>
              <a:t>Datos </a:t>
            </a:r>
            <a:r>
              <a:rPr lang="en-GB" dirty="0" err="1"/>
              <a:t>obtenidos</a:t>
            </a:r>
            <a:r>
              <a:rPr lang="en-GB" dirty="0"/>
              <a:t> desde:</a:t>
            </a:r>
          </a:p>
        </p:txBody>
      </p:sp>
      <p:sp>
        <p:nvSpPr>
          <p:cNvPr id="7" name="TextBox 6">
            <a:extLst>
              <a:ext uri="{FF2B5EF4-FFF2-40B4-BE49-F238E27FC236}">
                <a16:creationId xmlns:a16="http://schemas.microsoft.com/office/drawing/2014/main" id="{A3848A63-FC2B-1356-24E3-7D7A44541E3F}"/>
              </a:ext>
            </a:extLst>
          </p:cNvPr>
          <p:cNvSpPr txBox="1"/>
          <p:nvPr/>
        </p:nvSpPr>
        <p:spPr>
          <a:xfrm>
            <a:off x="577272" y="3352800"/>
            <a:ext cx="2564741" cy="369332"/>
          </a:xfrm>
          <a:prstGeom prst="rect">
            <a:avLst/>
          </a:prstGeom>
          <a:noFill/>
        </p:spPr>
        <p:txBody>
          <a:bodyPr wrap="none" rtlCol="0">
            <a:spAutoFit/>
          </a:bodyPr>
          <a:lstStyle/>
          <a:p>
            <a:r>
              <a:rPr lang="en-GB" dirty="0"/>
              <a:t>Proyecto </a:t>
            </a:r>
            <a:r>
              <a:rPr lang="en-GB" dirty="0" err="1"/>
              <a:t>almacenado</a:t>
            </a:r>
            <a:r>
              <a:rPr lang="en-GB" dirty="0"/>
              <a:t> en:</a:t>
            </a:r>
          </a:p>
        </p:txBody>
      </p:sp>
      <p:sp>
        <p:nvSpPr>
          <p:cNvPr id="9" name="TextBox 8">
            <a:extLst>
              <a:ext uri="{FF2B5EF4-FFF2-40B4-BE49-F238E27FC236}">
                <a16:creationId xmlns:a16="http://schemas.microsoft.com/office/drawing/2014/main" id="{8F44401D-A0BE-4325-5D37-368671E99456}"/>
              </a:ext>
            </a:extLst>
          </p:cNvPr>
          <p:cNvSpPr txBox="1"/>
          <p:nvPr/>
        </p:nvSpPr>
        <p:spPr>
          <a:xfrm>
            <a:off x="577272" y="4023838"/>
            <a:ext cx="6094970" cy="923330"/>
          </a:xfrm>
          <a:prstGeom prst="rect">
            <a:avLst/>
          </a:prstGeom>
          <a:noFill/>
        </p:spPr>
        <p:txBody>
          <a:bodyPr wrap="square">
            <a:spAutoFit/>
          </a:bodyPr>
          <a:lstStyle/>
          <a:p>
            <a:r>
              <a:rPr lang="en-GB" dirty="0" err="1">
                <a:hlinkClick r:id="rId3"/>
              </a:rPr>
              <a:t>NicolasBecerraMachado</a:t>
            </a:r>
            <a:r>
              <a:rPr lang="en-GB" dirty="0">
                <a:hlinkClick r:id="rId3"/>
              </a:rPr>
              <a:t>/dataAnalytics4BTCemissions: project for data analytics course. analysis of BTC carbon emissions through time (github.com)</a:t>
            </a:r>
            <a:endParaRPr lang="en-GB" dirty="0"/>
          </a:p>
        </p:txBody>
      </p:sp>
    </p:spTree>
    <p:extLst>
      <p:ext uri="{BB962C8B-B14F-4D97-AF65-F5344CB8AC3E}">
        <p14:creationId xmlns:p14="http://schemas.microsoft.com/office/powerpoint/2010/main" val="158225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 scatter chart&#10;&#10;Description automatically generated">
            <a:extLst>
              <a:ext uri="{FF2B5EF4-FFF2-40B4-BE49-F238E27FC236}">
                <a16:creationId xmlns:a16="http://schemas.microsoft.com/office/drawing/2014/main" id="{C12D93C1-90B0-A83A-2EDA-3665055C6133}"/>
              </a:ext>
            </a:extLst>
          </p:cNvPr>
          <p:cNvPicPr>
            <a:picLocks noChangeAspect="1"/>
          </p:cNvPicPr>
          <p:nvPr/>
        </p:nvPicPr>
        <p:blipFill rotWithShape="1">
          <a:blip r:embed="rId2">
            <a:extLst>
              <a:ext uri="{28A0092B-C50C-407E-A947-70E740481C1C}">
                <a14:useLocalDpi xmlns:a14="http://schemas.microsoft.com/office/drawing/2010/main" val="0"/>
              </a:ext>
            </a:extLst>
          </a:blip>
          <a:srcRect l="8715" r="8171"/>
          <a:stretch/>
        </p:blipFill>
        <p:spPr>
          <a:xfrm>
            <a:off x="404584" y="2698063"/>
            <a:ext cx="10133351" cy="4064000"/>
          </a:xfrm>
          <a:prstGeom prst="rect">
            <a:avLst/>
          </a:prstGeom>
        </p:spPr>
      </p:pic>
      <p:sp>
        <p:nvSpPr>
          <p:cNvPr id="2" name="Title 1">
            <a:extLst>
              <a:ext uri="{FF2B5EF4-FFF2-40B4-BE49-F238E27FC236}">
                <a16:creationId xmlns:a16="http://schemas.microsoft.com/office/drawing/2014/main" id="{8D435D8A-8AF7-DC45-E984-DCB7968710C7}"/>
              </a:ext>
            </a:extLst>
          </p:cNvPr>
          <p:cNvSpPr>
            <a:spLocks noGrp="1"/>
          </p:cNvSpPr>
          <p:nvPr>
            <p:ph type="title"/>
          </p:nvPr>
        </p:nvSpPr>
        <p:spPr/>
        <p:txBody>
          <a:bodyPr>
            <a:normAutofit/>
          </a:bodyPr>
          <a:lstStyle/>
          <a:p>
            <a:r>
              <a:rPr lang="en-GB" dirty="0" err="1"/>
              <a:t>Resultados</a:t>
            </a:r>
            <a:r>
              <a:rPr lang="en-GB" dirty="0"/>
              <a:t> desde </a:t>
            </a:r>
            <a:br>
              <a:rPr lang="en-GB" dirty="0"/>
            </a:br>
            <a:r>
              <a:rPr lang="en-GB" b="0" dirty="0">
                <a:solidFill>
                  <a:srgbClr val="CE9178"/>
                </a:solidFill>
                <a:effectLst/>
                <a:latin typeface="Consolas" panose="020B0609020204030204" pitchFamily="49" charset="0"/>
              </a:rPr>
              <a:t>BTCEMI_MAX</a:t>
            </a:r>
            <a:endParaRPr lang="en-GB" dirty="0"/>
          </a:p>
        </p:txBody>
      </p:sp>
      <p:pic>
        <p:nvPicPr>
          <p:cNvPr id="5" name="Picture 4">
            <a:extLst>
              <a:ext uri="{FF2B5EF4-FFF2-40B4-BE49-F238E27FC236}">
                <a16:creationId xmlns:a16="http://schemas.microsoft.com/office/drawing/2014/main" id="{732186E8-A864-0CC4-3A12-8CE566817FEA}"/>
              </a:ext>
            </a:extLst>
          </p:cNvPr>
          <p:cNvPicPr>
            <a:picLocks noChangeAspect="1"/>
          </p:cNvPicPr>
          <p:nvPr/>
        </p:nvPicPr>
        <p:blipFill>
          <a:blip r:embed="rId3"/>
          <a:stretch>
            <a:fillRect/>
          </a:stretch>
        </p:blipFill>
        <p:spPr>
          <a:xfrm>
            <a:off x="6108192" y="95937"/>
            <a:ext cx="4429743" cy="2743583"/>
          </a:xfrm>
          <a:prstGeom prst="rect">
            <a:avLst/>
          </a:prstGeom>
        </p:spPr>
      </p:pic>
    </p:spTree>
    <p:extLst>
      <p:ext uri="{BB962C8B-B14F-4D97-AF65-F5344CB8AC3E}">
        <p14:creationId xmlns:p14="http://schemas.microsoft.com/office/powerpoint/2010/main" val="313564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5766A08E-7247-7D77-BEFD-A5A4BFF63A8A}"/>
              </a:ext>
            </a:extLst>
          </p:cNvPr>
          <p:cNvPicPr>
            <a:picLocks noChangeAspect="1"/>
          </p:cNvPicPr>
          <p:nvPr/>
        </p:nvPicPr>
        <p:blipFill rotWithShape="1">
          <a:blip r:embed="rId2">
            <a:extLst>
              <a:ext uri="{28A0092B-C50C-407E-A947-70E740481C1C}">
                <a14:useLocalDpi xmlns:a14="http://schemas.microsoft.com/office/drawing/2010/main" val="0"/>
              </a:ext>
            </a:extLst>
          </a:blip>
          <a:srcRect l="9362" r="8557"/>
          <a:stretch/>
        </p:blipFill>
        <p:spPr>
          <a:xfrm>
            <a:off x="736540" y="2855976"/>
            <a:ext cx="9854730" cy="4002024"/>
          </a:xfrm>
          <a:prstGeom prst="rect">
            <a:avLst/>
          </a:prstGeom>
        </p:spPr>
      </p:pic>
      <p:sp>
        <p:nvSpPr>
          <p:cNvPr id="2" name="Title 1">
            <a:extLst>
              <a:ext uri="{FF2B5EF4-FFF2-40B4-BE49-F238E27FC236}">
                <a16:creationId xmlns:a16="http://schemas.microsoft.com/office/drawing/2014/main" id="{8D435D8A-8AF7-DC45-E984-DCB7968710C7}"/>
              </a:ext>
            </a:extLst>
          </p:cNvPr>
          <p:cNvSpPr>
            <a:spLocks noGrp="1"/>
          </p:cNvSpPr>
          <p:nvPr>
            <p:ph type="title"/>
          </p:nvPr>
        </p:nvSpPr>
        <p:spPr/>
        <p:txBody>
          <a:bodyPr>
            <a:normAutofit/>
          </a:bodyPr>
          <a:lstStyle/>
          <a:p>
            <a:r>
              <a:rPr lang="en-GB" dirty="0" err="1"/>
              <a:t>Resultados</a:t>
            </a:r>
            <a:r>
              <a:rPr lang="en-GB" dirty="0"/>
              <a:t> desde </a:t>
            </a:r>
            <a:br>
              <a:rPr lang="en-GB" dirty="0"/>
            </a:br>
            <a:r>
              <a:rPr lang="en-GB" b="0" dirty="0">
                <a:solidFill>
                  <a:srgbClr val="CE9178"/>
                </a:solidFill>
                <a:effectLst/>
                <a:latin typeface="Consolas" panose="020B0609020204030204" pitchFamily="49" charset="0"/>
              </a:rPr>
              <a:t>BTCGAS_GUE</a:t>
            </a:r>
            <a:endParaRPr lang="en-GB" dirty="0"/>
          </a:p>
        </p:txBody>
      </p:sp>
      <p:pic>
        <p:nvPicPr>
          <p:cNvPr id="4" name="Picture 3">
            <a:extLst>
              <a:ext uri="{FF2B5EF4-FFF2-40B4-BE49-F238E27FC236}">
                <a16:creationId xmlns:a16="http://schemas.microsoft.com/office/drawing/2014/main" id="{C178FEFE-73B8-F60C-B481-EA773A71872E}"/>
              </a:ext>
            </a:extLst>
          </p:cNvPr>
          <p:cNvPicPr>
            <a:picLocks noChangeAspect="1"/>
          </p:cNvPicPr>
          <p:nvPr/>
        </p:nvPicPr>
        <p:blipFill>
          <a:blip r:embed="rId3"/>
          <a:stretch>
            <a:fillRect/>
          </a:stretch>
        </p:blipFill>
        <p:spPr>
          <a:xfrm>
            <a:off x="6108192" y="265072"/>
            <a:ext cx="4391638" cy="2705478"/>
          </a:xfrm>
          <a:prstGeom prst="rect">
            <a:avLst/>
          </a:prstGeom>
        </p:spPr>
      </p:pic>
    </p:spTree>
    <p:extLst>
      <p:ext uri="{BB962C8B-B14F-4D97-AF65-F5344CB8AC3E}">
        <p14:creationId xmlns:p14="http://schemas.microsoft.com/office/powerpoint/2010/main" val="125165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5903-F2DF-D4E6-5506-64066D99387B}"/>
              </a:ext>
            </a:extLst>
          </p:cNvPr>
          <p:cNvSpPr>
            <a:spLocks noGrp="1"/>
          </p:cNvSpPr>
          <p:nvPr>
            <p:ph type="title"/>
          </p:nvPr>
        </p:nvSpPr>
        <p:spPr/>
        <p:txBody>
          <a:bodyPr/>
          <a:lstStyle/>
          <a:p>
            <a:r>
              <a:rPr lang="en-US" dirty="0" err="1"/>
              <a:t>Observaciones</a:t>
            </a:r>
            <a:r>
              <a:rPr lang="en-US" dirty="0"/>
              <a:t> </a:t>
            </a:r>
            <a:r>
              <a:rPr lang="en-GB" b="0" dirty="0">
                <a:solidFill>
                  <a:srgbClr val="CE9178"/>
                </a:solidFill>
                <a:effectLst/>
                <a:latin typeface="Consolas" panose="020B0609020204030204" pitchFamily="49" charset="0"/>
              </a:rPr>
              <a:t>BTCEMI_MAX</a:t>
            </a:r>
            <a:r>
              <a:rPr lang="en-US" dirty="0"/>
              <a:t>:</a:t>
            </a:r>
            <a:br>
              <a:rPr lang="en-US" dirty="0"/>
            </a:br>
            <a:endParaRPr lang="en-GB" dirty="0"/>
          </a:p>
        </p:txBody>
      </p:sp>
      <p:sp>
        <p:nvSpPr>
          <p:cNvPr id="3" name="Content Placeholder 2">
            <a:extLst>
              <a:ext uri="{FF2B5EF4-FFF2-40B4-BE49-F238E27FC236}">
                <a16:creationId xmlns:a16="http://schemas.microsoft.com/office/drawing/2014/main" id="{2329FE60-B3FE-18F0-54EB-993C0D2EC0B8}"/>
              </a:ext>
            </a:extLst>
          </p:cNvPr>
          <p:cNvSpPr>
            <a:spLocks noGrp="1"/>
          </p:cNvSpPr>
          <p:nvPr>
            <p:ph idx="1"/>
          </p:nvPr>
        </p:nvSpPr>
        <p:spPr>
          <a:xfrm>
            <a:off x="1261872" y="1349115"/>
            <a:ext cx="8595360" cy="5508885"/>
          </a:xfrm>
        </p:spPr>
        <p:txBody>
          <a:bodyPr>
            <a:normAutofit lnSpcReduction="10000"/>
          </a:bodyPr>
          <a:lstStyle/>
          <a:p>
            <a:pPr marL="0" indent="0">
              <a:buNone/>
            </a:pPr>
            <a:r>
              <a:rPr lang="es-MX" dirty="0"/>
              <a:t>Los datos aparenta tener un crecimiento </a:t>
            </a:r>
            <a:r>
              <a:rPr lang="es-MX" i="1" dirty="0"/>
              <a:t>ad hoc </a:t>
            </a:r>
            <a:r>
              <a:rPr lang="es-MX" dirty="0"/>
              <a:t>con el comportamiento de estas tecnologías.</a:t>
            </a:r>
          </a:p>
          <a:p>
            <a:r>
              <a:rPr lang="es-MX" dirty="0"/>
              <a:t>Histograma: El histograma claramente indica que esta sesgado a la izquierda.</a:t>
            </a:r>
          </a:p>
          <a:p>
            <a:r>
              <a:rPr lang="es-MX" dirty="0"/>
              <a:t>Media: La media esta muy sesgada en comparación con los valores mínimos y máximos, puesto que tienen una diferencia de varios ordenes de magnitud diferente. Esta medida NO es relevante para la tendencia central.</a:t>
            </a:r>
          </a:p>
          <a:p>
            <a:r>
              <a:rPr lang="es-MX" dirty="0"/>
              <a:t>Moda: El valor que más se repite, en este caso probablemente por un estimado numérico de operaciones vs monedas. </a:t>
            </a:r>
          </a:p>
          <a:p>
            <a:r>
              <a:rPr lang="es-MX" dirty="0"/>
              <a:t>Mediana: Nos permite aproximar el valor del punto medio si los valores no hubieran sido ordenados. Este es el valor más optimo para la tendencia central puesto que el comportamiento esta muy sesgado.</a:t>
            </a:r>
          </a:p>
          <a:p>
            <a:r>
              <a:rPr lang="es-MX" dirty="0"/>
              <a:t>Varianza: La varianza es alta, puesto que en este rango la función se comporta de manera sesgada. Este valor  no tiene tanta utilidad puesto</a:t>
            </a:r>
          </a:p>
          <a:p>
            <a:r>
              <a:rPr lang="es-MX" dirty="0"/>
              <a:t>Rango: El rango cubre esencialmente todos los posibles valores de la función, es decir que los primeros tienen ordenes de magnitud diferentes. Este valor nos permite determinar</a:t>
            </a:r>
          </a:p>
        </p:txBody>
      </p:sp>
    </p:spTree>
    <p:extLst>
      <p:ext uri="{BB962C8B-B14F-4D97-AF65-F5344CB8AC3E}">
        <p14:creationId xmlns:p14="http://schemas.microsoft.com/office/powerpoint/2010/main" val="418147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5903-F2DF-D4E6-5506-64066D99387B}"/>
              </a:ext>
            </a:extLst>
          </p:cNvPr>
          <p:cNvSpPr>
            <a:spLocks noGrp="1"/>
          </p:cNvSpPr>
          <p:nvPr>
            <p:ph type="title"/>
          </p:nvPr>
        </p:nvSpPr>
        <p:spPr/>
        <p:txBody>
          <a:bodyPr>
            <a:normAutofit/>
          </a:bodyPr>
          <a:lstStyle/>
          <a:p>
            <a:r>
              <a:rPr lang="en-US" dirty="0" err="1"/>
              <a:t>Observaciones</a:t>
            </a:r>
            <a:r>
              <a:rPr lang="en-US" dirty="0"/>
              <a:t> </a:t>
            </a:r>
            <a:r>
              <a:rPr lang="en-GB" b="0" dirty="0">
                <a:solidFill>
                  <a:srgbClr val="CE9178"/>
                </a:solidFill>
                <a:effectLst/>
                <a:latin typeface="Consolas" panose="020B0609020204030204" pitchFamily="49" charset="0"/>
              </a:rPr>
              <a:t>BTCGAS_GUE</a:t>
            </a:r>
            <a:r>
              <a:rPr lang="en-US" dirty="0"/>
              <a:t>:</a:t>
            </a:r>
            <a:br>
              <a:rPr lang="en-US" dirty="0"/>
            </a:br>
            <a:endParaRPr lang="en-GB" dirty="0"/>
          </a:p>
        </p:txBody>
      </p:sp>
      <p:sp>
        <p:nvSpPr>
          <p:cNvPr id="3" name="Content Placeholder 2">
            <a:extLst>
              <a:ext uri="{FF2B5EF4-FFF2-40B4-BE49-F238E27FC236}">
                <a16:creationId xmlns:a16="http://schemas.microsoft.com/office/drawing/2014/main" id="{2329FE60-B3FE-18F0-54EB-993C0D2EC0B8}"/>
              </a:ext>
            </a:extLst>
          </p:cNvPr>
          <p:cNvSpPr>
            <a:spLocks noGrp="1"/>
          </p:cNvSpPr>
          <p:nvPr>
            <p:ph idx="1"/>
          </p:nvPr>
        </p:nvSpPr>
        <p:spPr>
          <a:xfrm>
            <a:off x="1261872" y="1828800"/>
            <a:ext cx="8595360" cy="4794250"/>
          </a:xfrm>
        </p:spPr>
        <p:txBody>
          <a:bodyPr>
            <a:normAutofit/>
          </a:bodyPr>
          <a:lstStyle/>
          <a:p>
            <a:pPr marL="0" indent="0">
              <a:buNone/>
            </a:pPr>
            <a:r>
              <a:rPr lang="es-419" dirty="0"/>
              <a:t>Se decidió comparar BTCGAS_GUE</a:t>
            </a:r>
            <a:r>
              <a:rPr lang="en-GB" dirty="0"/>
              <a:t> para </a:t>
            </a:r>
            <a:r>
              <a:rPr lang="es-MX" dirty="0"/>
              <a:t>comparar el caso optimo en el cuál aún se dependen de fuentes no renovables para soportar la tecnología del BTC y así poder contrastar si el agente que tiene mayor impacto en las emisiones de carbono es la moneda y su algoritmo o la manera en la que se produce electricidad.</a:t>
            </a:r>
          </a:p>
          <a:p>
            <a:pPr marL="0" indent="0">
              <a:buNone/>
            </a:pPr>
            <a:endParaRPr lang="es-419" dirty="0"/>
          </a:p>
        </p:txBody>
      </p:sp>
      <p:pic>
        <p:nvPicPr>
          <p:cNvPr id="4" name="Picture 3" descr="Chart, histogram, scatter chart&#10;&#10;Description automatically generated">
            <a:extLst>
              <a:ext uri="{FF2B5EF4-FFF2-40B4-BE49-F238E27FC236}">
                <a16:creationId xmlns:a16="http://schemas.microsoft.com/office/drawing/2014/main" id="{7B9900E6-2953-8AC2-6BE9-EF6FA23EB995}"/>
              </a:ext>
            </a:extLst>
          </p:cNvPr>
          <p:cNvPicPr>
            <a:picLocks noChangeAspect="1"/>
          </p:cNvPicPr>
          <p:nvPr/>
        </p:nvPicPr>
        <p:blipFill rotWithShape="1">
          <a:blip r:embed="rId2">
            <a:extLst>
              <a:ext uri="{28A0092B-C50C-407E-A947-70E740481C1C}">
                <a14:useLocalDpi xmlns:a14="http://schemas.microsoft.com/office/drawing/2010/main" val="0"/>
              </a:ext>
            </a:extLst>
          </a:blip>
          <a:srcRect l="8715" r="8171"/>
          <a:stretch/>
        </p:blipFill>
        <p:spPr>
          <a:xfrm>
            <a:off x="470309" y="3512503"/>
            <a:ext cx="4023760" cy="1613737"/>
          </a:xfrm>
          <a:prstGeom prst="rect">
            <a:avLst/>
          </a:prstGeom>
        </p:spPr>
      </p:pic>
      <p:pic>
        <p:nvPicPr>
          <p:cNvPr id="5" name="Picture 4" descr="Chart, histogram, scatter chart&#10;&#10;Description automatically generated">
            <a:extLst>
              <a:ext uri="{FF2B5EF4-FFF2-40B4-BE49-F238E27FC236}">
                <a16:creationId xmlns:a16="http://schemas.microsoft.com/office/drawing/2014/main" id="{8C0C0D8B-1F7B-CDEE-1255-6F4D30C4F66B}"/>
              </a:ext>
            </a:extLst>
          </p:cNvPr>
          <p:cNvPicPr>
            <a:picLocks noChangeAspect="1"/>
          </p:cNvPicPr>
          <p:nvPr/>
        </p:nvPicPr>
        <p:blipFill rotWithShape="1">
          <a:blip r:embed="rId3">
            <a:extLst>
              <a:ext uri="{28A0092B-C50C-407E-A947-70E740481C1C}">
                <a14:useLocalDpi xmlns:a14="http://schemas.microsoft.com/office/drawing/2010/main" val="0"/>
              </a:ext>
            </a:extLst>
          </a:blip>
          <a:srcRect l="7341" r="7747"/>
          <a:stretch/>
        </p:blipFill>
        <p:spPr>
          <a:xfrm>
            <a:off x="6388100" y="3512502"/>
            <a:ext cx="4110739" cy="1613737"/>
          </a:xfrm>
          <a:prstGeom prst="rect">
            <a:avLst/>
          </a:prstGeom>
        </p:spPr>
      </p:pic>
      <p:sp>
        <p:nvSpPr>
          <p:cNvPr id="6" name="TextBox 5">
            <a:extLst>
              <a:ext uri="{FF2B5EF4-FFF2-40B4-BE49-F238E27FC236}">
                <a16:creationId xmlns:a16="http://schemas.microsoft.com/office/drawing/2014/main" id="{A0CBB07E-8ECC-DD1F-144C-F86DC485444B}"/>
              </a:ext>
            </a:extLst>
          </p:cNvPr>
          <p:cNvSpPr txBox="1"/>
          <p:nvPr/>
        </p:nvSpPr>
        <p:spPr>
          <a:xfrm>
            <a:off x="702733" y="3190359"/>
            <a:ext cx="2138727" cy="369332"/>
          </a:xfrm>
          <a:prstGeom prst="rect">
            <a:avLst/>
          </a:prstGeom>
          <a:noFill/>
        </p:spPr>
        <p:txBody>
          <a:bodyPr wrap="none" rtlCol="0">
            <a:spAutoFit/>
          </a:bodyPr>
          <a:lstStyle/>
          <a:p>
            <a:r>
              <a:rPr lang="en-GB" dirty="0" err="1"/>
              <a:t>Emisiones</a:t>
            </a:r>
            <a:r>
              <a:rPr lang="en-GB" dirty="0"/>
              <a:t> de CO2</a:t>
            </a:r>
          </a:p>
        </p:txBody>
      </p:sp>
      <p:sp>
        <p:nvSpPr>
          <p:cNvPr id="7" name="TextBox 6">
            <a:extLst>
              <a:ext uri="{FF2B5EF4-FFF2-40B4-BE49-F238E27FC236}">
                <a16:creationId xmlns:a16="http://schemas.microsoft.com/office/drawing/2014/main" id="{03BC87C0-7308-B897-5689-DBB708946C27}"/>
              </a:ext>
            </a:extLst>
          </p:cNvPr>
          <p:cNvSpPr txBox="1"/>
          <p:nvPr/>
        </p:nvSpPr>
        <p:spPr>
          <a:xfrm>
            <a:off x="6561666" y="3074431"/>
            <a:ext cx="4759636" cy="369332"/>
          </a:xfrm>
          <a:prstGeom prst="rect">
            <a:avLst/>
          </a:prstGeom>
          <a:noFill/>
        </p:spPr>
        <p:txBody>
          <a:bodyPr wrap="none" rtlCol="0">
            <a:spAutoFit/>
          </a:bodyPr>
          <a:lstStyle/>
          <a:p>
            <a:r>
              <a:rPr lang="en-GB" dirty="0" err="1"/>
              <a:t>Emisiones</a:t>
            </a:r>
            <a:r>
              <a:rPr lang="en-GB" dirty="0"/>
              <a:t> de CO2 </a:t>
            </a:r>
            <a:r>
              <a:rPr lang="en-GB" dirty="0" err="1"/>
              <a:t>optimas</a:t>
            </a:r>
            <a:r>
              <a:rPr lang="en-GB" dirty="0"/>
              <a:t> </a:t>
            </a:r>
            <a:r>
              <a:rPr lang="en-GB" dirty="0" err="1"/>
              <a:t>por</a:t>
            </a:r>
            <a:r>
              <a:rPr lang="en-GB" dirty="0"/>
              <a:t> gas natural</a:t>
            </a:r>
          </a:p>
        </p:txBody>
      </p:sp>
    </p:spTree>
    <p:extLst>
      <p:ext uri="{BB962C8B-B14F-4D97-AF65-F5344CB8AC3E}">
        <p14:creationId xmlns:p14="http://schemas.microsoft.com/office/powerpoint/2010/main" val="40301538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1161</TotalTime>
  <Words>352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Schoolbook</vt:lpstr>
      <vt:lpstr>Consolas</vt:lpstr>
      <vt:lpstr>Wingdings 2</vt:lpstr>
      <vt:lpstr>View</vt:lpstr>
      <vt:lpstr>BTC C02 emission</vt:lpstr>
      <vt:lpstr>PowerPoint Presentation</vt:lpstr>
      <vt:lpstr>Resultados desde  BTCEMI_MAX</vt:lpstr>
      <vt:lpstr>Resultados desde  BTCGAS_GUE</vt:lpstr>
      <vt:lpstr>Observaciones BTCEMI_MAX: </vt:lpstr>
      <vt:lpstr>Observaciones BTCGAS_GUE: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BTC C02 emission</dc:title>
  <dc:creator>Nicolás Becerra</dc:creator>
  <cp:lastModifiedBy>Nicolás Becerra</cp:lastModifiedBy>
  <cp:revision>9</cp:revision>
  <dcterms:created xsi:type="dcterms:W3CDTF">2023-03-01T20:50:01Z</dcterms:created>
  <dcterms:modified xsi:type="dcterms:W3CDTF">2023-03-05T18:31:30Z</dcterms:modified>
</cp:coreProperties>
</file>