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2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chine%20learning\p%20machine\proyecto%202\graficas%20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chine%20learning\p%20machine\proyecto%202\graficas%20err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chine%20learning\p%20machine\proyecto%202\graficas%20err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chine%20learning\p%20machine\proyecto%202\graficas%20erro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AUC vs neuronas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Hoja1!$B$2</c:f>
              <c:strCache>
                <c:ptCount val="1"/>
                <c:pt idx="0">
                  <c:v>AUC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Hoja1!$A$3:$A$15</c:f>
              <c:numCache>
                <c:formatCode>General</c:formatCode>
                <c:ptCount val="13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85</c:v>
                </c:pt>
                <c:pt idx="5">
                  <c:v>90</c:v>
                </c:pt>
                <c:pt idx="6">
                  <c:v>100</c:v>
                </c:pt>
                <c:pt idx="7">
                  <c:v>105</c:v>
                </c:pt>
                <c:pt idx="8">
                  <c:v>110</c:v>
                </c:pt>
                <c:pt idx="9">
                  <c:v>115</c:v>
                </c:pt>
                <c:pt idx="10">
                  <c:v>117</c:v>
                </c:pt>
                <c:pt idx="11">
                  <c:v>120</c:v>
                </c:pt>
                <c:pt idx="12">
                  <c:v>150</c:v>
                </c:pt>
              </c:numCache>
            </c:numRef>
          </c:xVal>
          <c:yVal>
            <c:numRef>
              <c:f>Hoja1!$B$3:$B$15</c:f>
              <c:numCache>
                <c:formatCode>0.00%</c:formatCode>
                <c:ptCount val="13"/>
                <c:pt idx="0">
                  <c:v>0.81110000000000004</c:v>
                </c:pt>
                <c:pt idx="1">
                  <c:v>0.753</c:v>
                </c:pt>
                <c:pt idx="2">
                  <c:v>0.74</c:v>
                </c:pt>
                <c:pt idx="3">
                  <c:v>0.75800000000000001</c:v>
                </c:pt>
                <c:pt idx="4">
                  <c:v>0.73199999999999998</c:v>
                </c:pt>
                <c:pt idx="5">
                  <c:v>0.79300000000000004</c:v>
                </c:pt>
                <c:pt idx="6">
                  <c:v>0.71799999999999997</c:v>
                </c:pt>
                <c:pt idx="7">
                  <c:v>0.76700000000000002</c:v>
                </c:pt>
                <c:pt idx="8">
                  <c:v>0.754</c:v>
                </c:pt>
                <c:pt idx="9">
                  <c:v>0.77900000000000003</c:v>
                </c:pt>
                <c:pt idx="10">
                  <c:v>0.69699999999999995</c:v>
                </c:pt>
                <c:pt idx="11">
                  <c:v>0.503</c:v>
                </c:pt>
                <c:pt idx="12">
                  <c:v>0.503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00-41FF-98A8-7B67805F4F3C}"/>
            </c:ext>
          </c:extLst>
        </c:ser>
        <c:ser>
          <c:idx val="1"/>
          <c:order val="1"/>
          <c:tx>
            <c:strRef>
              <c:f>Hoja1!$C$2</c:f>
              <c:strCache>
                <c:ptCount val="1"/>
                <c:pt idx="0">
                  <c:v>AUC2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Hoja1!$A$3:$A$15</c:f>
              <c:numCache>
                <c:formatCode>General</c:formatCode>
                <c:ptCount val="13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85</c:v>
                </c:pt>
                <c:pt idx="5">
                  <c:v>90</c:v>
                </c:pt>
                <c:pt idx="6">
                  <c:v>100</c:v>
                </c:pt>
                <c:pt idx="7">
                  <c:v>105</c:v>
                </c:pt>
                <c:pt idx="8">
                  <c:v>110</c:v>
                </c:pt>
                <c:pt idx="9">
                  <c:v>115</c:v>
                </c:pt>
                <c:pt idx="10">
                  <c:v>117</c:v>
                </c:pt>
                <c:pt idx="11">
                  <c:v>120</c:v>
                </c:pt>
                <c:pt idx="12">
                  <c:v>150</c:v>
                </c:pt>
              </c:numCache>
            </c:numRef>
          </c:xVal>
          <c:yVal>
            <c:numRef>
              <c:f>Hoja1!$C$3:$C$15</c:f>
              <c:numCache>
                <c:formatCode>0.00%</c:formatCode>
                <c:ptCount val="13"/>
                <c:pt idx="0">
                  <c:v>0.78800000000000003</c:v>
                </c:pt>
                <c:pt idx="1">
                  <c:v>0.75</c:v>
                </c:pt>
                <c:pt idx="2">
                  <c:v>0.71299999999999997</c:v>
                </c:pt>
                <c:pt idx="3">
                  <c:v>0.751</c:v>
                </c:pt>
                <c:pt idx="4">
                  <c:v>0.70099999999999996</c:v>
                </c:pt>
                <c:pt idx="5">
                  <c:v>0.77100000000000002</c:v>
                </c:pt>
                <c:pt idx="6">
                  <c:v>0.69499999999999995</c:v>
                </c:pt>
                <c:pt idx="7">
                  <c:v>0.748</c:v>
                </c:pt>
                <c:pt idx="8">
                  <c:v>0.71799999999999997</c:v>
                </c:pt>
                <c:pt idx="9">
                  <c:v>0.76200000000000001</c:v>
                </c:pt>
                <c:pt idx="10">
                  <c:v>0.67400000000000004</c:v>
                </c:pt>
                <c:pt idx="11">
                  <c:v>0.498</c:v>
                </c:pt>
                <c:pt idx="12">
                  <c:v>0.502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00-41FF-98A8-7B67805F4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238463"/>
        <c:axId val="727243039"/>
      </c:scatterChart>
      <c:valAx>
        <c:axId val="727238463"/>
        <c:scaling>
          <c:orientation val="minMax"/>
          <c:max val="15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7243039"/>
        <c:crosses val="autoZero"/>
        <c:crossBetween val="midCat"/>
        <c:majorUnit val="10"/>
      </c:valAx>
      <c:valAx>
        <c:axId val="7272430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72384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AUC vs pesos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Hoja1!$B$26</c:f>
              <c:strCache>
                <c:ptCount val="1"/>
                <c:pt idx="0">
                  <c:v>AUC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Hoja1!$A$27:$A$37</c:f>
              <c:numCache>
                <c:formatCode>General</c:formatCode>
                <c:ptCount val="11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115</c:v>
                </c:pt>
                <c:pt idx="5">
                  <c:v>120</c:v>
                </c:pt>
                <c:pt idx="6">
                  <c:v>130</c:v>
                </c:pt>
                <c:pt idx="7">
                  <c:v>150</c:v>
                </c:pt>
                <c:pt idx="8">
                  <c:v>200</c:v>
                </c:pt>
                <c:pt idx="9">
                  <c:v>500</c:v>
                </c:pt>
                <c:pt idx="10">
                  <c:v>1000</c:v>
                </c:pt>
              </c:numCache>
            </c:numRef>
          </c:xVal>
          <c:yVal>
            <c:numRef>
              <c:f>Hoja1!$B$27:$B$37</c:f>
              <c:numCache>
                <c:formatCode>0.00%</c:formatCode>
                <c:ptCount val="11"/>
                <c:pt idx="0">
                  <c:v>0.77900000000000003</c:v>
                </c:pt>
                <c:pt idx="1">
                  <c:v>0.78300000000000003</c:v>
                </c:pt>
                <c:pt idx="2">
                  <c:v>0.80300000000000005</c:v>
                </c:pt>
                <c:pt idx="3">
                  <c:v>0.81200000000000006</c:v>
                </c:pt>
                <c:pt idx="4">
                  <c:v>0.81499999999999995</c:v>
                </c:pt>
                <c:pt idx="5">
                  <c:v>0.81499999999999995</c:v>
                </c:pt>
                <c:pt idx="6">
                  <c:v>0.81900000000000006</c:v>
                </c:pt>
                <c:pt idx="7">
                  <c:v>0.80400000000000005</c:v>
                </c:pt>
                <c:pt idx="8">
                  <c:v>0.752</c:v>
                </c:pt>
                <c:pt idx="9">
                  <c:v>0.69299999999999995</c:v>
                </c:pt>
                <c:pt idx="10">
                  <c:v>0.60899999999999999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98-4B7F-B144-8054BA6930C7}"/>
            </c:ext>
          </c:extLst>
        </c:ser>
        <c:ser>
          <c:idx val="1"/>
          <c:order val="1"/>
          <c:tx>
            <c:strRef>
              <c:f>Hoja1!$C$26</c:f>
              <c:strCache>
                <c:ptCount val="1"/>
                <c:pt idx="0">
                  <c:v>AUC2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Hoja1!$A$27:$A$37</c:f>
              <c:numCache>
                <c:formatCode>General</c:formatCode>
                <c:ptCount val="11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115</c:v>
                </c:pt>
                <c:pt idx="5">
                  <c:v>120</c:v>
                </c:pt>
                <c:pt idx="6">
                  <c:v>130</c:v>
                </c:pt>
                <c:pt idx="7">
                  <c:v>150</c:v>
                </c:pt>
                <c:pt idx="8">
                  <c:v>200</c:v>
                </c:pt>
                <c:pt idx="9">
                  <c:v>500</c:v>
                </c:pt>
                <c:pt idx="10">
                  <c:v>1000</c:v>
                </c:pt>
              </c:numCache>
            </c:numRef>
          </c:xVal>
          <c:yVal>
            <c:numRef>
              <c:f>Hoja1!$C$27:$C$37</c:f>
              <c:numCache>
                <c:formatCode>0.00%</c:formatCode>
                <c:ptCount val="11"/>
                <c:pt idx="0">
                  <c:v>0.76200000000000001</c:v>
                </c:pt>
                <c:pt idx="1">
                  <c:v>0.746</c:v>
                </c:pt>
                <c:pt idx="2">
                  <c:v>0.76600000000000001</c:v>
                </c:pt>
                <c:pt idx="3">
                  <c:v>0.76100000000000001</c:v>
                </c:pt>
                <c:pt idx="4">
                  <c:v>0.77700000000000002</c:v>
                </c:pt>
                <c:pt idx="5">
                  <c:v>0.77200000000000002</c:v>
                </c:pt>
                <c:pt idx="6">
                  <c:v>0.77</c:v>
                </c:pt>
                <c:pt idx="7">
                  <c:v>0.77769999999999995</c:v>
                </c:pt>
                <c:pt idx="8">
                  <c:v>0.72299999999999998</c:v>
                </c:pt>
                <c:pt idx="9">
                  <c:v>0.65400000000000003</c:v>
                </c:pt>
                <c:pt idx="10">
                  <c:v>0.61399999999999999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98-4B7F-B144-8054BA693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9793088"/>
        <c:axId val="819789760"/>
      </c:scatterChart>
      <c:valAx>
        <c:axId val="81979308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19789760"/>
        <c:crosses val="autoZero"/>
        <c:crossBetween val="midCat"/>
        <c:majorUnit val="100"/>
        <c:minorUnit val="50"/>
      </c:valAx>
      <c:valAx>
        <c:axId val="81978976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19793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AUC vs # iteraciones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Hoja1!$M$2</c:f>
              <c:strCache>
                <c:ptCount val="1"/>
                <c:pt idx="0">
                  <c:v>AUC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Hoja1!$L$3:$L$9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70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700</c:v>
                </c:pt>
              </c:numCache>
            </c:numRef>
          </c:xVal>
          <c:yVal>
            <c:numRef>
              <c:f>Hoja1!$M$3:$M$9</c:f>
              <c:numCache>
                <c:formatCode>0.00%</c:formatCode>
                <c:ptCount val="7"/>
                <c:pt idx="0">
                  <c:v>0.66400000000000003</c:v>
                </c:pt>
                <c:pt idx="1">
                  <c:v>0.78800000000000003</c:v>
                </c:pt>
                <c:pt idx="2">
                  <c:v>0.77769999999999995</c:v>
                </c:pt>
                <c:pt idx="3">
                  <c:v>0.81900000000000006</c:v>
                </c:pt>
                <c:pt idx="4">
                  <c:v>0.82399999999999995</c:v>
                </c:pt>
                <c:pt idx="5">
                  <c:v>0.85</c:v>
                </c:pt>
                <c:pt idx="6">
                  <c:v>0.84799999999999998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C2-44BE-B317-F729D9805FB2}"/>
            </c:ext>
          </c:extLst>
        </c:ser>
        <c:ser>
          <c:idx val="1"/>
          <c:order val="1"/>
          <c:tx>
            <c:strRef>
              <c:f>Hoja1!$N$2</c:f>
              <c:strCache>
                <c:ptCount val="1"/>
                <c:pt idx="0">
                  <c:v>AUC2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Hoja1!$L$3:$L$9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70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700</c:v>
                </c:pt>
              </c:numCache>
            </c:numRef>
          </c:xVal>
          <c:yVal>
            <c:numRef>
              <c:f>Hoja1!$N$3:$N$9</c:f>
              <c:numCache>
                <c:formatCode>0.00%</c:formatCode>
                <c:ptCount val="7"/>
                <c:pt idx="0">
                  <c:v>0.67700000000000005</c:v>
                </c:pt>
                <c:pt idx="1">
                  <c:v>0.751</c:v>
                </c:pt>
                <c:pt idx="2">
                  <c:v>0.76</c:v>
                </c:pt>
                <c:pt idx="3">
                  <c:v>0.77</c:v>
                </c:pt>
                <c:pt idx="4">
                  <c:v>0.77700000000000002</c:v>
                </c:pt>
                <c:pt idx="5">
                  <c:v>0.80500000000000005</c:v>
                </c:pt>
                <c:pt idx="6">
                  <c:v>0.77700000000000002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C2-44BE-B317-F729D9805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117472"/>
        <c:axId val="832112480"/>
      </c:scatterChart>
      <c:valAx>
        <c:axId val="832117472"/>
        <c:scaling>
          <c:orientation val="minMax"/>
          <c:max val="7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2112480"/>
        <c:crosses val="autoZero"/>
        <c:crossBetween val="midCat"/>
        <c:majorUnit val="50"/>
      </c:valAx>
      <c:valAx>
        <c:axId val="83211248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2117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AUC vs learning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Hoja1!$M$20</c:f>
              <c:strCache>
                <c:ptCount val="1"/>
                <c:pt idx="0">
                  <c:v>AUC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Hoja1!$L$21:$L$30</c:f>
              <c:numCache>
                <c:formatCode>General</c:formatCode>
                <c:ptCount val="10"/>
                <c:pt idx="0">
                  <c:v>1E-3</c:v>
                </c:pt>
                <c:pt idx="1">
                  <c:v>0.01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8.5000000000000006E-2</c:v>
                </c:pt>
                <c:pt idx="5">
                  <c:v>0.09</c:v>
                </c:pt>
                <c:pt idx="6">
                  <c:v>0.1</c:v>
                </c:pt>
                <c:pt idx="7">
                  <c:v>0.3</c:v>
                </c:pt>
                <c:pt idx="8">
                  <c:v>0.5</c:v>
                </c:pt>
                <c:pt idx="9">
                  <c:v>1</c:v>
                </c:pt>
              </c:numCache>
            </c:numRef>
          </c:xVal>
          <c:yVal>
            <c:numRef>
              <c:f>Hoja1!$M$21:$M$30</c:f>
              <c:numCache>
                <c:formatCode>0.00%</c:formatCode>
                <c:ptCount val="10"/>
                <c:pt idx="0">
                  <c:v>0.66200000000000003</c:v>
                </c:pt>
                <c:pt idx="1">
                  <c:v>0.79500000000000004</c:v>
                </c:pt>
                <c:pt idx="2">
                  <c:v>0.84799999999999998</c:v>
                </c:pt>
                <c:pt idx="3">
                  <c:v>0.85099999999999998</c:v>
                </c:pt>
                <c:pt idx="4">
                  <c:v>0.86599999999999999</c:v>
                </c:pt>
                <c:pt idx="5">
                  <c:v>0.86099999999999999</c:v>
                </c:pt>
                <c:pt idx="6">
                  <c:v>0.85</c:v>
                </c:pt>
                <c:pt idx="7">
                  <c:v>0.51600000000000001</c:v>
                </c:pt>
                <c:pt idx="8">
                  <c:v>0.50600000000000001</c:v>
                </c:pt>
                <c:pt idx="9">
                  <c:v>0.502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5C-45EB-93B0-FE0506BE6D79}"/>
            </c:ext>
          </c:extLst>
        </c:ser>
        <c:ser>
          <c:idx val="1"/>
          <c:order val="1"/>
          <c:tx>
            <c:strRef>
              <c:f>Hoja1!$N$20</c:f>
              <c:strCache>
                <c:ptCount val="1"/>
                <c:pt idx="0">
                  <c:v>AUC2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Hoja1!$L$21:$L$30</c:f>
              <c:numCache>
                <c:formatCode>General</c:formatCode>
                <c:ptCount val="10"/>
                <c:pt idx="0">
                  <c:v>1E-3</c:v>
                </c:pt>
                <c:pt idx="1">
                  <c:v>0.01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8.5000000000000006E-2</c:v>
                </c:pt>
                <c:pt idx="5">
                  <c:v>0.09</c:v>
                </c:pt>
                <c:pt idx="6">
                  <c:v>0.1</c:v>
                </c:pt>
                <c:pt idx="7">
                  <c:v>0.3</c:v>
                </c:pt>
                <c:pt idx="8">
                  <c:v>0.5</c:v>
                </c:pt>
                <c:pt idx="9">
                  <c:v>1</c:v>
                </c:pt>
              </c:numCache>
            </c:numRef>
          </c:xVal>
          <c:yVal>
            <c:numRef>
              <c:f>Hoja1!$N$21:$N$30</c:f>
              <c:numCache>
                <c:formatCode>0.00%</c:formatCode>
                <c:ptCount val="10"/>
                <c:pt idx="0">
                  <c:v>0.63600000000000001</c:v>
                </c:pt>
                <c:pt idx="1">
                  <c:v>0.73399999999999999</c:v>
                </c:pt>
                <c:pt idx="2">
                  <c:v>0.76800000000000002</c:v>
                </c:pt>
                <c:pt idx="3">
                  <c:v>0.77100000000000002</c:v>
                </c:pt>
                <c:pt idx="4">
                  <c:v>0.77700000000000002</c:v>
                </c:pt>
                <c:pt idx="5">
                  <c:v>0.79300000000000004</c:v>
                </c:pt>
                <c:pt idx="6">
                  <c:v>0.80500000000000005</c:v>
                </c:pt>
                <c:pt idx="7">
                  <c:v>0.501</c:v>
                </c:pt>
                <c:pt idx="8">
                  <c:v>0.5</c:v>
                </c:pt>
                <c:pt idx="9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5C-45EB-93B0-FE0506BE6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415136"/>
        <c:axId val="831415968"/>
      </c:scatterChart>
      <c:valAx>
        <c:axId val="831415136"/>
        <c:scaling>
          <c:orientation val="minMax"/>
          <c:max val="1"/>
          <c:min val="1.0000000000000002E-3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1415968"/>
        <c:crosses val="autoZero"/>
        <c:crossBetween val="midCat"/>
        <c:majorUnit val="0.1"/>
        <c:minorUnit val="1.0000000000000002E-2"/>
      </c:valAx>
      <c:valAx>
        <c:axId val="831415968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1415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7EC03D-6800-4DCA-9CE4-72435CEDE1D1}" type="datetime1">
              <a:rPr lang="es-ES" smtClean="0"/>
              <a:t>24/10/2018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4960AF-5E53-4906-B569-71BD34B503B3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7" name="Marcador de posición de pie de página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8" name="Marcador de posición de fech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F9DC24-64FD-4995-98AC-B72B34710354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29" name="Marcador de posición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A7F7D-667B-4F70-A932-CAC512E2A1A8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8DF1-6EC3-4B66-A0FE-D73F3045292E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122248-E8F6-4DF2-B0DE-5B6BB2D6B62B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6A867-578C-4B47-94CF-E7584F7C5CC5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096DB-ADA4-4025-9214-10AA6E17F10B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313BF-699E-4C5B-9D5D-594931393644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E6C18-8E7F-48F8-811C-D736340EE278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288F1-306B-4801-B630-F8DF855C977F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800-3E61-411B-987A-C81EEE588783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39807EE9-826A-41FF-945C-78C87AC0C4E6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4" name="Marcador de posición de fech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0FCB1876-3C8D-484C-A819-9748A4F4EDF5}" type="datetime1">
              <a:rPr lang="es-ES" noProof="0" smtClean="0"/>
              <a:t>24/10/2018</a:t>
            </a:fld>
            <a:endParaRPr lang="es-ES" noProof="0" dirty="0"/>
          </a:p>
        </p:txBody>
      </p:sp>
      <p:sp>
        <p:nvSpPr>
          <p:cNvPr id="23" name="Marcador de posición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3316" y="1367443"/>
            <a:ext cx="10363200" cy="1109750"/>
          </a:xfrm>
        </p:spPr>
        <p:txBody>
          <a:bodyPr rtlCol="0"/>
          <a:lstStyle/>
          <a:p>
            <a:pPr rtl="0"/>
            <a:r>
              <a:rPr lang="es-ES" dirty="0" smtClean="0"/>
              <a:t>Proyecto 2 Redes neuronales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3316" y="2410691"/>
            <a:ext cx="10679084" cy="2917767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 smtClean="0"/>
              <a:t>Universidad Militar Nueva Granada </a:t>
            </a:r>
          </a:p>
          <a:p>
            <a:pPr rtl="0"/>
            <a:endParaRPr lang="es-ES" sz="2400" dirty="0" smtClean="0"/>
          </a:p>
          <a:p>
            <a:pPr rtl="0"/>
            <a:r>
              <a:rPr lang="es-ES" sz="2400" dirty="0" smtClean="0"/>
              <a:t>Electiva Machine </a:t>
            </a:r>
            <a:r>
              <a:rPr lang="es-ES" sz="2400" dirty="0" err="1" smtClean="0"/>
              <a:t>Learning</a:t>
            </a:r>
            <a:r>
              <a:rPr lang="es-ES" sz="2400" dirty="0" smtClean="0"/>
              <a:t> </a:t>
            </a:r>
          </a:p>
          <a:p>
            <a:pPr rtl="0"/>
            <a:endParaRPr lang="es-ES" sz="2400" dirty="0" smtClean="0"/>
          </a:p>
          <a:p>
            <a:pPr rtl="0"/>
            <a:r>
              <a:rPr lang="es-ES" sz="2400" dirty="0" smtClean="0"/>
              <a:t>Xabier Beitia Rojas – 1401151</a:t>
            </a:r>
          </a:p>
          <a:p>
            <a:pPr rtl="0"/>
            <a:r>
              <a:rPr lang="es-ES" sz="2400" dirty="0" smtClean="0"/>
              <a:t>Nicolas Beltran </a:t>
            </a:r>
            <a:r>
              <a:rPr lang="es-ES" sz="2400" dirty="0" err="1" smtClean="0"/>
              <a:t>Alvarez</a:t>
            </a:r>
            <a:r>
              <a:rPr lang="es-ES" sz="2400" dirty="0" smtClean="0"/>
              <a:t> - 1401152</a:t>
            </a:r>
            <a:endParaRPr lang="es-ES" sz="2400" dirty="0" smtClean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490" y="104741"/>
            <a:ext cx="10363200" cy="914400"/>
          </a:xfrm>
        </p:spPr>
        <p:txBody>
          <a:bodyPr/>
          <a:lstStyle/>
          <a:p>
            <a:r>
              <a:rPr lang="es-CO" dirty="0" smtClean="0"/>
              <a:t>Resultados 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04283" y="736368"/>
            <a:ext cx="7745557" cy="59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0509" y="2507119"/>
            <a:ext cx="6145876" cy="2172946"/>
          </a:xfrm>
        </p:spPr>
        <p:txBody>
          <a:bodyPr/>
          <a:lstStyle/>
          <a:p>
            <a:r>
              <a:rPr lang="es-CO" sz="5400" dirty="0" smtClean="0"/>
              <a:t>Gracias por su atención ¡¡¡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69960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1654233" y="194051"/>
            <a:ext cx="8761614" cy="64644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05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dataset de entrenamiento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50" dirty="0" err="1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load(</a:t>
            </a:r>
            <a:r>
              <a:rPr lang="es-CO" sz="105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CO" sz="1050" dirty="0" err="1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train.mat</a:t>
            </a:r>
            <a:r>
              <a:rPr lang="es-CO" sz="105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w=y;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 prueba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=9;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 clase seleccionada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f=5000;%# filas</a:t>
            </a:r>
            <a:endParaRPr lang="es-CO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c=96*96*3;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%# columnas en GRB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c2=65*65;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%#columnas en Gray y con bajo resolución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%%%%%%%%%convertidor de X %%%%%%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h=1:1:f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=X(h,1:c);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selecciona la primera imagen fila 1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imgrgb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reshape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(img,96,96,3);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lo convierte en </a:t>
            </a:r>
            <a:r>
              <a:rPr lang="es-CO" sz="1050" dirty="0" err="1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 96*96 cada 3  columnas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imgf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=rgb2gray(</a:t>
            </a: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imgrgb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%convierte la imagen de color a gris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imresize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imgf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[65 65]);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baja la resolución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imggray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reshape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(B,1,c2);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%convierte la matriz en un vector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p(h,1:c2)=</a:t>
            </a: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imggray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acopla en la matriz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 convertir los demás valores en 0 y 1 donde uno solo es para la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 clase 1 aviones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i=1:1:f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y(i,1) == </a:t>
            </a: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w(i,1)=1;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w(i,1)=0;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%%%%%concatenar las targets and </a:t>
            </a:r>
            <a:r>
              <a:rPr lang="es-CO" sz="1050" dirty="0" err="1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p1=[w p];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 guardar nuestro dataset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0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csvwrite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CO" sz="105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'train.csv'</a:t>
            </a:r>
            <a:r>
              <a:rPr lang="es-CO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,p1);</a:t>
            </a:r>
            <a:endParaRPr lang="es-CO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61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1596043" y="66501"/>
            <a:ext cx="8961121" cy="66086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1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dataset de prueba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load(</a:t>
            </a:r>
            <a:r>
              <a:rPr lang="es-CO" sz="11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CO" sz="1100" dirty="0" err="1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test.mat</a:t>
            </a:r>
            <a:r>
              <a:rPr lang="es-CO" sz="11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w=y;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 prueba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=9;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 clase seleccionada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f=8000;%# filas</a:t>
            </a:r>
            <a:endParaRPr lang="es-CO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c=96*96*3;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%# columnas en GRB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c2=65*65;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%#columnas en Gray y con bajo resolución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%%%%%%%%%convertidor de X %%%%%%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h=1:1:f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=X(h,1:c);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selecciona la primera imagen fila 1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imgrgb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reshape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(img,96,96,3);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lo convierte en </a:t>
            </a:r>
            <a:r>
              <a:rPr lang="es-CO" sz="1100" dirty="0" err="1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 96*96 cada 3  columnas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imgf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=rgb2gray(</a:t>
            </a: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imgrgb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%convierte la imagen de color a gris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imresize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imgf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[65 65]);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baja la resolución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imggray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reshape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(B,1,c2);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%convierte la matriz en un vector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p(h,1:c2)=</a:t>
            </a: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imggray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acopla en la matriz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 convertir los </a:t>
            </a:r>
            <a:r>
              <a:rPr lang="es-CO" sz="1100" dirty="0" err="1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demas</a:t>
            </a: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valores en 0 y 1 donde uno solo es para la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 clase 1 aviones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i=1:1:f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y(i,1) == </a:t>
            </a: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w(i,1)=1;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w(i,1)=0;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%%%%%concatenar las targets and </a:t>
            </a:r>
            <a:r>
              <a:rPr lang="es-CO" sz="1100" dirty="0" err="1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p1=[w p];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>
                <a:solidFill>
                  <a:srgbClr val="228B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 guardar nuestro dataset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csvwrite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CO" sz="11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'test.csv'</a:t>
            </a:r>
            <a:r>
              <a:rPr lang="es-CO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,p1);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809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451" y="171243"/>
            <a:ext cx="10363200" cy="593528"/>
          </a:xfrm>
        </p:spPr>
        <p:txBody>
          <a:bodyPr/>
          <a:lstStyle/>
          <a:p>
            <a:pPr algn="ctr"/>
            <a:r>
              <a:rPr lang="es-CO" dirty="0" smtClean="0"/>
              <a:t>Esquema de obtención de datos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03366" y="931025"/>
            <a:ext cx="7996844" cy="57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698" y="287620"/>
            <a:ext cx="10363200" cy="914400"/>
          </a:xfrm>
        </p:spPr>
        <p:txBody>
          <a:bodyPr/>
          <a:lstStyle/>
          <a:p>
            <a:r>
              <a:rPr lang="es-CO" dirty="0" smtClean="0"/>
              <a:t>Numero de neuronas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81789"/>
              </p:ext>
            </p:extLst>
          </p:nvPr>
        </p:nvGraphicFramePr>
        <p:xfrm>
          <a:off x="523703" y="1439660"/>
          <a:ext cx="3774672" cy="489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224">
                  <a:extLst>
                    <a:ext uri="{9D8B030D-6E8A-4147-A177-3AD203B41FA5}">
                      <a16:colId xmlns:a16="http://schemas.microsoft.com/office/drawing/2014/main" val="2402540461"/>
                    </a:ext>
                  </a:extLst>
                </a:gridCol>
                <a:gridCol w="1258224">
                  <a:extLst>
                    <a:ext uri="{9D8B030D-6E8A-4147-A177-3AD203B41FA5}">
                      <a16:colId xmlns:a16="http://schemas.microsoft.com/office/drawing/2014/main" val="736398541"/>
                    </a:ext>
                  </a:extLst>
                </a:gridCol>
                <a:gridCol w="1258224">
                  <a:extLst>
                    <a:ext uri="{9D8B030D-6E8A-4147-A177-3AD203B41FA5}">
                      <a16:colId xmlns:a16="http://schemas.microsoft.com/office/drawing/2014/main" val="3335925844"/>
                    </a:ext>
                  </a:extLst>
                </a:gridCol>
              </a:tblGrid>
              <a:tr h="2177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neuronas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train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cv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87708333"/>
                  </a:ext>
                </a:extLst>
              </a:tr>
              <a:tr h="2177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AUC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AUC2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02117376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10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81,11%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78,80%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75776717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30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75,30%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75,00%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87935832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50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74,00%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71,30%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66191981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75,80%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75,10%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21999708"/>
                  </a:ext>
                </a:extLst>
              </a:tr>
              <a:tr h="202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85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73,20%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70,10%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91094848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90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79,30%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77,10%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28890367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100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71,80%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69,50%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50488805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105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76,70%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74,80%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14644993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110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75,40%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71,80%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4801615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accent6"/>
                          </a:solidFill>
                          <a:effectLst/>
                        </a:rPr>
                        <a:t>115</a:t>
                      </a:r>
                      <a:endParaRPr lang="es-CO" sz="20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accent6"/>
                          </a:solidFill>
                          <a:effectLst/>
                        </a:rPr>
                        <a:t>77,90%</a:t>
                      </a:r>
                      <a:endParaRPr lang="es-CO" sz="20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accent6"/>
                          </a:solidFill>
                          <a:effectLst/>
                        </a:rPr>
                        <a:t>76,20%</a:t>
                      </a:r>
                      <a:endParaRPr lang="es-CO" sz="20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55049801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117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69,70%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67,40%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04117956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120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50,30%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49,80%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87462838"/>
                  </a:ext>
                </a:extLst>
              </a:tr>
              <a:tr h="217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150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50,30%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50,20%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0647347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955751"/>
              </p:ext>
            </p:extLst>
          </p:nvPr>
        </p:nvGraphicFramePr>
        <p:xfrm>
          <a:off x="4923905" y="1326397"/>
          <a:ext cx="6741622" cy="5005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9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12806"/>
            <a:ext cx="10363200" cy="618467"/>
          </a:xfrm>
        </p:spPr>
        <p:txBody>
          <a:bodyPr/>
          <a:lstStyle/>
          <a:p>
            <a:pPr algn="ctr"/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weights</a:t>
            </a:r>
            <a:r>
              <a:rPr lang="es-CO" dirty="0"/>
              <a:t> 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60146"/>
              </p:ext>
            </p:extLst>
          </p:nvPr>
        </p:nvGraphicFramePr>
        <p:xfrm>
          <a:off x="515388" y="1970112"/>
          <a:ext cx="3466407" cy="4098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469">
                  <a:extLst>
                    <a:ext uri="{9D8B030D-6E8A-4147-A177-3AD203B41FA5}">
                      <a16:colId xmlns:a16="http://schemas.microsoft.com/office/drawing/2014/main" val="3646399528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4159820693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1975552865"/>
                    </a:ext>
                  </a:extLst>
                </a:gridCol>
              </a:tblGrid>
              <a:tr h="3152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valor pesos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train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cv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7081857"/>
                  </a:ext>
                </a:extLst>
              </a:tr>
              <a:tr h="31524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AUC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AUC2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3318685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0,1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77,90%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76,20%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30283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78,30%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74,60%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7778822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80,30%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76,60%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0717957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100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81,20%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76,10%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5617594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115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81,50%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77,70%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657041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120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81,50%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77,20%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0531768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130</a:t>
                      </a:r>
                      <a:endParaRPr lang="es-CO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81,90%</a:t>
                      </a:r>
                      <a:endParaRPr lang="es-CO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77,00%</a:t>
                      </a:r>
                      <a:endParaRPr lang="es-CO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087864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150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80,40%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77,77%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63782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200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75,20%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72,30%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025031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500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69,30%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65,40%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19570"/>
                  </a:ext>
                </a:extLst>
              </a:tr>
              <a:tr h="315245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1000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60,90%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61,40%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264006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981974"/>
              </p:ext>
            </p:extLst>
          </p:nvPr>
        </p:nvGraphicFramePr>
        <p:xfrm>
          <a:off x="4696692" y="1562793"/>
          <a:ext cx="6450676" cy="463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5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6072" y="196180"/>
            <a:ext cx="10363200" cy="635092"/>
          </a:xfrm>
        </p:spPr>
        <p:txBody>
          <a:bodyPr/>
          <a:lstStyle/>
          <a:p>
            <a:pPr algn="ctr"/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iterations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04358"/>
              </p:ext>
            </p:extLst>
          </p:nvPr>
        </p:nvGraphicFramePr>
        <p:xfrm>
          <a:off x="457199" y="2373915"/>
          <a:ext cx="3175461" cy="3079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785">
                  <a:extLst>
                    <a:ext uri="{9D8B030D-6E8A-4147-A177-3AD203B41FA5}">
                      <a16:colId xmlns:a16="http://schemas.microsoft.com/office/drawing/2014/main" val="3303218773"/>
                    </a:ext>
                  </a:extLst>
                </a:gridCol>
                <a:gridCol w="1014838">
                  <a:extLst>
                    <a:ext uri="{9D8B030D-6E8A-4147-A177-3AD203B41FA5}">
                      <a16:colId xmlns:a16="http://schemas.microsoft.com/office/drawing/2014/main" val="3632589276"/>
                    </a:ext>
                  </a:extLst>
                </a:gridCol>
                <a:gridCol w="1014838">
                  <a:extLst>
                    <a:ext uri="{9D8B030D-6E8A-4147-A177-3AD203B41FA5}">
                      <a16:colId xmlns:a16="http://schemas.microsoft.com/office/drawing/2014/main" val="1393038014"/>
                    </a:ext>
                  </a:extLst>
                </a:gridCol>
              </a:tblGrid>
              <a:tr h="3421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# iteraciones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train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cv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6106630"/>
                  </a:ext>
                </a:extLst>
              </a:tr>
              <a:tr h="34213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AUC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AUC2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111490"/>
                  </a:ext>
                </a:extLst>
              </a:tr>
              <a:tr h="342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66,40%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67,70%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9372917"/>
                  </a:ext>
                </a:extLst>
              </a:tr>
              <a:tr h="342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50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78,80%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75,10%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4435373"/>
                  </a:ext>
                </a:extLst>
              </a:tr>
              <a:tr h="342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77,77%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76,00%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4460316"/>
                  </a:ext>
                </a:extLst>
              </a:tr>
              <a:tr h="342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100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81,90%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77,00%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550209"/>
                  </a:ext>
                </a:extLst>
              </a:tr>
              <a:tr h="342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200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82,40%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77,70%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370067"/>
                  </a:ext>
                </a:extLst>
              </a:tr>
              <a:tr h="342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500</a:t>
                      </a:r>
                      <a:endParaRPr lang="es-CO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85,00%</a:t>
                      </a:r>
                      <a:endParaRPr lang="es-CO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80,50%</a:t>
                      </a:r>
                      <a:endParaRPr lang="es-CO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1202378"/>
                  </a:ext>
                </a:extLst>
              </a:tr>
              <a:tr h="342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>
                          <a:effectLst/>
                        </a:rPr>
                        <a:t>700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84,80%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77,70%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4291499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51949"/>
              </p:ext>
            </p:extLst>
          </p:nvPr>
        </p:nvGraphicFramePr>
        <p:xfrm>
          <a:off x="4325389" y="1388225"/>
          <a:ext cx="6913418" cy="4646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398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261" y="129679"/>
            <a:ext cx="10363200" cy="684968"/>
          </a:xfrm>
        </p:spPr>
        <p:txBody>
          <a:bodyPr/>
          <a:lstStyle/>
          <a:p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rate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9670"/>
              </p:ext>
            </p:extLst>
          </p:nvPr>
        </p:nvGraphicFramePr>
        <p:xfrm>
          <a:off x="782551" y="1409325"/>
          <a:ext cx="3415376" cy="4384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352">
                  <a:extLst>
                    <a:ext uri="{9D8B030D-6E8A-4147-A177-3AD203B41FA5}">
                      <a16:colId xmlns:a16="http://schemas.microsoft.com/office/drawing/2014/main" val="2875518740"/>
                    </a:ext>
                  </a:extLst>
                </a:gridCol>
                <a:gridCol w="1091512">
                  <a:extLst>
                    <a:ext uri="{9D8B030D-6E8A-4147-A177-3AD203B41FA5}">
                      <a16:colId xmlns:a16="http://schemas.microsoft.com/office/drawing/2014/main" val="3898346855"/>
                    </a:ext>
                  </a:extLst>
                </a:gridCol>
                <a:gridCol w="1091512">
                  <a:extLst>
                    <a:ext uri="{9D8B030D-6E8A-4147-A177-3AD203B41FA5}">
                      <a16:colId xmlns:a16="http://schemas.microsoft.com/office/drawing/2014/main" val="1805831795"/>
                    </a:ext>
                  </a:extLst>
                </a:gridCol>
              </a:tblGrid>
              <a:tr h="3653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 err="1">
                          <a:effectLst/>
                        </a:rPr>
                        <a:t>Learning</a:t>
                      </a:r>
                      <a:r>
                        <a:rPr lang="es-CO" sz="1800" u="none" strike="noStrike" dirty="0">
                          <a:effectLst/>
                        </a:rPr>
                        <a:t> </a:t>
                      </a:r>
                      <a:r>
                        <a:rPr lang="es-CO" sz="1800" u="none" strike="noStrike" dirty="0" err="1">
                          <a:effectLst/>
                        </a:rPr>
                        <a:t>rate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train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cv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7879332"/>
                  </a:ext>
                </a:extLst>
              </a:tr>
              <a:tr h="36538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AUC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AUC2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396940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0,001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66,20%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63,60%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1256372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0,01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79,50%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73,40%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541279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0,05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84,80%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76,80%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326115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0,07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85,10%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77,10%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7927829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0,085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86,60%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77,70%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65119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0,09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86,10%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79,30%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3237518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0,1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85,00%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80,50%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040669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0,3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51,60%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50,10%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2428275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0,5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50,60%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50,00%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0823740"/>
                  </a:ext>
                </a:extLst>
              </a:tr>
              <a:tr h="365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50,20%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50,00%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4227183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789216"/>
              </p:ext>
            </p:extLst>
          </p:nvPr>
        </p:nvGraphicFramePr>
        <p:xfrm>
          <a:off x="4774276" y="955964"/>
          <a:ext cx="6564283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21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4385" y="104739"/>
            <a:ext cx="10363200" cy="914400"/>
          </a:xfrm>
        </p:spPr>
        <p:txBody>
          <a:bodyPr/>
          <a:lstStyle/>
          <a:p>
            <a:r>
              <a:rPr lang="es-CO" dirty="0" smtClean="0"/>
              <a:t>Modelo de prueba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2467" y="864523"/>
            <a:ext cx="10307780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 de diseño Caída de la noch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22_TF03460533" id="{10924619-922B-4064-98CD-6951A3F78942}" vid="{BF56ECD5-2EF8-4DAD-A79C-54117AA3E723}"/>
    </a:ext>
  </a:extLst>
</a:theme>
</file>

<file path=ppt/theme/theme2.xml><?xml version="1.0" encoding="utf-8"?>
<a:theme xmlns:a="http://schemas.openxmlformats.org/drawingml/2006/main" name="Tema d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40262f94-9f35-4ac3-9a90-690165a166b7"/>
    <ds:schemaRef ds:uri="http://purl.org/dc/terms/"/>
    <ds:schemaRef ds:uri="http://purl.org/dc/dcmitype/"/>
    <ds:schemaRef ds:uri="http://schemas.openxmlformats.org/package/2006/metadata/core-properties"/>
    <ds:schemaRef ds:uri="a4f35948-e619-41b3-aa29-22878b09cfd2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Caída de la noche</Template>
  <TotalTime>17</TotalTime>
  <Words>617</Words>
  <Application>Microsoft Office PowerPoint</Application>
  <PresentationFormat>Panorámica</PresentationFormat>
  <Paragraphs>240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Wingdings 3</vt:lpstr>
      <vt:lpstr>Plantilla de diseño Caída de la noche</vt:lpstr>
      <vt:lpstr>Proyecto 2 Redes neuronales </vt:lpstr>
      <vt:lpstr>Presentación de PowerPoint</vt:lpstr>
      <vt:lpstr>Presentación de PowerPoint</vt:lpstr>
      <vt:lpstr>Esquema de obtención de datos</vt:lpstr>
      <vt:lpstr>Numero de neuronas</vt:lpstr>
      <vt:lpstr>learning weights </vt:lpstr>
      <vt:lpstr>learning iterations</vt:lpstr>
      <vt:lpstr>Learning rate</vt:lpstr>
      <vt:lpstr>Modelo de prueba</vt:lpstr>
      <vt:lpstr>Resultados </vt:lpstr>
      <vt:lpstr>Gracias por su atención ¡¡¡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 Redes neuronales </dc:title>
  <dc:creator>nicolas Beltran Alvares</dc:creator>
  <cp:lastModifiedBy>nicolas Beltran Alvares</cp:lastModifiedBy>
  <cp:revision>6</cp:revision>
  <dcterms:created xsi:type="dcterms:W3CDTF">2018-10-25T03:56:59Z</dcterms:created>
  <dcterms:modified xsi:type="dcterms:W3CDTF">2018-10-25T04:14:13Z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