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57" r:id="rId5"/>
    <p:sldId id="266" r:id="rId6"/>
    <p:sldId id="260" r:id="rId7"/>
    <p:sldId id="261" r:id="rId8"/>
    <p:sldId id="262" r:id="rId9"/>
    <p:sldId id="263" r:id="rId10"/>
    <p:sldId id="264" r:id="rId11"/>
    <p:sldId id="265" r:id="rId12"/>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01" autoAdjust="0"/>
  </p:normalViewPr>
  <p:slideViewPr>
    <p:cSldViewPr>
      <p:cViewPr varScale="1">
        <p:scale>
          <a:sx n="86" d="100"/>
          <a:sy n="86" d="100"/>
        </p:scale>
        <p:origin x="152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EF162A-48E7-4A22-B73C-523173140B9D}" type="datetimeFigureOut">
              <a:rPr lang="nl-BE" smtClean="0"/>
              <a:t>8/11/2016</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263CC-AC20-4753-B10C-07C7BB3F35BE}" type="slidenum">
              <a:rPr lang="nl-BE" smtClean="0"/>
              <a:t>‹#›</a:t>
            </a:fld>
            <a:endParaRPr lang="nl-BE"/>
          </a:p>
        </p:txBody>
      </p:sp>
    </p:spTree>
    <p:extLst>
      <p:ext uri="{BB962C8B-B14F-4D97-AF65-F5344CB8AC3E}">
        <p14:creationId xmlns:p14="http://schemas.microsoft.com/office/powerpoint/2010/main" val="2136049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63263CC-AC20-4753-B10C-07C7BB3F35BE}" type="slidenum">
              <a:rPr lang="nl-BE" smtClean="0"/>
              <a:t>9</a:t>
            </a:fld>
            <a:endParaRPr lang="nl-BE"/>
          </a:p>
        </p:txBody>
      </p:sp>
    </p:spTree>
    <p:extLst>
      <p:ext uri="{BB962C8B-B14F-4D97-AF65-F5344CB8AC3E}">
        <p14:creationId xmlns:p14="http://schemas.microsoft.com/office/powerpoint/2010/main" val="46676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63263CC-AC20-4753-B10C-07C7BB3F35BE}" type="slidenum">
              <a:rPr lang="nl-BE" smtClean="0"/>
              <a:t>10</a:t>
            </a:fld>
            <a:endParaRPr lang="nl-BE"/>
          </a:p>
        </p:txBody>
      </p:sp>
    </p:spTree>
    <p:extLst>
      <p:ext uri="{BB962C8B-B14F-4D97-AF65-F5344CB8AC3E}">
        <p14:creationId xmlns:p14="http://schemas.microsoft.com/office/powerpoint/2010/main" val="466763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63263CC-AC20-4753-B10C-07C7BB3F35BE}" type="slidenum">
              <a:rPr lang="nl-BE" smtClean="0"/>
              <a:t>11</a:t>
            </a:fld>
            <a:endParaRPr lang="nl-BE"/>
          </a:p>
        </p:txBody>
      </p:sp>
    </p:spTree>
    <p:extLst>
      <p:ext uri="{BB962C8B-B14F-4D97-AF65-F5344CB8AC3E}">
        <p14:creationId xmlns:p14="http://schemas.microsoft.com/office/powerpoint/2010/main" val="466763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a:t>Klik om de stijl te bewerken</a:t>
            </a:r>
            <a:endParaRPr lang="nl-BE"/>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147E0E6B-BBEC-45EA-B90F-95CDC7DFFA61}" type="datetimeFigureOut">
              <a:rPr lang="nl-BE" smtClean="0"/>
              <a:t>8/11/2016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F133562B-FBD5-429C-B099-FB3D7E97656C}" type="slidenum">
              <a:rPr lang="nl-BE" smtClean="0"/>
              <a:t>‹#›</a:t>
            </a:fld>
            <a:endParaRPr lang="nl-BE"/>
          </a:p>
        </p:txBody>
      </p:sp>
    </p:spTree>
    <p:extLst>
      <p:ext uri="{BB962C8B-B14F-4D97-AF65-F5344CB8AC3E}">
        <p14:creationId xmlns:p14="http://schemas.microsoft.com/office/powerpoint/2010/main" val="1388165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147E0E6B-BBEC-45EA-B90F-95CDC7DFFA61}" type="datetimeFigureOut">
              <a:rPr lang="nl-BE" smtClean="0"/>
              <a:t>8/11/2016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F133562B-FBD5-429C-B099-FB3D7E97656C}" type="slidenum">
              <a:rPr lang="nl-BE" smtClean="0"/>
              <a:t>‹#›</a:t>
            </a:fld>
            <a:endParaRPr lang="nl-BE"/>
          </a:p>
        </p:txBody>
      </p:sp>
    </p:spTree>
    <p:extLst>
      <p:ext uri="{BB962C8B-B14F-4D97-AF65-F5344CB8AC3E}">
        <p14:creationId xmlns:p14="http://schemas.microsoft.com/office/powerpoint/2010/main" val="282404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147E0E6B-BBEC-45EA-B90F-95CDC7DFFA61}" type="datetimeFigureOut">
              <a:rPr lang="nl-BE" smtClean="0"/>
              <a:t>8/11/2016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F133562B-FBD5-429C-B099-FB3D7E97656C}" type="slidenum">
              <a:rPr lang="nl-BE" smtClean="0"/>
              <a:t>‹#›</a:t>
            </a:fld>
            <a:endParaRPr lang="nl-BE"/>
          </a:p>
        </p:txBody>
      </p:sp>
    </p:spTree>
    <p:extLst>
      <p:ext uri="{BB962C8B-B14F-4D97-AF65-F5344CB8AC3E}">
        <p14:creationId xmlns:p14="http://schemas.microsoft.com/office/powerpoint/2010/main" val="396416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147E0E6B-BBEC-45EA-B90F-95CDC7DFFA61}" type="datetimeFigureOut">
              <a:rPr lang="nl-BE" smtClean="0"/>
              <a:t>8/11/2016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F133562B-FBD5-429C-B099-FB3D7E97656C}" type="slidenum">
              <a:rPr lang="nl-BE" smtClean="0"/>
              <a:t>‹#›</a:t>
            </a:fld>
            <a:endParaRPr lang="nl-BE"/>
          </a:p>
        </p:txBody>
      </p:sp>
    </p:spTree>
    <p:extLst>
      <p:ext uri="{BB962C8B-B14F-4D97-AF65-F5344CB8AC3E}">
        <p14:creationId xmlns:p14="http://schemas.microsoft.com/office/powerpoint/2010/main" val="339316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a:t>Klik om de stijl te bewerken</a:t>
            </a:r>
            <a:endParaRPr lang="nl-BE"/>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147E0E6B-BBEC-45EA-B90F-95CDC7DFFA61}" type="datetimeFigureOut">
              <a:rPr lang="nl-BE" smtClean="0"/>
              <a:t>8/11/2016</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F133562B-FBD5-429C-B099-FB3D7E97656C}" type="slidenum">
              <a:rPr lang="nl-BE" smtClean="0"/>
              <a:t>‹#›</a:t>
            </a:fld>
            <a:endParaRPr lang="nl-BE"/>
          </a:p>
        </p:txBody>
      </p:sp>
    </p:spTree>
    <p:extLst>
      <p:ext uri="{BB962C8B-B14F-4D97-AF65-F5344CB8AC3E}">
        <p14:creationId xmlns:p14="http://schemas.microsoft.com/office/powerpoint/2010/main" val="385627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147E0E6B-BBEC-45EA-B90F-95CDC7DFFA61}" type="datetimeFigureOut">
              <a:rPr lang="nl-BE" smtClean="0"/>
              <a:t>8/11/2016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133562B-FBD5-429C-B099-FB3D7E97656C}" type="slidenum">
              <a:rPr lang="nl-BE" smtClean="0"/>
              <a:t>‹#›</a:t>
            </a:fld>
            <a:endParaRPr lang="nl-BE"/>
          </a:p>
        </p:txBody>
      </p:sp>
    </p:spTree>
    <p:extLst>
      <p:ext uri="{BB962C8B-B14F-4D97-AF65-F5344CB8AC3E}">
        <p14:creationId xmlns:p14="http://schemas.microsoft.com/office/powerpoint/2010/main" val="348501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endParaRPr lang="nl-BE"/>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147E0E6B-BBEC-45EA-B90F-95CDC7DFFA61}" type="datetimeFigureOut">
              <a:rPr lang="nl-BE" smtClean="0"/>
              <a:t>8/11/2016</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F133562B-FBD5-429C-B099-FB3D7E97656C}" type="slidenum">
              <a:rPr lang="nl-BE" smtClean="0"/>
              <a:t>‹#›</a:t>
            </a:fld>
            <a:endParaRPr lang="nl-BE"/>
          </a:p>
        </p:txBody>
      </p:sp>
    </p:spTree>
    <p:extLst>
      <p:ext uri="{BB962C8B-B14F-4D97-AF65-F5344CB8AC3E}">
        <p14:creationId xmlns:p14="http://schemas.microsoft.com/office/powerpoint/2010/main" val="2664946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147E0E6B-BBEC-45EA-B90F-95CDC7DFFA61}" type="datetimeFigureOut">
              <a:rPr lang="nl-BE" smtClean="0"/>
              <a:t>8/11/2016</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F133562B-FBD5-429C-B099-FB3D7E97656C}" type="slidenum">
              <a:rPr lang="nl-BE" smtClean="0"/>
              <a:t>‹#›</a:t>
            </a:fld>
            <a:endParaRPr lang="nl-BE"/>
          </a:p>
        </p:txBody>
      </p:sp>
    </p:spTree>
    <p:extLst>
      <p:ext uri="{BB962C8B-B14F-4D97-AF65-F5344CB8AC3E}">
        <p14:creationId xmlns:p14="http://schemas.microsoft.com/office/powerpoint/2010/main" val="137566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147E0E6B-BBEC-45EA-B90F-95CDC7DFFA61}" type="datetimeFigureOut">
              <a:rPr lang="nl-BE" smtClean="0"/>
              <a:t>8/11/2016</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F133562B-FBD5-429C-B099-FB3D7E97656C}" type="slidenum">
              <a:rPr lang="nl-BE" smtClean="0"/>
              <a:t>‹#›</a:t>
            </a:fld>
            <a:endParaRPr lang="nl-BE"/>
          </a:p>
        </p:txBody>
      </p:sp>
    </p:spTree>
    <p:extLst>
      <p:ext uri="{BB962C8B-B14F-4D97-AF65-F5344CB8AC3E}">
        <p14:creationId xmlns:p14="http://schemas.microsoft.com/office/powerpoint/2010/main" val="267281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endParaRPr lang="nl-BE"/>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147E0E6B-BBEC-45EA-B90F-95CDC7DFFA61}" type="datetimeFigureOut">
              <a:rPr lang="nl-BE" smtClean="0"/>
              <a:t>8/11/2016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133562B-FBD5-429C-B099-FB3D7E97656C}" type="slidenum">
              <a:rPr lang="nl-BE" smtClean="0"/>
              <a:t>‹#›</a:t>
            </a:fld>
            <a:endParaRPr lang="nl-BE"/>
          </a:p>
        </p:txBody>
      </p:sp>
    </p:spTree>
    <p:extLst>
      <p:ext uri="{BB962C8B-B14F-4D97-AF65-F5344CB8AC3E}">
        <p14:creationId xmlns:p14="http://schemas.microsoft.com/office/powerpoint/2010/main" val="1624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a:t>Klik om de stijl te bewerken</a:t>
            </a:r>
            <a:endParaRPr lang="nl-BE"/>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147E0E6B-BBEC-45EA-B90F-95CDC7DFFA61}" type="datetimeFigureOut">
              <a:rPr lang="nl-BE" smtClean="0"/>
              <a:t>8/11/2016</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133562B-FBD5-429C-B099-FB3D7E97656C}" type="slidenum">
              <a:rPr lang="nl-BE" smtClean="0"/>
              <a:t>‹#›</a:t>
            </a:fld>
            <a:endParaRPr lang="nl-BE"/>
          </a:p>
        </p:txBody>
      </p:sp>
    </p:spTree>
    <p:extLst>
      <p:ext uri="{BB962C8B-B14F-4D97-AF65-F5344CB8AC3E}">
        <p14:creationId xmlns:p14="http://schemas.microsoft.com/office/powerpoint/2010/main" val="303871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E0E6B-BBEC-45EA-B90F-95CDC7DFFA61}" type="datetimeFigureOut">
              <a:rPr lang="nl-BE" smtClean="0"/>
              <a:t>8/11/2016</a:t>
            </a:fld>
            <a:endParaRPr lang="nl-BE"/>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3562B-FBD5-429C-B099-FB3D7E97656C}" type="slidenum">
              <a:rPr lang="nl-BE" smtClean="0"/>
              <a:t>‹#›</a:t>
            </a:fld>
            <a:endParaRPr lang="nl-BE"/>
          </a:p>
        </p:txBody>
      </p:sp>
    </p:spTree>
    <p:extLst>
      <p:ext uri="{BB962C8B-B14F-4D97-AF65-F5344CB8AC3E}">
        <p14:creationId xmlns:p14="http://schemas.microsoft.com/office/powerpoint/2010/main" val="1337899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b="1" dirty="0">
                <a:solidFill>
                  <a:srgbClr val="002060"/>
                </a:solidFill>
              </a:rPr>
              <a:t>De Bank </a:t>
            </a:r>
          </a:p>
        </p:txBody>
      </p:sp>
      <p:sp>
        <p:nvSpPr>
          <p:cNvPr id="3" name="Ondertitel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2967616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b="1" dirty="0">
                <a:solidFill>
                  <a:srgbClr val="002060"/>
                </a:solidFill>
              </a:rPr>
              <a:t>3. </a:t>
            </a:r>
            <a:r>
              <a:rPr lang="nl-BE" b="1" u="sng" dirty="0" err="1">
                <a:solidFill>
                  <a:srgbClr val="002060"/>
                </a:solidFill>
              </a:rPr>
              <a:t>Winwin</a:t>
            </a:r>
            <a:r>
              <a:rPr lang="nl-BE" b="1" u="sng" dirty="0">
                <a:solidFill>
                  <a:srgbClr val="002060"/>
                </a:solidFill>
              </a:rPr>
              <a:t>-lening</a:t>
            </a:r>
          </a:p>
        </p:txBody>
      </p:sp>
      <p:sp>
        <p:nvSpPr>
          <p:cNvPr id="3" name="Tijdelijke aanduiding voor inhoud 2"/>
          <p:cNvSpPr>
            <a:spLocks noGrp="1"/>
          </p:cNvSpPr>
          <p:nvPr>
            <p:ph idx="1"/>
          </p:nvPr>
        </p:nvSpPr>
        <p:spPr>
          <a:xfrm>
            <a:off x="457200" y="1600200"/>
            <a:ext cx="8435280" cy="4525963"/>
          </a:xfrm>
        </p:spPr>
        <p:txBody>
          <a:bodyPr>
            <a:normAutofit/>
          </a:bodyPr>
          <a:lstStyle/>
          <a:p>
            <a:pPr>
              <a:buFont typeface="Wingdings" panose="05000000000000000000" pitchFamily="2" charset="2"/>
              <a:buChar char="§"/>
            </a:pPr>
            <a:r>
              <a:rPr lang="nl-BE" b="1" dirty="0">
                <a:solidFill>
                  <a:srgbClr val="002060"/>
                </a:solidFill>
              </a:rPr>
              <a:t>Wat is de WinWin lening ?</a:t>
            </a:r>
            <a:br>
              <a:rPr lang="nl-BE" b="1" dirty="0">
                <a:solidFill>
                  <a:srgbClr val="002060"/>
                </a:solidFill>
              </a:rPr>
            </a:br>
            <a:r>
              <a:rPr lang="nl-BE" sz="1600" b="1" dirty="0">
                <a:solidFill>
                  <a:srgbClr val="002060"/>
                </a:solidFill>
              </a:rPr>
              <a:t>Alternatieve middelen die de overheid aanbieden (Zie http://www.pmv.eu/nl)</a:t>
            </a:r>
          </a:p>
          <a:p>
            <a:pPr lvl="1">
              <a:buFont typeface="Arial" panose="020B0604020202020204" pitchFamily="34" charset="0"/>
              <a:buChar char="•"/>
            </a:pPr>
            <a:r>
              <a:rPr lang="nl-BE" sz="2400" u="sng" dirty="0">
                <a:solidFill>
                  <a:srgbClr val="002060"/>
                </a:solidFill>
              </a:rPr>
              <a:t>Achtergestelde lening</a:t>
            </a:r>
          </a:p>
          <a:p>
            <a:pPr lvl="1">
              <a:buFont typeface="Arial" panose="020B0604020202020204" pitchFamily="34" charset="0"/>
              <a:buChar char="•"/>
            </a:pPr>
            <a:r>
              <a:rPr lang="nl-BE" sz="2400" u="sng" dirty="0">
                <a:solidFill>
                  <a:srgbClr val="002060"/>
                </a:solidFill>
              </a:rPr>
              <a:t>Wie</a:t>
            </a:r>
            <a:r>
              <a:rPr lang="nl-BE" sz="2400" dirty="0">
                <a:solidFill>
                  <a:srgbClr val="002060"/>
                </a:solidFill>
              </a:rPr>
              <a:t> : kredietnemer KMO / kredietgever natuurlijke persoon</a:t>
            </a:r>
          </a:p>
          <a:p>
            <a:pPr lvl="1">
              <a:buFont typeface="Arial" panose="020B0604020202020204" pitchFamily="34" charset="0"/>
              <a:buChar char="•"/>
            </a:pPr>
            <a:r>
              <a:rPr lang="nl-BE" sz="2400" u="sng" dirty="0">
                <a:solidFill>
                  <a:srgbClr val="002060"/>
                </a:solidFill>
              </a:rPr>
              <a:t>Bedrag</a:t>
            </a:r>
            <a:r>
              <a:rPr lang="nl-BE" sz="2400" dirty="0">
                <a:solidFill>
                  <a:srgbClr val="002060"/>
                </a:solidFill>
              </a:rPr>
              <a:t> : </a:t>
            </a:r>
            <a:br>
              <a:rPr lang="nl-BE" sz="1800" dirty="0">
                <a:solidFill>
                  <a:srgbClr val="002060"/>
                </a:solidFill>
              </a:rPr>
            </a:br>
            <a:r>
              <a:rPr lang="nl-BE" sz="1800" dirty="0">
                <a:solidFill>
                  <a:srgbClr val="002060"/>
                </a:solidFill>
              </a:rPr>
              <a:t>- max 200 lenen (kredietgever)</a:t>
            </a:r>
            <a:br>
              <a:rPr lang="nl-BE" sz="1800" dirty="0">
                <a:solidFill>
                  <a:srgbClr val="002060"/>
                </a:solidFill>
              </a:rPr>
            </a:br>
            <a:r>
              <a:rPr lang="nl-BE" sz="1800" dirty="0">
                <a:solidFill>
                  <a:srgbClr val="002060"/>
                </a:solidFill>
              </a:rPr>
              <a:t>- max 50 pp ontlenen (kredietnemer)</a:t>
            </a:r>
            <a:endParaRPr lang="nl-BE" sz="2400" dirty="0">
              <a:solidFill>
                <a:srgbClr val="002060"/>
              </a:solidFill>
            </a:endParaRPr>
          </a:p>
          <a:p>
            <a:pPr lvl="1">
              <a:buFont typeface="Arial" panose="020B0604020202020204" pitchFamily="34" charset="0"/>
              <a:buChar char="•"/>
            </a:pPr>
            <a:r>
              <a:rPr lang="nl-BE" sz="2400" u="sng" dirty="0">
                <a:solidFill>
                  <a:srgbClr val="002060"/>
                </a:solidFill>
              </a:rPr>
              <a:t>Looptijd</a:t>
            </a:r>
            <a:r>
              <a:rPr lang="nl-BE" sz="2400" dirty="0">
                <a:solidFill>
                  <a:srgbClr val="002060"/>
                </a:solidFill>
              </a:rPr>
              <a:t> : 8 jaar</a:t>
            </a:r>
          </a:p>
          <a:p>
            <a:pPr lvl="1">
              <a:buFont typeface="Arial" panose="020B0604020202020204" pitchFamily="34" charset="0"/>
              <a:buChar char="•"/>
            </a:pPr>
            <a:r>
              <a:rPr lang="nl-BE" sz="2400" u="sng" dirty="0">
                <a:solidFill>
                  <a:srgbClr val="002060"/>
                </a:solidFill>
              </a:rPr>
              <a:t>Aflossingen</a:t>
            </a:r>
            <a:r>
              <a:rPr lang="nl-BE" sz="2400" dirty="0">
                <a:solidFill>
                  <a:srgbClr val="002060"/>
                </a:solidFill>
              </a:rPr>
              <a:t> : flexibel</a:t>
            </a:r>
          </a:p>
          <a:p>
            <a:pPr lvl="1">
              <a:buFont typeface="Arial" panose="020B0604020202020204" pitchFamily="34" charset="0"/>
              <a:buChar char="•"/>
            </a:pPr>
            <a:r>
              <a:rPr lang="nl-BE" sz="2400" u="sng" dirty="0">
                <a:solidFill>
                  <a:srgbClr val="002060"/>
                </a:solidFill>
              </a:rPr>
              <a:t>Rente</a:t>
            </a:r>
            <a:r>
              <a:rPr lang="nl-BE" sz="2400" dirty="0">
                <a:solidFill>
                  <a:srgbClr val="002060"/>
                </a:solidFill>
              </a:rPr>
              <a:t> : 1,125% - 2,250</a:t>
            </a:r>
          </a:p>
          <a:p>
            <a:pPr lvl="1">
              <a:buFont typeface="Arial" panose="020B0604020202020204" pitchFamily="34" charset="0"/>
              <a:buChar char="•"/>
            </a:pPr>
            <a:r>
              <a:rPr lang="nl-BE" sz="2400" u="sng" dirty="0">
                <a:solidFill>
                  <a:srgbClr val="002060"/>
                </a:solidFill>
              </a:rPr>
              <a:t>Fiscaalvoordeel</a:t>
            </a:r>
            <a:r>
              <a:rPr lang="nl-BE" sz="2400" dirty="0">
                <a:solidFill>
                  <a:srgbClr val="002060"/>
                </a:solidFill>
              </a:rPr>
              <a:t> : kredietgever / 2,5% op uitstaand bedrag</a:t>
            </a:r>
            <a:endParaRPr lang="nl-BE" sz="2400" u="sng" dirty="0">
              <a:solidFill>
                <a:srgbClr val="002060"/>
              </a:solidFill>
            </a:endParaRPr>
          </a:p>
          <a:p>
            <a:pPr marL="0" indent="0">
              <a:buNone/>
            </a:pPr>
            <a:endParaRPr lang="nl-BE" dirty="0"/>
          </a:p>
        </p:txBody>
      </p:sp>
    </p:spTree>
    <p:extLst>
      <p:ext uri="{BB962C8B-B14F-4D97-AF65-F5344CB8AC3E}">
        <p14:creationId xmlns:p14="http://schemas.microsoft.com/office/powerpoint/2010/main" val="768153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encrypted-tbn2.gstatic.com/images?q=tbn:ANd9GcRbMoEAwKwL4DEabnBZLYMj-Fo2nefMpMcp7DY7f58Axc9BTma13NEhP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1508" y="2260476"/>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115616" y="1484784"/>
            <a:ext cx="7056784" cy="3456384"/>
          </a:xfrm>
          <a:prstGeom prst="rect">
            <a:avLst/>
          </a:prstGeom>
          <a:blipFill dpi="0" rotWithShape="1">
            <a:blip r:embed="rId4">
              <a:alphaModFix amt="9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2678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b="1" dirty="0">
                <a:solidFill>
                  <a:srgbClr val="002060"/>
                </a:solidFill>
              </a:rPr>
              <a:t>Resources – de bank</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398" t="23684" r="42113" b="15954"/>
          <a:stretch/>
        </p:blipFill>
        <p:spPr bwMode="auto">
          <a:xfrm>
            <a:off x="1475656" y="1052736"/>
            <a:ext cx="6569242" cy="4415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577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b="1" dirty="0">
                <a:solidFill>
                  <a:srgbClr val="002060"/>
                </a:solidFill>
              </a:rPr>
              <a:t>1. </a:t>
            </a:r>
            <a:r>
              <a:rPr lang="nl-BE" b="1" u="sng" dirty="0">
                <a:solidFill>
                  <a:srgbClr val="002060"/>
                </a:solidFill>
              </a:rPr>
              <a:t>Operationeel</a:t>
            </a:r>
          </a:p>
        </p:txBody>
      </p:sp>
      <p:sp>
        <p:nvSpPr>
          <p:cNvPr id="3" name="Tijdelijke aanduiding voor inhoud 2"/>
          <p:cNvSpPr>
            <a:spLocks noGrp="1"/>
          </p:cNvSpPr>
          <p:nvPr>
            <p:ph idx="1"/>
          </p:nvPr>
        </p:nvSpPr>
        <p:spPr/>
        <p:txBody>
          <a:bodyPr/>
          <a:lstStyle/>
          <a:p>
            <a:endParaRPr lang="nl-BE" dirty="0">
              <a:solidFill>
                <a:srgbClr val="002060"/>
              </a:solidFill>
            </a:endParaRPr>
          </a:p>
          <a:p>
            <a:pPr>
              <a:buFont typeface="Wingdings" panose="05000000000000000000" pitchFamily="2" charset="2"/>
              <a:buChar char="§"/>
            </a:pPr>
            <a:r>
              <a:rPr lang="nl-BE" dirty="0">
                <a:solidFill>
                  <a:srgbClr val="002060"/>
                </a:solidFill>
              </a:rPr>
              <a:t>Bankrekening (nodig bij de opstart)</a:t>
            </a:r>
          </a:p>
          <a:p>
            <a:pPr>
              <a:buFont typeface="Wingdings" panose="05000000000000000000" pitchFamily="2" charset="2"/>
              <a:buChar char="§"/>
            </a:pPr>
            <a:r>
              <a:rPr lang="nl-BE" dirty="0">
                <a:solidFill>
                  <a:srgbClr val="002060"/>
                </a:solidFill>
              </a:rPr>
              <a:t>Online bankieren</a:t>
            </a:r>
          </a:p>
          <a:p>
            <a:pPr>
              <a:buFont typeface="Wingdings" panose="05000000000000000000" pitchFamily="2" charset="2"/>
              <a:buChar char="§"/>
            </a:pPr>
            <a:r>
              <a:rPr lang="nl-BE" dirty="0">
                <a:solidFill>
                  <a:srgbClr val="002060"/>
                </a:solidFill>
              </a:rPr>
              <a:t>Bankkaarten</a:t>
            </a:r>
          </a:p>
        </p:txBody>
      </p:sp>
    </p:spTree>
    <p:extLst>
      <p:ext uri="{BB962C8B-B14F-4D97-AF65-F5344CB8AC3E}">
        <p14:creationId xmlns:p14="http://schemas.microsoft.com/office/powerpoint/2010/main" val="107787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582" t="23684" r="46209" b="17599"/>
          <a:stretch/>
        </p:blipFill>
        <p:spPr bwMode="auto">
          <a:xfrm>
            <a:off x="889502" y="1196752"/>
            <a:ext cx="7200800" cy="5144374"/>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2" name="Ovaal 1"/>
          <p:cNvSpPr/>
          <p:nvPr/>
        </p:nvSpPr>
        <p:spPr>
          <a:xfrm>
            <a:off x="899592" y="5301208"/>
            <a:ext cx="1656184"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Ovaal 3"/>
          <p:cNvSpPr/>
          <p:nvPr/>
        </p:nvSpPr>
        <p:spPr>
          <a:xfrm>
            <a:off x="4489902" y="4509120"/>
            <a:ext cx="2132111"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Ovaal 4"/>
          <p:cNvSpPr/>
          <p:nvPr/>
        </p:nvSpPr>
        <p:spPr>
          <a:xfrm>
            <a:off x="4512949" y="5002378"/>
            <a:ext cx="1656184" cy="2988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Titel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l-BE" b="1" dirty="0">
                <a:solidFill>
                  <a:srgbClr val="002060"/>
                </a:solidFill>
              </a:rPr>
              <a:t>2. </a:t>
            </a:r>
            <a:r>
              <a:rPr lang="nl-BE" b="1" u="sng" dirty="0">
                <a:solidFill>
                  <a:srgbClr val="002060"/>
                </a:solidFill>
              </a:rPr>
              <a:t>Partner</a:t>
            </a:r>
          </a:p>
        </p:txBody>
      </p:sp>
    </p:spTree>
    <p:extLst>
      <p:ext uri="{BB962C8B-B14F-4D97-AF65-F5344CB8AC3E}">
        <p14:creationId xmlns:p14="http://schemas.microsoft.com/office/powerpoint/2010/main" val="81089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b="1" dirty="0">
                <a:solidFill>
                  <a:srgbClr val="002060"/>
                </a:solidFill>
              </a:rPr>
              <a:t>1. </a:t>
            </a:r>
            <a:r>
              <a:rPr lang="nl-BE" b="1" u="sng" dirty="0">
                <a:solidFill>
                  <a:srgbClr val="002060"/>
                </a:solidFill>
              </a:rPr>
              <a:t>Partner</a:t>
            </a:r>
            <a:br>
              <a:rPr lang="nl-BE" b="1" u="sng" dirty="0">
                <a:solidFill>
                  <a:srgbClr val="002060"/>
                </a:solidFill>
              </a:rPr>
            </a:br>
            <a:r>
              <a:rPr lang="nl-BE" b="1" u="sng" dirty="0">
                <a:solidFill>
                  <a:srgbClr val="002060"/>
                </a:solidFill>
              </a:rPr>
              <a:t>Hoe kijkt de bank naar jou ?</a:t>
            </a:r>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nl-BE" dirty="0">
                <a:solidFill>
                  <a:srgbClr val="002060"/>
                </a:solidFill>
              </a:rPr>
              <a:t>Bereid je voor :</a:t>
            </a:r>
          </a:p>
          <a:p>
            <a:pPr lvl="1">
              <a:buFont typeface="Arial" panose="020B0604020202020204" pitchFamily="34" charset="0"/>
              <a:buChar char="•"/>
            </a:pPr>
            <a:r>
              <a:rPr lang="nl-BE" sz="2000" dirty="0">
                <a:solidFill>
                  <a:srgbClr val="002060"/>
                </a:solidFill>
              </a:rPr>
              <a:t>Ondernemingsplan (structuur / activiteit / strategie …)</a:t>
            </a:r>
          </a:p>
          <a:p>
            <a:pPr lvl="1">
              <a:buFont typeface="Arial" panose="020B0604020202020204" pitchFamily="34" charset="0"/>
              <a:buChar char="•"/>
            </a:pPr>
            <a:r>
              <a:rPr lang="nl-BE" sz="2000" dirty="0">
                <a:solidFill>
                  <a:srgbClr val="002060"/>
                </a:solidFill>
              </a:rPr>
              <a:t>Wat zijn jouw ervaringen ?</a:t>
            </a:r>
          </a:p>
          <a:p>
            <a:pPr lvl="1">
              <a:buFont typeface="Arial" panose="020B0604020202020204" pitchFamily="34" charset="0"/>
              <a:buChar char="•"/>
            </a:pPr>
            <a:r>
              <a:rPr lang="nl-BE" sz="2000" dirty="0">
                <a:solidFill>
                  <a:srgbClr val="002060"/>
                </a:solidFill>
              </a:rPr>
              <a:t>Welke investeringen zijn nog noodzakelijk ? (bestelbonnen)</a:t>
            </a:r>
          </a:p>
          <a:p>
            <a:pPr lvl="1">
              <a:buFont typeface="Arial" panose="020B0604020202020204" pitchFamily="34" charset="0"/>
              <a:buChar char="•"/>
            </a:pPr>
            <a:r>
              <a:rPr lang="nl-BE" sz="2000" dirty="0">
                <a:solidFill>
                  <a:srgbClr val="002060"/>
                </a:solidFill>
              </a:rPr>
              <a:t>Businessplan </a:t>
            </a:r>
          </a:p>
          <a:p>
            <a:pPr>
              <a:buFont typeface="Wingdings" panose="05000000000000000000" pitchFamily="2" charset="2"/>
              <a:buChar char="§"/>
            </a:pPr>
            <a:r>
              <a:rPr lang="nl-BE" dirty="0">
                <a:solidFill>
                  <a:srgbClr val="002060"/>
                </a:solidFill>
              </a:rPr>
              <a:t>Eigen inbreng / financieringsbehoefte</a:t>
            </a:r>
          </a:p>
          <a:p>
            <a:pPr>
              <a:buFont typeface="Wingdings" panose="05000000000000000000" pitchFamily="2" charset="2"/>
              <a:buChar char="§"/>
            </a:pPr>
            <a:r>
              <a:rPr lang="nl-BE" dirty="0">
                <a:solidFill>
                  <a:srgbClr val="002060"/>
                </a:solidFill>
              </a:rPr>
              <a:t>Eigen vermogen </a:t>
            </a:r>
            <a:r>
              <a:rPr lang="nl-BE" dirty="0">
                <a:solidFill>
                  <a:srgbClr val="002060"/>
                </a:solidFill>
                <a:sym typeface="Wingdings" panose="05000000000000000000" pitchFamily="2" charset="2"/>
              </a:rPr>
              <a:t> Is de onderneming solvabel ? (20% - 30%)</a:t>
            </a:r>
          </a:p>
          <a:p>
            <a:pPr>
              <a:buFont typeface="Wingdings" panose="05000000000000000000" pitchFamily="2" charset="2"/>
              <a:buChar char="§"/>
            </a:pPr>
            <a:r>
              <a:rPr lang="nl-BE" dirty="0">
                <a:solidFill>
                  <a:srgbClr val="002060"/>
                </a:solidFill>
                <a:sym typeface="Wingdings" panose="05000000000000000000" pitchFamily="2" charset="2"/>
              </a:rPr>
              <a:t>Terugbetalingscapaciteit  cash flow</a:t>
            </a:r>
            <a:endParaRPr lang="nl-BE" dirty="0">
              <a:solidFill>
                <a:srgbClr val="002060"/>
              </a:solidFill>
            </a:endParaRPr>
          </a:p>
        </p:txBody>
      </p:sp>
    </p:spTree>
    <p:extLst>
      <p:ext uri="{BB962C8B-B14F-4D97-AF65-F5344CB8AC3E}">
        <p14:creationId xmlns:p14="http://schemas.microsoft.com/office/powerpoint/2010/main" val="329096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b="1" dirty="0">
                <a:solidFill>
                  <a:srgbClr val="002060"/>
                </a:solidFill>
              </a:rPr>
              <a:t>2. </a:t>
            </a:r>
            <a:r>
              <a:rPr lang="nl-BE" b="1" u="sng" dirty="0">
                <a:solidFill>
                  <a:srgbClr val="002060"/>
                </a:solidFill>
              </a:rPr>
              <a:t>Partner - middelen</a:t>
            </a:r>
          </a:p>
        </p:txBody>
      </p:sp>
      <p:sp>
        <p:nvSpPr>
          <p:cNvPr id="3" name="Tijdelijke aanduiding voor inhoud 2"/>
          <p:cNvSpPr>
            <a:spLocks noGrp="1"/>
          </p:cNvSpPr>
          <p:nvPr>
            <p:ph idx="1"/>
          </p:nvPr>
        </p:nvSpPr>
        <p:spPr>
          <a:xfrm>
            <a:off x="457200" y="1600200"/>
            <a:ext cx="8435280" cy="4525963"/>
          </a:xfrm>
        </p:spPr>
        <p:txBody>
          <a:bodyPr>
            <a:normAutofit/>
          </a:bodyPr>
          <a:lstStyle/>
          <a:p>
            <a:pPr>
              <a:buFont typeface="Wingdings" panose="05000000000000000000" pitchFamily="2" charset="2"/>
              <a:buChar char="§"/>
            </a:pPr>
            <a:r>
              <a:rPr lang="nl-BE" b="1" dirty="0">
                <a:solidFill>
                  <a:srgbClr val="002060"/>
                </a:solidFill>
              </a:rPr>
              <a:t>VVLT</a:t>
            </a:r>
          </a:p>
          <a:p>
            <a:pPr lvl="1">
              <a:buFont typeface="Arial" panose="020B0604020202020204" pitchFamily="34" charset="0"/>
              <a:buChar char="•"/>
            </a:pPr>
            <a:r>
              <a:rPr lang="nl-BE" dirty="0">
                <a:solidFill>
                  <a:srgbClr val="002060"/>
                </a:solidFill>
              </a:rPr>
              <a:t>Investeringskredieten / Wentelkredieten</a:t>
            </a:r>
          </a:p>
          <a:p>
            <a:pPr marL="457200" lvl="1" indent="0">
              <a:buNone/>
            </a:pPr>
            <a:r>
              <a:rPr lang="nl-BE" dirty="0">
                <a:solidFill>
                  <a:srgbClr val="002060"/>
                </a:solidFill>
                <a:sym typeface="Wingdings" panose="05000000000000000000" pitchFamily="2" charset="2"/>
              </a:rPr>
              <a:t> Doel : gebouw, machines, wagen (VA, IMVA , FVA)</a:t>
            </a:r>
            <a:endParaRPr lang="nl-BE" dirty="0">
              <a:solidFill>
                <a:srgbClr val="002060"/>
              </a:solidFill>
            </a:endParaRPr>
          </a:p>
          <a:p>
            <a:pPr lvl="1">
              <a:buFont typeface="Arial" panose="020B0604020202020204" pitchFamily="34" charset="0"/>
              <a:buChar char="•"/>
            </a:pPr>
            <a:r>
              <a:rPr lang="nl-BE" dirty="0">
                <a:solidFill>
                  <a:srgbClr val="002060"/>
                </a:solidFill>
              </a:rPr>
              <a:t>Leasing = financiering/Renting = huur</a:t>
            </a:r>
          </a:p>
          <a:p>
            <a:pPr>
              <a:buFont typeface="Wingdings" panose="05000000000000000000" pitchFamily="2" charset="2"/>
              <a:buChar char="§"/>
            </a:pPr>
            <a:r>
              <a:rPr lang="nl-BE" b="1" dirty="0">
                <a:solidFill>
                  <a:srgbClr val="002060"/>
                </a:solidFill>
              </a:rPr>
              <a:t>VVKT</a:t>
            </a:r>
          </a:p>
          <a:p>
            <a:pPr lvl="1">
              <a:buFont typeface="Arial" panose="020B0604020202020204" pitchFamily="34" charset="0"/>
              <a:buChar char="•"/>
            </a:pPr>
            <a:r>
              <a:rPr lang="nl-BE" dirty="0">
                <a:solidFill>
                  <a:srgbClr val="002060"/>
                </a:solidFill>
              </a:rPr>
              <a:t>Kaskrediet</a:t>
            </a:r>
          </a:p>
          <a:p>
            <a:pPr marL="457200" lvl="1" indent="0">
              <a:buNone/>
            </a:pPr>
            <a:r>
              <a:rPr lang="nl-BE" dirty="0">
                <a:solidFill>
                  <a:srgbClr val="002060"/>
                </a:solidFill>
                <a:sym typeface="Wingdings" panose="05000000000000000000" pitchFamily="2" charset="2"/>
              </a:rPr>
              <a:t> Doel : werkkapitaalfinanciering (voorraad, klanten)</a:t>
            </a:r>
            <a:endParaRPr lang="nl-BE" dirty="0">
              <a:solidFill>
                <a:srgbClr val="002060"/>
              </a:solidFill>
            </a:endParaRPr>
          </a:p>
          <a:p>
            <a:pPr marL="0" indent="0">
              <a:buNone/>
            </a:pPr>
            <a:endParaRPr lang="nl-BE" dirty="0"/>
          </a:p>
        </p:txBody>
      </p:sp>
    </p:spTree>
    <p:extLst>
      <p:ext uri="{BB962C8B-B14F-4D97-AF65-F5344CB8AC3E}">
        <p14:creationId xmlns:p14="http://schemas.microsoft.com/office/powerpoint/2010/main" val="296396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b="1" dirty="0">
                <a:solidFill>
                  <a:srgbClr val="002060"/>
                </a:solidFill>
              </a:rPr>
              <a:t>2. </a:t>
            </a:r>
            <a:r>
              <a:rPr lang="nl-BE" b="1" u="sng" dirty="0">
                <a:solidFill>
                  <a:srgbClr val="002060"/>
                </a:solidFill>
              </a:rPr>
              <a:t>Partner - Waarborgen</a:t>
            </a:r>
          </a:p>
        </p:txBody>
      </p:sp>
      <p:sp>
        <p:nvSpPr>
          <p:cNvPr id="3" name="Tijdelijke aanduiding voor inhoud 2"/>
          <p:cNvSpPr>
            <a:spLocks noGrp="1"/>
          </p:cNvSpPr>
          <p:nvPr>
            <p:ph idx="1"/>
          </p:nvPr>
        </p:nvSpPr>
        <p:spPr>
          <a:xfrm>
            <a:off x="457200" y="1600200"/>
            <a:ext cx="8435280" cy="4525963"/>
          </a:xfrm>
        </p:spPr>
        <p:txBody>
          <a:bodyPr>
            <a:normAutofit/>
          </a:bodyPr>
          <a:lstStyle/>
          <a:p>
            <a:pPr>
              <a:buFont typeface="Wingdings" panose="05000000000000000000" pitchFamily="2" charset="2"/>
              <a:buChar char="§"/>
            </a:pPr>
            <a:r>
              <a:rPr lang="nl-BE" dirty="0">
                <a:solidFill>
                  <a:srgbClr val="002060"/>
                </a:solidFill>
              </a:rPr>
              <a:t>Waarborg zoeken op gefinancierd goed</a:t>
            </a:r>
          </a:p>
          <a:p>
            <a:pPr lvl="1">
              <a:buFont typeface="Arial" panose="020B0604020202020204" pitchFamily="34" charset="0"/>
              <a:buChar char="•"/>
            </a:pPr>
            <a:r>
              <a:rPr lang="nl-BE" dirty="0">
                <a:solidFill>
                  <a:srgbClr val="002060"/>
                </a:solidFill>
              </a:rPr>
              <a:t>Investeringskrediet / wentelkrediet</a:t>
            </a:r>
          </a:p>
          <a:p>
            <a:pPr lvl="1">
              <a:buFont typeface="Wingdings"/>
              <a:buChar char="à"/>
            </a:pPr>
            <a:r>
              <a:rPr lang="nl-BE" dirty="0">
                <a:solidFill>
                  <a:srgbClr val="002060"/>
                </a:solidFill>
                <a:sym typeface="Wingdings" panose="05000000000000000000" pitchFamily="2" charset="2"/>
              </a:rPr>
              <a:t> Gebouw : hypotheek of volmacht hypotheek</a:t>
            </a:r>
          </a:p>
          <a:p>
            <a:pPr lvl="1">
              <a:buFont typeface="Wingdings"/>
              <a:buChar char="à"/>
            </a:pPr>
            <a:r>
              <a:rPr lang="nl-BE" dirty="0">
                <a:solidFill>
                  <a:srgbClr val="002060"/>
                </a:solidFill>
                <a:sym typeface="Wingdings" panose="05000000000000000000" pitchFamily="2" charset="2"/>
              </a:rPr>
              <a:t> Wagen, Machines : subrogatieverklaring</a:t>
            </a:r>
          </a:p>
          <a:p>
            <a:pPr marL="457200" lvl="1" indent="0">
              <a:buNone/>
            </a:pPr>
            <a:r>
              <a:rPr lang="nl-BE" sz="1200" dirty="0">
                <a:solidFill>
                  <a:srgbClr val="002060"/>
                </a:solidFill>
                <a:sym typeface="Wingdings" panose="05000000000000000000" pitchFamily="2" charset="2"/>
              </a:rPr>
              <a:t>Stel iemand koopt een wagen, en betaald €x per maand, deze persoon is niet eigenaar van het goed tot op het moment dat het goed volledig betaald is, indien die persoon het goed niet meer betaald, kan de verkoper het goed terugnemen.</a:t>
            </a:r>
            <a:endParaRPr lang="nl-BE" sz="1200" dirty="0">
              <a:solidFill>
                <a:srgbClr val="002060"/>
              </a:solidFill>
            </a:endParaRPr>
          </a:p>
          <a:p>
            <a:pPr lvl="1">
              <a:buFont typeface="Arial" panose="020B0604020202020204" pitchFamily="34" charset="0"/>
              <a:buChar char="•"/>
            </a:pPr>
            <a:r>
              <a:rPr lang="nl-BE" dirty="0">
                <a:solidFill>
                  <a:srgbClr val="002060"/>
                </a:solidFill>
              </a:rPr>
              <a:t>Leasing/Renting ! uitzondering</a:t>
            </a:r>
          </a:p>
          <a:p>
            <a:pPr lvl="1">
              <a:buFont typeface="Arial" panose="020B0604020202020204" pitchFamily="34" charset="0"/>
              <a:buChar char="•"/>
            </a:pPr>
            <a:r>
              <a:rPr lang="nl-BE" dirty="0">
                <a:solidFill>
                  <a:srgbClr val="002060"/>
                </a:solidFill>
              </a:rPr>
              <a:t>Kaskrediet</a:t>
            </a:r>
          </a:p>
          <a:p>
            <a:pPr marL="457200" lvl="1" indent="0">
              <a:buNone/>
            </a:pPr>
            <a:r>
              <a:rPr lang="nl-BE" dirty="0">
                <a:solidFill>
                  <a:srgbClr val="002060"/>
                </a:solidFill>
                <a:sym typeface="Wingdings" panose="05000000000000000000" pitchFamily="2" charset="2"/>
              </a:rPr>
              <a:t> Pand op de handelszaak </a:t>
            </a:r>
            <a:r>
              <a:rPr lang="nl-BE" sz="1600" dirty="0">
                <a:solidFill>
                  <a:srgbClr val="002060"/>
                </a:solidFill>
                <a:sym typeface="Wingdings" panose="05000000000000000000" pitchFamily="2" charset="2"/>
              </a:rPr>
              <a:t>(Voorraad, handelsvorderingen en machines)</a:t>
            </a:r>
            <a:endParaRPr lang="nl-BE" sz="1600" dirty="0">
              <a:solidFill>
                <a:srgbClr val="002060"/>
              </a:solidFill>
            </a:endParaRPr>
          </a:p>
          <a:p>
            <a:pPr marL="0" indent="0">
              <a:buNone/>
            </a:pPr>
            <a:endParaRPr lang="nl-BE" dirty="0"/>
          </a:p>
        </p:txBody>
      </p:sp>
    </p:spTree>
    <p:extLst>
      <p:ext uri="{BB962C8B-B14F-4D97-AF65-F5344CB8AC3E}">
        <p14:creationId xmlns:p14="http://schemas.microsoft.com/office/powerpoint/2010/main" val="1922986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b="1" dirty="0">
                <a:solidFill>
                  <a:srgbClr val="002060"/>
                </a:solidFill>
              </a:rPr>
              <a:t>2. </a:t>
            </a:r>
            <a:r>
              <a:rPr lang="nl-BE" b="1" u="sng" dirty="0">
                <a:solidFill>
                  <a:srgbClr val="002060"/>
                </a:solidFill>
              </a:rPr>
              <a:t>Partner - Waarborgen</a:t>
            </a:r>
          </a:p>
        </p:txBody>
      </p:sp>
      <p:sp>
        <p:nvSpPr>
          <p:cNvPr id="3" name="Tijdelijke aanduiding voor inhoud 2"/>
          <p:cNvSpPr>
            <a:spLocks noGrp="1"/>
          </p:cNvSpPr>
          <p:nvPr>
            <p:ph idx="1"/>
          </p:nvPr>
        </p:nvSpPr>
        <p:spPr>
          <a:xfrm>
            <a:off x="457200" y="1600200"/>
            <a:ext cx="8435280" cy="4525963"/>
          </a:xfrm>
        </p:spPr>
        <p:txBody>
          <a:bodyPr>
            <a:normAutofit/>
          </a:bodyPr>
          <a:lstStyle/>
          <a:p>
            <a:pPr>
              <a:buFont typeface="Wingdings" panose="05000000000000000000" pitchFamily="2" charset="2"/>
              <a:buChar char="§"/>
            </a:pPr>
            <a:r>
              <a:rPr lang="nl-BE" dirty="0">
                <a:solidFill>
                  <a:srgbClr val="002060"/>
                </a:solidFill>
              </a:rPr>
              <a:t>Waarborgen buiten het gefinancierd goed:</a:t>
            </a:r>
          </a:p>
          <a:p>
            <a:pPr lvl="1">
              <a:buFont typeface="Arial" panose="020B0604020202020204" pitchFamily="34" charset="0"/>
              <a:buChar char="•"/>
            </a:pPr>
            <a:r>
              <a:rPr lang="nl-BE" dirty="0">
                <a:solidFill>
                  <a:srgbClr val="002060"/>
                </a:solidFill>
              </a:rPr>
              <a:t>Solidaire borgstelling: </a:t>
            </a:r>
            <a:r>
              <a:rPr lang="nl-BE" sz="2000" dirty="0">
                <a:solidFill>
                  <a:srgbClr val="002060"/>
                </a:solidFill>
              </a:rPr>
              <a:t>zowel de schuldenaar als de borg allebei afzonderlijk voor het geheel van de schuld kunnen aangesproken worden.</a:t>
            </a:r>
          </a:p>
          <a:p>
            <a:pPr lvl="1">
              <a:buFont typeface="Arial" panose="020B0604020202020204" pitchFamily="34" charset="0"/>
              <a:buChar char="•"/>
            </a:pPr>
            <a:r>
              <a:rPr lang="nl-BE" dirty="0">
                <a:solidFill>
                  <a:srgbClr val="002060"/>
                </a:solidFill>
              </a:rPr>
              <a:t>Pand op een verzekering: </a:t>
            </a:r>
            <a:r>
              <a:rPr lang="nl-BE" sz="2000" dirty="0">
                <a:solidFill>
                  <a:srgbClr val="002060"/>
                </a:solidFill>
              </a:rPr>
              <a:t>De bank krijgt voorrecht op wat de verzekering gaat uitbetalen als vb bij een schip met containers zikt</a:t>
            </a:r>
          </a:p>
          <a:p>
            <a:pPr marL="0" indent="0">
              <a:buNone/>
            </a:pPr>
            <a:endParaRPr lang="nl-BE" dirty="0"/>
          </a:p>
        </p:txBody>
      </p:sp>
    </p:spTree>
    <p:extLst>
      <p:ext uri="{BB962C8B-B14F-4D97-AF65-F5344CB8AC3E}">
        <p14:creationId xmlns:p14="http://schemas.microsoft.com/office/powerpoint/2010/main" val="42332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b="1" dirty="0">
                <a:solidFill>
                  <a:srgbClr val="002060"/>
                </a:solidFill>
              </a:rPr>
              <a:t>2. </a:t>
            </a:r>
            <a:r>
              <a:rPr lang="nl-BE" b="1" u="sng" dirty="0">
                <a:solidFill>
                  <a:srgbClr val="002060"/>
                </a:solidFill>
              </a:rPr>
              <a:t>Partner – financiering een kost</a:t>
            </a:r>
          </a:p>
        </p:txBody>
      </p:sp>
      <p:sp>
        <p:nvSpPr>
          <p:cNvPr id="3" name="Tijdelijke aanduiding voor inhoud 2"/>
          <p:cNvSpPr>
            <a:spLocks noGrp="1"/>
          </p:cNvSpPr>
          <p:nvPr>
            <p:ph idx="1"/>
          </p:nvPr>
        </p:nvSpPr>
        <p:spPr>
          <a:xfrm>
            <a:off x="457200" y="1600200"/>
            <a:ext cx="8435280" cy="4525963"/>
          </a:xfrm>
        </p:spPr>
        <p:txBody>
          <a:bodyPr>
            <a:normAutofit/>
          </a:bodyPr>
          <a:lstStyle/>
          <a:p>
            <a:pPr>
              <a:buFont typeface="Wingdings" panose="05000000000000000000" pitchFamily="2" charset="2"/>
              <a:buChar char="§"/>
            </a:pPr>
            <a:r>
              <a:rPr lang="nl-BE" b="1" dirty="0">
                <a:solidFill>
                  <a:srgbClr val="002060"/>
                </a:solidFill>
              </a:rPr>
              <a:t>Wat betaal je terug ? (Lening)</a:t>
            </a:r>
            <a:r>
              <a:rPr lang="nl-BE" dirty="0">
                <a:solidFill>
                  <a:srgbClr val="002060"/>
                </a:solidFill>
              </a:rPr>
              <a:t>:</a:t>
            </a:r>
          </a:p>
          <a:p>
            <a:pPr lvl="1">
              <a:buFont typeface="Arial" panose="020B0604020202020204" pitchFamily="34" charset="0"/>
              <a:buChar char="•"/>
            </a:pPr>
            <a:r>
              <a:rPr lang="nl-BE" dirty="0">
                <a:solidFill>
                  <a:srgbClr val="002060"/>
                </a:solidFill>
              </a:rPr>
              <a:t>Terugbetaling van kapitaal =&gt; cash flow</a:t>
            </a:r>
          </a:p>
          <a:p>
            <a:pPr lvl="1">
              <a:buFont typeface="Arial" panose="020B0604020202020204" pitchFamily="34" charset="0"/>
              <a:buChar char="•"/>
            </a:pPr>
            <a:r>
              <a:rPr lang="nl-BE" dirty="0">
                <a:solidFill>
                  <a:srgbClr val="002060"/>
                </a:solidFill>
              </a:rPr>
              <a:t>Terugbetaling van intrest =&gt; financiële kost in het resultaat</a:t>
            </a:r>
          </a:p>
          <a:p>
            <a:pPr lvl="1">
              <a:buFont typeface="Arial" panose="020B0604020202020204" pitchFamily="34" charset="0"/>
              <a:buChar char="•"/>
            </a:pPr>
            <a:r>
              <a:rPr lang="nl-BE" dirty="0">
                <a:solidFill>
                  <a:srgbClr val="002060"/>
                </a:solidFill>
              </a:rPr>
              <a:t>Vb. </a:t>
            </a:r>
            <a:r>
              <a:rPr lang="nl-BE" dirty="0" err="1">
                <a:solidFill>
                  <a:srgbClr val="002060"/>
                </a:solidFill>
              </a:rPr>
              <a:t>daklegger</a:t>
            </a:r>
            <a:r>
              <a:rPr lang="nl-BE" dirty="0">
                <a:solidFill>
                  <a:srgbClr val="002060"/>
                </a:solidFill>
              </a:rPr>
              <a:t> heeft fin ad 35.000 euro op 5 jaar</a:t>
            </a:r>
          </a:p>
          <a:p>
            <a:pPr marL="457200" lvl="1" indent="0">
              <a:buNone/>
            </a:pPr>
            <a:r>
              <a:rPr lang="nl-BE" sz="2400" dirty="0">
                <a:solidFill>
                  <a:srgbClr val="002060"/>
                </a:solidFill>
                <a:sym typeface="Wingdings" panose="05000000000000000000" pitchFamily="2" charset="2"/>
              </a:rPr>
              <a:t></a:t>
            </a:r>
            <a:r>
              <a:rPr lang="nl-BE" sz="2400" dirty="0">
                <a:solidFill>
                  <a:srgbClr val="002060"/>
                </a:solidFill>
              </a:rPr>
              <a:t> 1,74% / maandelijks te betalen 609,28 euro / 35.000 kapitaal / 1.556,28 intrest</a:t>
            </a:r>
          </a:p>
          <a:p>
            <a:pPr marL="0" indent="0">
              <a:buNone/>
            </a:pPr>
            <a:endParaRPr lang="nl-BE" dirty="0"/>
          </a:p>
        </p:txBody>
      </p:sp>
    </p:spTree>
    <p:extLst>
      <p:ext uri="{BB962C8B-B14F-4D97-AF65-F5344CB8AC3E}">
        <p14:creationId xmlns:p14="http://schemas.microsoft.com/office/powerpoint/2010/main" val="1979427677"/>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327</Words>
  <Application>Microsoft Office PowerPoint</Application>
  <PresentationFormat>On-screen Show (4:3)</PresentationFormat>
  <Paragraphs>56</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Kantoorthema</vt:lpstr>
      <vt:lpstr>De Bank </vt:lpstr>
      <vt:lpstr>Resources – de bank</vt:lpstr>
      <vt:lpstr>1. Operationeel</vt:lpstr>
      <vt:lpstr>PowerPoint Presentation</vt:lpstr>
      <vt:lpstr>1. Partner Hoe kijkt de bank naar jou ?</vt:lpstr>
      <vt:lpstr>2. Partner - middelen</vt:lpstr>
      <vt:lpstr>2. Partner - Waarborgen</vt:lpstr>
      <vt:lpstr>2. Partner - Waarborgen</vt:lpstr>
      <vt:lpstr>2. Partner – financiering een kost</vt:lpstr>
      <vt:lpstr>3. Winwin-lening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gebruiker</dc:creator>
  <cp:lastModifiedBy>Nicolas</cp:lastModifiedBy>
  <cp:revision>20</cp:revision>
  <dcterms:created xsi:type="dcterms:W3CDTF">2016-11-07T07:53:19Z</dcterms:created>
  <dcterms:modified xsi:type="dcterms:W3CDTF">2016-11-08T20:01:45Z</dcterms:modified>
</cp:coreProperties>
</file>