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5" r:id="rId3"/>
    <p:sldId id="277" r:id="rId4"/>
    <p:sldId id="275" r:id="rId5"/>
    <p:sldId id="274" r:id="rId6"/>
    <p:sldId id="286" r:id="rId7"/>
    <p:sldId id="263" r:id="rId8"/>
    <p:sldId id="276" r:id="rId9"/>
    <p:sldId id="258" r:id="rId10"/>
    <p:sldId id="257" r:id="rId11"/>
    <p:sldId id="283" r:id="rId12"/>
    <p:sldId id="261" r:id="rId13"/>
    <p:sldId id="264" r:id="rId14"/>
    <p:sldId id="265" r:id="rId15"/>
    <p:sldId id="287" r:id="rId16"/>
    <p:sldId id="269" r:id="rId17"/>
    <p:sldId id="278" r:id="rId18"/>
    <p:sldId id="288" r:id="rId19"/>
    <p:sldId id="284" r:id="rId20"/>
    <p:sldId id="280" r:id="rId21"/>
    <p:sldId id="282" r:id="rId22"/>
    <p:sldId id="291" r:id="rId23"/>
    <p:sldId id="289" r:id="rId24"/>
    <p:sldId id="259" r:id="rId25"/>
    <p:sldId id="292" r:id="rId26"/>
    <p:sldId id="293" r:id="rId27"/>
    <p:sldId id="294" r:id="rId28"/>
    <p:sldId id="295" r:id="rId29"/>
    <p:sldId id="296" r:id="rId30"/>
    <p:sldId id="297" r:id="rId31"/>
    <p:sldId id="300" r:id="rId32"/>
    <p:sldId id="298" r:id="rId33"/>
    <p:sldId id="299" r:id="rId34"/>
    <p:sldId id="303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>
        <p:scale>
          <a:sx n="80" d="100"/>
          <a:sy n="80" d="100"/>
        </p:scale>
        <p:origin x="-109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4A2C8-5A86-4D34-BAB2-31B03FCACACD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6E828-1EB7-4482-ADAC-71652151120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0942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6E828-1EB7-4482-ADAC-716521511206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31/07/2020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b="0" dirty="0" smtClean="0"/>
              <a:t>Resolución de problemas con técnicas de búsqueda</a:t>
            </a:r>
            <a:endParaRPr lang="es-ES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Inteligencia Artificial </a:t>
            </a:r>
          </a:p>
          <a:p>
            <a:r>
              <a:rPr lang="es-ES" sz="2400" dirty="0" smtClean="0"/>
              <a:t>Ingeniería en Sistemas de Información – UTN FRRO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643570" y="5286388"/>
            <a:ext cx="3286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800" b="1" u="sng" dirty="0" smtClean="0"/>
              <a:t>PRÁCTICA</a:t>
            </a:r>
          </a:p>
          <a:p>
            <a:pPr algn="r"/>
            <a:r>
              <a:rPr lang="es-ES" sz="2800" b="1" dirty="0" smtClean="0"/>
              <a:t>Ing. Pablo </a:t>
            </a:r>
            <a:r>
              <a:rPr lang="es-ES" sz="2800" b="1" dirty="0" err="1" smtClean="0"/>
              <a:t>Pistilli</a:t>
            </a:r>
            <a:endParaRPr lang="es-ES" sz="2800" b="1" dirty="0" smtClean="0"/>
          </a:p>
          <a:p>
            <a:pPr algn="r"/>
            <a:r>
              <a:rPr lang="es-AR" sz="2400" dirty="0" smtClean="0"/>
              <a:t>ppistilli@frro.utn.edu.ar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 en profundidad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303721"/>
            <a:ext cx="8858280" cy="276822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 smtClean="0"/>
          </a:p>
          <a:p>
            <a:pPr marL="87313" indent="0">
              <a:buNone/>
            </a:pPr>
            <a:r>
              <a:rPr lang="es-ES" sz="2800" dirty="0" smtClean="0"/>
              <a:t>En esta búsqueda, se explora cada camino posible hacia el objetivo hasta su conclusión, antes de intentar otro camino. </a:t>
            </a:r>
          </a:p>
        </p:txBody>
      </p:sp>
      <p:pic>
        <p:nvPicPr>
          <p:cNvPr id="7170" name="Picture 2" descr="http://www.monografias.com/trabajos-pdf5/recorrido-y-busqueda-arboles/image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389976"/>
            <a:ext cx="4214842" cy="2896544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714612" y="2928934"/>
            <a:ext cx="367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queremos llegar desde A hasta J …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Primero en profundidad</a:t>
            </a:r>
            <a:br>
              <a:rPr lang="es-ES" dirty="0" smtClean="0"/>
            </a:br>
            <a:r>
              <a:rPr lang="es-ES" sz="3600" b="0" dirty="0" smtClean="0"/>
              <a:t>Resultado</a:t>
            </a:r>
            <a:endParaRPr lang="es-ES" sz="3600" b="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1500166" y="5143512"/>
            <a:ext cx="6572328" cy="823860"/>
          </a:xfrm>
          <a:prstGeom prst="foldedCorner">
            <a:avLst>
              <a:gd name="adj" fmla="val 13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pPr algn="ctr"/>
            <a:r>
              <a:rPr lang="es-ES" sz="2400" b="1" dirty="0" smtClean="0"/>
              <a:t>1º en Profundidad</a:t>
            </a:r>
          </a:p>
          <a:p>
            <a:pPr algn="ctr"/>
            <a:r>
              <a:rPr lang="es-ES" sz="2000" b="1" dirty="0" smtClean="0"/>
              <a:t>Solución: C1 &gt; C4 &gt; C5 &gt; C6</a:t>
            </a:r>
            <a:endParaRPr lang="es-ES" sz="2000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3057680" y="2059536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C1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200424" y="2678194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C2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29250" y="2678194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C4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771796" y="3392574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629316" y="4190534"/>
            <a:ext cx="50006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700622" y="4190534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C4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343432" y="3392574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129250" y="3392574"/>
            <a:ext cx="4315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C5</a:t>
            </a:r>
            <a:endParaRPr lang="es-ES" dirty="0"/>
          </a:p>
        </p:txBody>
      </p:sp>
      <p:cxnSp>
        <p:nvCxnSpPr>
          <p:cNvPr id="37" name="36 Conector recto de flecha"/>
          <p:cNvCxnSpPr>
            <a:stCxn id="21" idx="2"/>
            <a:endCxn id="22" idx="0"/>
          </p:cNvCxnSpPr>
          <p:nvPr/>
        </p:nvCxnSpPr>
        <p:spPr>
          <a:xfrm rot="5400000">
            <a:off x="2720554" y="2128510"/>
            <a:ext cx="249326" cy="850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21" idx="2"/>
            <a:endCxn id="23" idx="0"/>
          </p:cNvCxnSpPr>
          <p:nvPr/>
        </p:nvCxnSpPr>
        <p:spPr>
          <a:xfrm rot="16200000" flipH="1">
            <a:off x="3684967" y="2014139"/>
            <a:ext cx="249326" cy="107878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22" idx="2"/>
            <a:endCxn id="32" idx="0"/>
          </p:cNvCxnSpPr>
          <p:nvPr/>
        </p:nvCxnSpPr>
        <p:spPr>
          <a:xfrm rot="5400000">
            <a:off x="2029751" y="3002129"/>
            <a:ext cx="345048" cy="4358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36" idx="2"/>
            <a:endCxn id="34" idx="0"/>
          </p:cNvCxnSpPr>
          <p:nvPr/>
        </p:nvCxnSpPr>
        <p:spPr>
          <a:xfrm rot="5400000">
            <a:off x="3918390" y="3763910"/>
            <a:ext cx="428628" cy="42462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36" idx="2"/>
            <a:endCxn id="33" idx="0"/>
          </p:cNvCxnSpPr>
          <p:nvPr/>
        </p:nvCxnSpPr>
        <p:spPr>
          <a:xfrm rot="16200000" flipH="1">
            <a:off x="4397867" y="3709052"/>
            <a:ext cx="428628" cy="53433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3" idx="2"/>
            <a:endCxn id="36" idx="0"/>
          </p:cNvCxnSpPr>
          <p:nvPr/>
        </p:nvCxnSpPr>
        <p:spPr>
          <a:xfrm rot="5400000">
            <a:off x="4174494" y="3218046"/>
            <a:ext cx="345048" cy="400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3" idx="2"/>
            <a:endCxn id="35" idx="0"/>
          </p:cNvCxnSpPr>
          <p:nvPr/>
        </p:nvCxnSpPr>
        <p:spPr>
          <a:xfrm rot="5400000">
            <a:off x="3779982" y="2823534"/>
            <a:ext cx="345048" cy="7930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4915068" y="3392574"/>
            <a:ext cx="4427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cxnSp>
        <p:nvCxnSpPr>
          <p:cNvPr id="47" name="46 Conector recto de flecha"/>
          <p:cNvCxnSpPr>
            <a:stCxn id="23" idx="2"/>
            <a:endCxn id="46" idx="0"/>
          </p:cNvCxnSpPr>
          <p:nvPr/>
        </p:nvCxnSpPr>
        <p:spPr>
          <a:xfrm rot="16200000" flipH="1">
            <a:off x="4570208" y="2826339"/>
            <a:ext cx="345048" cy="78742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561126" y="3392574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C3</a:t>
            </a:r>
            <a:endParaRPr lang="es-ES" dirty="0"/>
          </a:p>
        </p:txBody>
      </p:sp>
      <p:cxnSp>
        <p:nvCxnSpPr>
          <p:cNvPr id="50" name="49 Conector recto de flecha"/>
          <p:cNvCxnSpPr>
            <a:stCxn id="22" idx="2"/>
            <a:endCxn id="49" idx="0"/>
          </p:cNvCxnSpPr>
          <p:nvPr/>
        </p:nvCxnSpPr>
        <p:spPr>
          <a:xfrm rot="16200000" flipH="1">
            <a:off x="2424416" y="3043306"/>
            <a:ext cx="345048" cy="3534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2549994" y="4178392"/>
            <a:ext cx="4619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C2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52 Conector recto de flecha"/>
          <p:cNvCxnSpPr>
            <a:stCxn id="49" idx="2"/>
            <a:endCxn id="52" idx="0"/>
          </p:cNvCxnSpPr>
          <p:nvPr/>
        </p:nvCxnSpPr>
        <p:spPr>
          <a:xfrm rot="16200000" flipH="1">
            <a:off x="2569087" y="3966502"/>
            <a:ext cx="416486" cy="729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5786446" y="2143116"/>
            <a:ext cx="3143272" cy="2214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El orden de los hechos en la base de datos puede modificar los resultados de la búsqueda.</a:t>
            </a:r>
          </a:p>
          <a:p>
            <a:endParaRPr lang="es-ES" dirty="0" smtClean="0"/>
          </a:p>
          <a:p>
            <a:r>
              <a:rPr lang="es-ES" dirty="0" smtClean="0"/>
              <a:t>Si 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conecta(c4,c6) </a:t>
            </a:r>
            <a:r>
              <a:rPr lang="es-ES" dirty="0" smtClean="0"/>
              <a:t>se coloca antes de 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conecta(c4,c5)</a:t>
            </a:r>
            <a:r>
              <a:rPr lang="es-ES" dirty="0" smtClean="0"/>
              <a:t> la ruta será C1 &gt; C4 &gt; C6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Primero en profundidad</a:t>
            </a:r>
            <a:br>
              <a:rPr lang="es-ES" sz="3600" dirty="0" smtClean="0"/>
            </a:br>
            <a:r>
              <a:rPr lang="es-ES" sz="3200" b="0" dirty="0" smtClean="0"/>
              <a:t>Implementación en PROLOG</a:t>
            </a:r>
            <a:endParaRPr lang="es-ES" sz="3600" b="0" dirty="0"/>
          </a:p>
        </p:txBody>
      </p:sp>
      <p:sp>
        <p:nvSpPr>
          <p:cNvPr id="6" name="5 Rectángulo"/>
          <p:cNvSpPr/>
          <p:nvPr/>
        </p:nvSpPr>
        <p:spPr>
          <a:xfrm>
            <a:off x="71438" y="2285992"/>
            <a:ext cx="8786842" cy="25545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buNone/>
            </a:pPr>
            <a:r>
              <a:rPr lang="es-ES" sz="3200" dirty="0" smtClean="0"/>
              <a:t>PROLOG utiliza la búsqueda primero en profundidad, soportando en forma nativa la vuelta atrás (</a:t>
            </a:r>
            <a:r>
              <a:rPr lang="es-ES" sz="3200" dirty="0" err="1" smtClean="0"/>
              <a:t>backtracking</a:t>
            </a:r>
            <a:r>
              <a:rPr lang="es-ES" sz="3200" dirty="0" smtClean="0"/>
              <a:t>) cuando algún objetivo no puede cumplirse.</a:t>
            </a:r>
          </a:p>
          <a:p>
            <a:pPr lvl="1">
              <a:buNone/>
            </a:pPr>
            <a:endParaRPr lang="es-ES" sz="3200" dirty="0" smtClean="0"/>
          </a:p>
        </p:txBody>
      </p:sp>
      <p:pic>
        <p:nvPicPr>
          <p:cNvPr id="14342" name="Picture 6" descr="http://www.swi-prolog.org/icons/swip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6168" y="4667267"/>
            <a:ext cx="2139726" cy="1762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Primero en profundidad</a:t>
            </a:r>
            <a:br>
              <a:rPr lang="es-ES" dirty="0" smtClean="0"/>
            </a:br>
            <a:r>
              <a:rPr lang="es-ES" sz="3600" b="0" dirty="0" smtClean="0"/>
              <a:t>Algoritmo (solución = ruta &amp; control de looping)</a:t>
            </a:r>
            <a:endParaRPr lang="es-ES" b="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487418" y="1643050"/>
            <a:ext cx="31160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Estado Actual  </a:t>
            </a:r>
            <a:r>
              <a:rPr lang="es-ES" dirty="0" smtClean="0">
                <a:sym typeface="Wingdings" pitchFamily="2" charset="2"/>
              </a:rPr>
              <a:t> Estado inicial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857488" y="2500306"/>
            <a:ext cx="24011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¿Estado Actual = Meta?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941885" y="3221180"/>
            <a:ext cx="213276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Devolver la solución </a:t>
            </a:r>
          </a:p>
          <a:p>
            <a:r>
              <a:rPr lang="es-ES" dirty="0" smtClean="0"/>
              <a:t>(camino a recorrer)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572000" y="3177131"/>
            <a:ext cx="387875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dirty="0" smtClean="0"/>
              <a:t>Generar Estado Sucesor</a:t>
            </a:r>
          </a:p>
          <a:p>
            <a:pPr marL="457200" indent="-457200">
              <a:buFont typeface="+mj-lt"/>
              <a:buAutoNum type="alphaLcParenR"/>
            </a:pPr>
            <a:r>
              <a:rPr lang="es-ES" dirty="0" smtClean="0"/>
              <a:t>Si Estado Sucesor no fue visitado, </a:t>
            </a:r>
            <a:br>
              <a:rPr lang="es-ES" dirty="0" smtClean="0"/>
            </a:br>
            <a:r>
              <a:rPr lang="es-ES" dirty="0" smtClean="0"/>
              <a:t>agregarlo a la ruta actual</a:t>
            </a:r>
          </a:p>
          <a:p>
            <a:pPr marL="457200" indent="-457200">
              <a:buFont typeface="+mj-lt"/>
              <a:buAutoNum type="alphaLcParenR"/>
            </a:pPr>
            <a:r>
              <a:rPr lang="es-ES" dirty="0" smtClean="0"/>
              <a:t>Estado Actual </a:t>
            </a:r>
            <a:r>
              <a:rPr lang="es-ES" dirty="0" smtClean="0">
                <a:sym typeface="Wingdings" pitchFamily="2" charset="2"/>
              </a:rPr>
              <a:t> Estado Sucesor</a:t>
            </a:r>
            <a:endParaRPr lang="es-ES" dirty="0"/>
          </a:p>
        </p:txBody>
      </p:sp>
      <p:cxnSp>
        <p:nvCxnSpPr>
          <p:cNvPr id="41" name="40 Conector recto de flecha"/>
          <p:cNvCxnSpPr>
            <a:stCxn id="28" idx="2"/>
            <a:endCxn id="29" idx="0"/>
          </p:cNvCxnSpPr>
          <p:nvPr/>
        </p:nvCxnSpPr>
        <p:spPr>
          <a:xfrm rot="16200000" flipH="1">
            <a:off x="3807779" y="2250043"/>
            <a:ext cx="487924" cy="1260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44 Conector angular"/>
          <p:cNvCxnSpPr>
            <a:stCxn id="29" idx="3"/>
            <a:endCxn id="31" idx="0"/>
          </p:cNvCxnSpPr>
          <p:nvPr/>
        </p:nvCxnSpPr>
        <p:spPr>
          <a:xfrm>
            <a:off x="5258595" y="2684972"/>
            <a:ext cx="1252782" cy="492159"/>
          </a:xfrm>
          <a:prstGeom prst="bentConnector2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stCxn id="29" idx="1"/>
            <a:endCxn id="30" idx="0"/>
          </p:cNvCxnSpPr>
          <p:nvPr/>
        </p:nvCxnSpPr>
        <p:spPr>
          <a:xfrm rot="10800000" flipV="1">
            <a:off x="2008268" y="2684972"/>
            <a:ext cx="849221" cy="536208"/>
          </a:xfrm>
          <a:prstGeom prst="bentConnector2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31" idx="3"/>
          </p:cNvCxnSpPr>
          <p:nvPr/>
        </p:nvCxnSpPr>
        <p:spPr>
          <a:xfrm flipH="1" flipV="1">
            <a:off x="4143372" y="2214554"/>
            <a:ext cx="4307382" cy="1562742"/>
          </a:xfrm>
          <a:prstGeom prst="bentConnector3">
            <a:avLst>
              <a:gd name="adj1" fmla="val -5307"/>
            </a:avLst>
          </a:prstGeom>
          <a:ln w="28575"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2285984" y="27024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5"/>
                </a:solidFill>
              </a:rPr>
              <a:t>SI</a:t>
            </a:r>
            <a:endParaRPr lang="es-ES" b="1" dirty="0">
              <a:solidFill>
                <a:schemeClr val="accent5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5786446" y="271462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5"/>
                </a:solidFill>
              </a:rPr>
              <a:t>NO</a:t>
            </a:r>
            <a:endParaRPr lang="es-ES" b="1" dirty="0">
              <a:solidFill>
                <a:schemeClr val="accent5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4857752" y="4714884"/>
            <a:ext cx="4143436" cy="1619140"/>
          </a:xfrm>
          <a:prstGeom prst="foldedCorner">
            <a:avLst>
              <a:gd name="adj" fmla="val 52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r>
              <a:rPr lang="es-ES" sz="1400" b="1" dirty="0" smtClean="0"/>
              <a:t>Observar que:</a:t>
            </a:r>
          </a:p>
          <a:p>
            <a:pPr marL="177800" indent="-177800">
              <a:buFont typeface="Wingdings" pitchFamily="2" charset="2"/>
              <a:buChar char="Ø"/>
            </a:pPr>
            <a:r>
              <a:rPr lang="es-ES" sz="1400" dirty="0" smtClean="0"/>
              <a:t> si no se cumple </a:t>
            </a:r>
            <a:r>
              <a:rPr lang="es-ES" sz="1400" b="1" dirty="0" smtClean="0"/>
              <a:t>a)</a:t>
            </a:r>
            <a:r>
              <a:rPr lang="es-ES" sz="1400" dirty="0" smtClean="0"/>
              <a:t>, nos encontramos en callejón sin salida </a:t>
            </a:r>
          </a:p>
          <a:p>
            <a:pPr marL="177800" indent="-177800">
              <a:buFont typeface="Wingdings" pitchFamily="2" charset="2"/>
              <a:buChar char="Ø"/>
            </a:pPr>
            <a:r>
              <a:rPr lang="es-ES" sz="1400" dirty="0" smtClean="0"/>
              <a:t> si no se cumple </a:t>
            </a:r>
            <a:r>
              <a:rPr lang="es-ES" sz="1400" b="1" dirty="0" smtClean="0"/>
              <a:t>b)</a:t>
            </a:r>
            <a:r>
              <a:rPr lang="es-ES" sz="1400" dirty="0" smtClean="0"/>
              <a:t>, el Estado Sucesor ya fue visitado (looping).</a:t>
            </a:r>
          </a:p>
          <a:p>
            <a:endParaRPr lang="es-ES" sz="1400" dirty="0" smtClean="0"/>
          </a:p>
          <a:p>
            <a:r>
              <a:rPr lang="es-ES" sz="1400" dirty="0" smtClean="0"/>
              <a:t>En ambos casos se aplica vuelta atrás (</a:t>
            </a:r>
            <a:r>
              <a:rPr lang="es-ES" sz="1400" dirty="0" err="1" smtClean="0"/>
              <a:t>backtracking</a:t>
            </a:r>
            <a:r>
              <a:rPr lang="es-ES" sz="1400" dirty="0" smtClean="0"/>
              <a:t>).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714480" y="4143380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C1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57224" y="4762038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C2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786050" y="4762038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C4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28596" y="5476418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286116" y="6274378"/>
            <a:ext cx="50006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57422" y="6274378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C4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2000232" y="5476418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786050" y="5476418"/>
            <a:ext cx="4315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C5</a:t>
            </a:r>
            <a:endParaRPr lang="es-ES" dirty="0"/>
          </a:p>
        </p:txBody>
      </p:sp>
      <p:cxnSp>
        <p:nvCxnSpPr>
          <p:cNvPr id="49" name="48 Conector recto de flecha"/>
          <p:cNvCxnSpPr>
            <a:stCxn id="38" idx="2"/>
            <a:endCxn id="39" idx="0"/>
          </p:cNvCxnSpPr>
          <p:nvPr/>
        </p:nvCxnSpPr>
        <p:spPr>
          <a:xfrm rot="5400000">
            <a:off x="1377354" y="4212354"/>
            <a:ext cx="249326" cy="850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38" idx="2"/>
            <a:endCxn id="40" idx="0"/>
          </p:cNvCxnSpPr>
          <p:nvPr/>
        </p:nvCxnSpPr>
        <p:spPr>
          <a:xfrm rot="16200000" flipH="1">
            <a:off x="2341767" y="4097983"/>
            <a:ext cx="249326" cy="107878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39" idx="2"/>
            <a:endCxn id="42" idx="0"/>
          </p:cNvCxnSpPr>
          <p:nvPr/>
        </p:nvCxnSpPr>
        <p:spPr>
          <a:xfrm rot="5400000">
            <a:off x="686551" y="5085973"/>
            <a:ext cx="345048" cy="4358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7" idx="2"/>
            <a:endCxn id="44" idx="0"/>
          </p:cNvCxnSpPr>
          <p:nvPr/>
        </p:nvCxnSpPr>
        <p:spPr>
          <a:xfrm rot="5400000">
            <a:off x="2575190" y="5847754"/>
            <a:ext cx="428628" cy="42462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47" idx="2"/>
            <a:endCxn id="43" idx="0"/>
          </p:cNvCxnSpPr>
          <p:nvPr/>
        </p:nvCxnSpPr>
        <p:spPr>
          <a:xfrm rot="16200000" flipH="1">
            <a:off x="3054667" y="5792896"/>
            <a:ext cx="428628" cy="53433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40" idx="2"/>
            <a:endCxn id="47" idx="0"/>
          </p:cNvCxnSpPr>
          <p:nvPr/>
        </p:nvCxnSpPr>
        <p:spPr>
          <a:xfrm rot="5400000">
            <a:off x="2831294" y="5301890"/>
            <a:ext cx="345048" cy="400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40" idx="2"/>
            <a:endCxn id="46" idx="0"/>
          </p:cNvCxnSpPr>
          <p:nvPr/>
        </p:nvCxnSpPr>
        <p:spPr>
          <a:xfrm rot="5400000">
            <a:off x="2436782" y="4907378"/>
            <a:ext cx="345048" cy="7930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3571868" y="5476418"/>
            <a:ext cx="4427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cxnSp>
        <p:nvCxnSpPr>
          <p:cNvPr id="78" name="77 Conector recto de flecha"/>
          <p:cNvCxnSpPr>
            <a:stCxn id="40" idx="2"/>
            <a:endCxn id="77" idx="0"/>
          </p:cNvCxnSpPr>
          <p:nvPr/>
        </p:nvCxnSpPr>
        <p:spPr>
          <a:xfrm rot="16200000" flipH="1">
            <a:off x="3227008" y="4910183"/>
            <a:ext cx="345048" cy="78742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1217926" y="5476418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C3</a:t>
            </a:r>
            <a:endParaRPr lang="es-ES" dirty="0"/>
          </a:p>
        </p:txBody>
      </p:sp>
      <p:cxnSp>
        <p:nvCxnSpPr>
          <p:cNvPr id="87" name="86 Conector recto de flecha"/>
          <p:cNvCxnSpPr>
            <a:stCxn id="39" idx="2"/>
            <a:endCxn id="86" idx="0"/>
          </p:cNvCxnSpPr>
          <p:nvPr/>
        </p:nvCxnSpPr>
        <p:spPr>
          <a:xfrm rot="16200000" flipH="1">
            <a:off x="1081216" y="5127150"/>
            <a:ext cx="345048" cy="3534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1206794" y="6262236"/>
            <a:ext cx="4619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C2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9" name="88 Conector recto de flecha"/>
          <p:cNvCxnSpPr>
            <a:stCxn id="86" idx="2"/>
            <a:endCxn id="88" idx="0"/>
          </p:cNvCxnSpPr>
          <p:nvPr/>
        </p:nvCxnSpPr>
        <p:spPr>
          <a:xfrm rot="16200000" flipH="1">
            <a:off x="1225887" y="6050346"/>
            <a:ext cx="416486" cy="729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Primero en profundidad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400" b="0" dirty="0" smtClean="0"/>
              <a:t>Implementación en PROLOG (solución = ruta &amp; control de looping)</a:t>
            </a:r>
            <a:endParaRPr lang="es-ES" sz="2400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252536" y="1643050"/>
            <a:ext cx="9396536" cy="5143464"/>
          </a:xfrm>
        </p:spPr>
        <p:txBody>
          <a:bodyPr>
            <a:noAutofit/>
          </a:bodyPr>
          <a:lstStyle/>
          <a:p>
            <a:pPr lvl="1">
              <a:buNone/>
              <a:tabLst>
                <a:tab pos="4572000" algn="l"/>
              </a:tabLst>
            </a:pP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calculaRutaProf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(Inicio, Meta) :-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Inicio,Meta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,[Inicio],Sol).</a:t>
            </a:r>
          </a:p>
          <a:p>
            <a:pPr lvl="1" algn="ctr">
              <a:buNone/>
            </a:pP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s-ES" sz="1600" b="1" i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s-ES" sz="1400" b="1" i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s-ES" sz="14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Si el estado actual es la meta, devolver la ruta recorrida como solución</a:t>
            </a:r>
          </a:p>
          <a:p>
            <a:pPr lvl="1">
              <a:buNone/>
              <a:tabLst>
                <a:tab pos="1438275" algn="l"/>
              </a:tabLst>
            </a:pP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(Estado, Estado, Ruta, Ruta).</a:t>
            </a:r>
          </a:p>
          <a:p>
            <a:pPr lvl="1">
              <a:buNone/>
            </a:pP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s-ES" sz="14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Generar un sucesor del estado actual. Si no fue visitado agregarlo a la ruta </a:t>
            </a:r>
          </a:p>
          <a:p>
            <a:pPr lvl="1">
              <a:buNone/>
            </a:pP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(Estado, Meta, Ruta, Sol) :- 	</a:t>
            </a:r>
          </a:p>
          <a:p>
            <a:pPr lvl="1">
              <a:buNone/>
              <a:tabLst>
                <a:tab pos="2060575" algn="l"/>
              </a:tabLs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		sucesor(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Estado,NuevoEstado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),		     			  	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(pertenece(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NuevoEstado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, Ruta)),		     			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NuevoEstado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, Meta, [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NuevoEstado|Ruta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], Sol).</a:t>
            </a:r>
          </a:p>
          <a:p>
            <a:pPr lvl="1">
              <a:buNone/>
            </a:pP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s-ES" sz="1400" b="1" i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Generar el próximo estado</a:t>
            </a:r>
            <a:endParaRPr lang="es-E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sucesor(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Estado,NuevoEstado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):- conecta(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Estado,NuevoEstado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,_).</a:t>
            </a:r>
          </a:p>
          <a:p>
            <a:pPr lvl="1">
              <a:buNone/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sucesor(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Estado,NuevoEstado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):- conecta(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NuevoEstado,Estado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,_).</a:t>
            </a:r>
          </a:p>
          <a:p>
            <a:pPr lvl="1">
              <a:buNone/>
            </a:pPr>
            <a:endParaRPr lang="es-ES" sz="1600" b="1" i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372200" y="2132856"/>
            <a:ext cx="2232248" cy="290758"/>
          </a:xfrm>
          <a:prstGeom prst="foldedCorner">
            <a:avLst>
              <a:gd name="adj" fmla="val 137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pPr algn="ctr"/>
            <a:r>
              <a:rPr lang="es-ES" sz="1400" i="1" dirty="0" smtClean="0"/>
              <a:t>Lista con la ruta actual</a:t>
            </a:r>
          </a:p>
        </p:txBody>
      </p:sp>
      <p:cxnSp>
        <p:nvCxnSpPr>
          <p:cNvPr id="12" name="11 Conector angular"/>
          <p:cNvCxnSpPr>
            <a:endCxn id="7" idx="0"/>
          </p:cNvCxnSpPr>
          <p:nvPr/>
        </p:nvCxnSpPr>
        <p:spPr>
          <a:xfrm rot="5400000">
            <a:off x="7401229" y="2045760"/>
            <a:ext cx="174191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Primero en profundidad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400" b="0" dirty="0" smtClean="0"/>
              <a:t>Implementación en PROLOG - Resultados</a:t>
            </a:r>
            <a:endParaRPr lang="es-ES" sz="2400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42876" y="1643050"/>
            <a:ext cx="9001156" cy="5143464"/>
          </a:xfrm>
        </p:spPr>
        <p:txBody>
          <a:bodyPr>
            <a:noAutofit/>
          </a:bodyPr>
          <a:lstStyle/>
          <a:p>
            <a:pPr lvl="1">
              <a:buNone/>
              <a:tabLst>
                <a:tab pos="4572000" algn="l"/>
              </a:tabLst>
            </a:pP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salida estará en orden inverso …</a:t>
            </a:r>
          </a:p>
          <a:p>
            <a:pPr lvl="1">
              <a:buNone/>
              <a:tabLst>
                <a:tab pos="4572000" algn="l"/>
              </a:tabLst>
            </a:pPr>
            <a:endParaRPr lang="es-E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-324544" y="5000636"/>
            <a:ext cx="9644098" cy="107157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None/>
              <a:tabLst>
                <a:tab pos="4572000" algn="l"/>
              </a:tabLst>
              <a:defRPr/>
            </a:pP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calculaRutaProf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(Inicio, Meta) :-  </a:t>
            </a: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buscaRuta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(Inicio, Meta, [Inicio], Sol),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None/>
              <a:tabLst>
                <a:tab pos="4572000" algn="l"/>
              </a:tabLst>
              <a:defRPr/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                           reverse(Sol, Sol2),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None/>
              <a:tabLst>
                <a:tab pos="4572000" algn="l"/>
              </a:tabLst>
              <a:defRPr/>
            </a:pP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                 </a:t>
            </a:r>
            <a:r>
              <a:rPr kumimoji="0" lang="es-E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write</a:t>
            </a: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(Sol2).</a:t>
            </a:r>
            <a:endParaRPr kumimoji="0" lang="es-E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059" t="76800" r="84627" b="6250"/>
          <a:stretch>
            <a:fillRect/>
          </a:stretch>
        </p:blipFill>
        <p:spPr bwMode="auto">
          <a:xfrm>
            <a:off x="428596" y="2500306"/>
            <a:ext cx="2897216" cy="19288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 en anchura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303721"/>
            <a:ext cx="8858280" cy="276822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 smtClean="0"/>
          </a:p>
          <a:p>
            <a:pPr marL="87313" indent="0">
              <a:buNone/>
            </a:pPr>
            <a:r>
              <a:rPr lang="es-ES" sz="2800" dirty="0" smtClean="0"/>
              <a:t>En esta búsqueda se evalúa cada nodo del mismo nivel antes de proceder al siguiente nivel más profundo.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143108" y="2967335"/>
            <a:ext cx="502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</a:rPr>
              <a:t>Si queremos llegar desde A hasta I …</a:t>
            </a:r>
            <a:endParaRPr lang="es-E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698" y="3571876"/>
            <a:ext cx="650701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Elipse"/>
          <p:cNvSpPr/>
          <p:nvPr/>
        </p:nvSpPr>
        <p:spPr>
          <a:xfrm>
            <a:off x="4930322" y="5357826"/>
            <a:ext cx="500066" cy="42862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Primero en anchura</a:t>
            </a:r>
            <a:br>
              <a:rPr lang="es-ES" dirty="0" smtClean="0"/>
            </a:br>
            <a:r>
              <a:rPr lang="es-ES" sz="3100" b="0" dirty="0" smtClean="0"/>
              <a:t>Implementación</a:t>
            </a:r>
            <a:endParaRPr lang="es-ES" b="0" dirty="0"/>
          </a:p>
        </p:txBody>
      </p:sp>
      <p:sp>
        <p:nvSpPr>
          <p:cNvPr id="33" name="32 Rectángulo"/>
          <p:cNvSpPr/>
          <p:nvPr/>
        </p:nvSpPr>
        <p:spPr>
          <a:xfrm>
            <a:off x="500034" y="1714488"/>
            <a:ext cx="83582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sz="2400" dirty="0" smtClean="0"/>
              <a:t>Se requiere mantener una estructura tipo lista para almacenar los nodos pendientes de evaluar (LISTA-NODOS)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s-ES" sz="2400" dirty="0" smtClean="0"/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endParaRPr lang="es-ES" sz="2400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571472" y="2571744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/>
              <a:t>[                                       ]</a:t>
            </a:r>
            <a:endParaRPr lang="es-ES" sz="44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18002" y="2786058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A</a:t>
            </a:r>
            <a:endParaRPr lang="es-ES" sz="20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175192" y="2786058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B</a:t>
            </a:r>
            <a:endParaRPr lang="es-ES" sz="20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532382" y="278605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</a:t>
            </a:r>
            <a:endParaRPr lang="es-ES" sz="2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889572" y="278605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D</a:t>
            </a:r>
            <a:endParaRPr lang="es-ES" sz="2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273412" y="2786058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E</a:t>
            </a:r>
            <a:endParaRPr lang="es-ES" sz="20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43426" y="278605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F</a:t>
            </a:r>
            <a:endParaRPr lang="es-ES" sz="20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31980" y="2786058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G</a:t>
            </a:r>
            <a:endParaRPr lang="es-ES" sz="20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454196" y="278605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H</a:t>
            </a:r>
            <a:endParaRPr lang="es-ES" sz="20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889836" y="2786058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I</a:t>
            </a:r>
            <a:endParaRPr lang="es-ES" sz="20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245520" y="2786058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J</a:t>
            </a:r>
            <a:endParaRPr lang="es-ES" sz="20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675654" y="278605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K</a:t>
            </a:r>
            <a:endParaRPr lang="es-ES" sz="20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081936" y="278605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</a:t>
            </a:r>
            <a:endParaRPr lang="es-ES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 l="9024" t="9999" r="6829"/>
          <a:stretch>
            <a:fillRect/>
          </a:stretch>
        </p:blipFill>
        <p:spPr bwMode="auto">
          <a:xfrm>
            <a:off x="2928926" y="3357562"/>
            <a:ext cx="16430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 t="8242"/>
          <a:stretch>
            <a:fillRect/>
          </a:stretch>
        </p:blipFill>
        <p:spPr bwMode="auto">
          <a:xfrm>
            <a:off x="642922" y="4967298"/>
            <a:ext cx="19145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 l="3846" r="3846"/>
          <a:stretch>
            <a:fillRect/>
          </a:stretch>
        </p:blipFill>
        <p:spPr bwMode="auto">
          <a:xfrm>
            <a:off x="2952738" y="4857760"/>
            <a:ext cx="1566874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979" r="12500"/>
          <a:stretch>
            <a:fillRect/>
          </a:stretch>
        </p:blipFill>
        <p:spPr bwMode="auto">
          <a:xfrm>
            <a:off x="4986352" y="4954598"/>
            <a:ext cx="135731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/>
          <a:srcRect t="5981"/>
          <a:stretch>
            <a:fillRect/>
          </a:stretch>
        </p:blipFill>
        <p:spPr bwMode="auto">
          <a:xfrm>
            <a:off x="341283" y="5768992"/>
            <a:ext cx="1420822" cy="8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1574" y="3789373"/>
            <a:ext cx="5095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Flecha derecha"/>
          <p:cNvSpPr/>
          <p:nvPr/>
        </p:nvSpPr>
        <p:spPr>
          <a:xfrm>
            <a:off x="1142976" y="3286124"/>
            <a:ext cx="2143140" cy="571504"/>
          </a:xfrm>
          <a:prstGeom prst="rightArrow">
            <a:avLst>
              <a:gd name="adj1" fmla="val 64776"/>
              <a:gd name="adj2" fmla="val 42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¿Estado=meta? NO</a:t>
            </a:r>
            <a:endParaRPr lang="es-ES" sz="1600" b="1" dirty="0"/>
          </a:p>
        </p:txBody>
      </p:sp>
      <p:sp>
        <p:nvSpPr>
          <p:cNvPr id="35" name="34 Flecha derecha"/>
          <p:cNvSpPr/>
          <p:nvPr/>
        </p:nvSpPr>
        <p:spPr>
          <a:xfrm>
            <a:off x="571472" y="4643446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Flecha derecha"/>
          <p:cNvSpPr/>
          <p:nvPr/>
        </p:nvSpPr>
        <p:spPr>
          <a:xfrm>
            <a:off x="2500298" y="4643446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Flecha derecha"/>
          <p:cNvSpPr/>
          <p:nvPr/>
        </p:nvSpPr>
        <p:spPr>
          <a:xfrm>
            <a:off x="4357686" y="4643446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>
            <a:off x="285720" y="5429264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Flecha derecha"/>
          <p:cNvSpPr/>
          <p:nvPr/>
        </p:nvSpPr>
        <p:spPr>
          <a:xfrm>
            <a:off x="1428728" y="5429264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Flecha derecha"/>
          <p:cNvSpPr/>
          <p:nvPr/>
        </p:nvSpPr>
        <p:spPr>
          <a:xfrm>
            <a:off x="2571736" y="5429264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Flecha derecha"/>
          <p:cNvSpPr/>
          <p:nvPr/>
        </p:nvSpPr>
        <p:spPr>
          <a:xfrm>
            <a:off x="3500430" y="5429264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Flecha derecha"/>
          <p:cNvSpPr/>
          <p:nvPr/>
        </p:nvSpPr>
        <p:spPr>
          <a:xfrm>
            <a:off x="4572000" y="5429264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squina doblada"/>
          <p:cNvSpPr/>
          <p:nvPr/>
        </p:nvSpPr>
        <p:spPr>
          <a:xfrm>
            <a:off x="5643602" y="2623191"/>
            <a:ext cx="3428992" cy="1489829"/>
          </a:xfrm>
          <a:prstGeom prst="foldedCorner">
            <a:avLst>
              <a:gd name="adj" fmla="val 116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 cada paso, el siguiente estado a visitar es el primero de la lista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Una vez visitado lo quitamos de la lista y agregamos a sus hijos al final de la misma.</a:t>
            </a:r>
          </a:p>
        </p:txBody>
      </p:sp>
      <p:sp>
        <p:nvSpPr>
          <p:cNvPr id="8194" name="AutoShape 2" descr="Resultado de imagen para warning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5" name="44 Grupo"/>
          <p:cNvGrpSpPr/>
          <p:nvPr/>
        </p:nvGrpSpPr>
        <p:grpSpPr>
          <a:xfrm>
            <a:off x="6643702" y="6211669"/>
            <a:ext cx="2500298" cy="646331"/>
            <a:chOff x="6643702" y="6211669"/>
            <a:chExt cx="2500298" cy="64633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43702" y="6286496"/>
              <a:ext cx="57150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" name="38 CuadroTexto"/>
            <p:cNvSpPr txBox="1"/>
            <p:nvPr/>
          </p:nvSpPr>
          <p:spPr>
            <a:xfrm>
              <a:off x="7215206" y="6211669"/>
              <a:ext cx="1928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accent5">
                      <a:lumMod val="75000"/>
                    </a:schemeClr>
                  </a:solidFill>
                </a:rPr>
                <a:t>Ver </a:t>
              </a:r>
              <a:r>
                <a:rPr lang="es-ES" dirty="0" err="1" smtClean="0">
                  <a:solidFill>
                    <a:schemeClr val="accent5">
                      <a:lumMod val="75000"/>
                    </a:schemeClr>
                  </a:solidFill>
                </a:rPr>
                <a:t>slide</a:t>
              </a:r>
              <a:r>
                <a:rPr lang="es-ES" dirty="0" smtClean="0">
                  <a:solidFill>
                    <a:schemeClr val="accent5">
                      <a:lumMod val="75000"/>
                    </a:schemeClr>
                  </a:solidFill>
                </a:rPr>
                <a:t> en modo presentación </a:t>
              </a:r>
              <a:endParaRPr lang="es-E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11" grpId="0" animBg="1"/>
      <p:bldP spid="1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5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Elipse"/>
          <p:cNvSpPr/>
          <p:nvPr/>
        </p:nvSpPr>
        <p:spPr>
          <a:xfrm>
            <a:off x="4930322" y="5572140"/>
            <a:ext cx="500066" cy="42862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Primero en anchura</a:t>
            </a:r>
            <a:br>
              <a:rPr lang="es-ES" dirty="0" smtClean="0"/>
            </a:br>
            <a:r>
              <a:rPr lang="es-ES" sz="3100" b="0" dirty="0" smtClean="0"/>
              <a:t>Implementación (solución = ruta)</a:t>
            </a:r>
            <a:endParaRPr lang="es-ES" b="0" dirty="0"/>
          </a:p>
        </p:txBody>
      </p:sp>
      <p:sp>
        <p:nvSpPr>
          <p:cNvPr id="33" name="32 Rectángulo"/>
          <p:cNvSpPr/>
          <p:nvPr/>
        </p:nvSpPr>
        <p:spPr>
          <a:xfrm>
            <a:off x="285720" y="1643050"/>
            <a:ext cx="835824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400" dirty="0" smtClean="0"/>
              <a:t>Si la solución al problema es una ruta, en lugar de mantener sólo los nodos, debemos almacenar el recorrido hacia los mismos.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endParaRPr lang="es-ES" sz="2400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-32" y="2500306"/>
            <a:ext cx="9144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[                                                                          ]</a:t>
            </a:r>
            <a:endParaRPr lang="es-ES" sz="44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14282" y="2643182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[A]</a:t>
            </a:r>
            <a:endParaRPr lang="es-ES" sz="20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71472" y="2643182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[B,A]</a:t>
            </a:r>
            <a:endParaRPr lang="es-ES" sz="20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214414" y="2643182"/>
            <a:ext cx="735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[C,A]</a:t>
            </a:r>
            <a:endParaRPr lang="es-ES" sz="2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857356" y="2643182"/>
            <a:ext cx="76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[D,A]</a:t>
            </a:r>
            <a:endParaRPr lang="es-ES" sz="2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500298" y="264318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[E,B,A]</a:t>
            </a:r>
            <a:endParaRPr lang="es-ES" sz="20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357554" y="2643182"/>
            <a:ext cx="952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[F,B,A]</a:t>
            </a:r>
            <a:endParaRPr lang="es-ES" sz="20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4810" y="264318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[G,C,A]</a:t>
            </a:r>
            <a:endParaRPr lang="es-ES" sz="20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072066" y="264318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[H,C,A]</a:t>
            </a:r>
            <a:endParaRPr lang="es-ES" sz="20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29322" y="264318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[I,D, A]</a:t>
            </a:r>
            <a:endParaRPr lang="es-ES" sz="20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86578" y="264318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[J,D,A]</a:t>
            </a:r>
            <a:endParaRPr lang="es-ES" sz="20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572396" y="264318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[K,E,B,A]</a:t>
            </a:r>
            <a:endParaRPr lang="es-ES" sz="20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715272" y="292893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[L,E,B,A]</a:t>
            </a:r>
            <a:endParaRPr lang="es-ES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 l="9024" t="9999" r="6829"/>
          <a:stretch>
            <a:fillRect/>
          </a:stretch>
        </p:blipFill>
        <p:spPr bwMode="auto">
          <a:xfrm>
            <a:off x="2928926" y="3571876"/>
            <a:ext cx="16430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 t="8242"/>
          <a:stretch>
            <a:fillRect/>
          </a:stretch>
        </p:blipFill>
        <p:spPr bwMode="auto">
          <a:xfrm>
            <a:off x="642922" y="5181612"/>
            <a:ext cx="19145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 l="3846" r="3846"/>
          <a:stretch>
            <a:fillRect/>
          </a:stretch>
        </p:blipFill>
        <p:spPr bwMode="auto">
          <a:xfrm>
            <a:off x="2952738" y="5072074"/>
            <a:ext cx="1566874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979" r="12500"/>
          <a:stretch>
            <a:fillRect/>
          </a:stretch>
        </p:blipFill>
        <p:spPr bwMode="auto">
          <a:xfrm>
            <a:off x="4986352" y="5168912"/>
            <a:ext cx="135731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/>
          <a:srcRect t="5981"/>
          <a:stretch>
            <a:fillRect/>
          </a:stretch>
        </p:blipFill>
        <p:spPr bwMode="auto">
          <a:xfrm>
            <a:off x="341283" y="5983306"/>
            <a:ext cx="1420822" cy="8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1574" y="4003687"/>
            <a:ext cx="5095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Flecha derecha"/>
          <p:cNvSpPr/>
          <p:nvPr/>
        </p:nvSpPr>
        <p:spPr>
          <a:xfrm>
            <a:off x="1142976" y="3500438"/>
            <a:ext cx="2143140" cy="571504"/>
          </a:xfrm>
          <a:prstGeom prst="rightArrow">
            <a:avLst>
              <a:gd name="adj1" fmla="val 64776"/>
              <a:gd name="adj2" fmla="val 42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¿Estado=meta? NO</a:t>
            </a:r>
            <a:endParaRPr lang="es-ES" sz="1600" b="1" dirty="0"/>
          </a:p>
        </p:txBody>
      </p:sp>
      <p:sp>
        <p:nvSpPr>
          <p:cNvPr id="35" name="34 Flecha derecha"/>
          <p:cNvSpPr/>
          <p:nvPr/>
        </p:nvSpPr>
        <p:spPr>
          <a:xfrm>
            <a:off x="571472" y="4857760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Flecha derecha"/>
          <p:cNvSpPr/>
          <p:nvPr/>
        </p:nvSpPr>
        <p:spPr>
          <a:xfrm>
            <a:off x="2500298" y="4857760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Flecha derecha"/>
          <p:cNvSpPr/>
          <p:nvPr/>
        </p:nvSpPr>
        <p:spPr>
          <a:xfrm>
            <a:off x="4357686" y="4857760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>
            <a:off x="285720" y="5643578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Flecha derecha"/>
          <p:cNvSpPr/>
          <p:nvPr/>
        </p:nvSpPr>
        <p:spPr>
          <a:xfrm>
            <a:off x="1428728" y="5643578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Flecha derecha"/>
          <p:cNvSpPr/>
          <p:nvPr/>
        </p:nvSpPr>
        <p:spPr>
          <a:xfrm>
            <a:off x="2571736" y="5643578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Flecha derecha"/>
          <p:cNvSpPr/>
          <p:nvPr/>
        </p:nvSpPr>
        <p:spPr>
          <a:xfrm>
            <a:off x="3500430" y="5643578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Flecha derecha"/>
          <p:cNvSpPr/>
          <p:nvPr/>
        </p:nvSpPr>
        <p:spPr>
          <a:xfrm>
            <a:off x="4572000" y="5643578"/>
            <a:ext cx="35715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94" name="AutoShape 2" descr="Resultado de imagen para warning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44 Grupo"/>
          <p:cNvGrpSpPr/>
          <p:nvPr/>
        </p:nvGrpSpPr>
        <p:grpSpPr>
          <a:xfrm>
            <a:off x="6643702" y="6211669"/>
            <a:ext cx="2500298" cy="646331"/>
            <a:chOff x="6643702" y="6211669"/>
            <a:chExt cx="2500298" cy="64633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43702" y="6286496"/>
              <a:ext cx="57150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" name="38 CuadroTexto"/>
            <p:cNvSpPr txBox="1"/>
            <p:nvPr/>
          </p:nvSpPr>
          <p:spPr>
            <a:xfrm>
              <a:off x="7215206" y="6211669"/>
              <a:ext cx="1928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accent5">
                      <a:lumMod val="75000"/>
                    </a:schemeClr>
                  </a:solidFill>
                </a:rPr>
                <a:t>Ver </a:t>
              </a:r>
              <a:r>
                <a:rPr lang="es-ES" dirty="0" err="1" smtClean="0">
                  <a:solidFill>
                    <a:schemeClr val="accent5">
                      <a:lumMod val="75000"/>
                    </a:schemeClr>
                  </a:solidFill>
                </a:rPr>
                <a:t>slide</a:t>
              </a:r>
              <a:r>
                <a:rPr lang="es-ES" dirty="0" smtClean="0">
                  <a:solidFill>
                    <a:schemeClr val="accent5">
                      <a:lumMod val="75000"/>
                    </a:schemeClr>
                  </a:solidFill>
                </a:rPr>
                <a:t> en modo presentación </a:t>
              </a:r>
              <a:endParaRPr lang="es-E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11" grpId="0" animBg="1"/>
      <p:bldP spid="1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Primero en anchura</a:t>
            </a:r>
            <a:br>
              <a:rPr lang="es-ES" dirty="0" smtClean="0"/>
            </a:br>
            <a:r>
              <a:rPr lang="es-ES" sz="3600" b="0" dirty="0" smtClean="0"/>
              <a:t>Resultado</a:t>
            </a:r>
            <a:endParaRPr lang="es-ES" b="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285852" y="5248346"/>
            <a:ext cx="6572328" cy="823860"/>
          </a:xfrm>
          <a:prstGeom prst="foldedCorner">
            <a:avLst>
              <a:gd name="adj" fmla="val 13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pPr algn="ctr"/>
            <a:r>
              <a:rPr lang="es-ES" sz="2400" b="1" dirty="0" smtClean="0"/>
              <a:t>1º en anchura</a:t>
            </a:r>
          </a:p>
          <a:p>
            <a:pPr algn="ctr"/>
            <a:r>
              <a:rPr lang="es-ES" sz="2000" b="1" dirty="0" smtClean="0"/>
              <a:t>Solución: C1 &gt; C4 &gt; C6</a:t>
            </a:r>
            <a:endParaRPr lang="es-ES" sz="2000" dirty="0" smtClean="0"/>
          </a:p>
        </p:txBody>
      </p:sp>
      <p:sp>
        <p:nvSpPr>
          <p:cNvPr id="60" name="59 CuadroTexto"/>
          <p:cNvSpPr txBox="1"/>
          <p:nvPr/>
        </p:nvSpPr>
        <p:spPr>
          <a:xfrm>
            <a:off x="3071802" y="1988098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C1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214546" y="2606756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C2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143372" y="2606756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C4</a:t>
            </a:r>
            <a:endParaRPr lang="es-E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1785918" y="3321136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4643438" y="4119096"/>
            <a:ext cx="5000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sp>
        <p:nvSpPr>
          <p:cNvPr id="65" name="64 CuadroTexto"/>
          <p:cNvSpPr txBox="1"/>
          <p:nvPr/>
        </p:nvSpPr>
        <p:spPr>
          <a:xfrm>
            <a:off x="3714744" y="4119096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C4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3357554" y="3321136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4143372" y="3321136"/>
            <a:ext cx="4315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C5</a:t>
            </a:r>
            <a:endParaRPr lang="es-ES" dirty="0"/>
          </a:p>
        </p:txBody>
      </p:sp>
      <p:cxnSp>
        <p:nvCxnSpPr>
          <p:cNvPr id="68" name="67 Conector recto de flecha"/>
          <p:cNvCxnSpPr>
            <a:stCxn id="60" idx="2"/>
            <a:endCxn id="61" idx="0"/>
          </p:cNvCxnSpPr>
          <p:nvPr/>
        </p:nvCxnSpPr>
        <p:spPr>
          <a:xfrm rot="5400000">
            <a:off x="2734676" y="2057072"/>
            <a:ext cx="249326" cy="850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60" idx="2"/>
            <a:endCxn id="62" idx="0"/>
          </p:cNvCxnSpPr>
          <p:nvPr/>
        </p:nvCxnSpPr>
        <p:spPr>
          <a:xfrm rot="16200000" flipH="1">
            <a:off x="3699089" y="1942701"/>
            <a:ext cx="249326" cy="107878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1" idx="2"/>
            <a:endCxn id="63" idx="0"/>
          </p:cNvCxnSpPr>
          <p:nvPr/>
        </p:nvCxnSpPr>
        <p:spPr>
          <a:xfrm rot="5400000">
            <a:off x="2043873" y="2930691"/>
            <a:ext cx="345048" cy="4358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67" idx="2"/>
            <a:endCxn id="65" idx="0"/>
          </p:cNvCxnSpPr>
          <p:nvPr/>
        </p:nvCxnSpPr>
        <p:spPr>
          <a:xfrm rot="5400000">
            <a:off x="3932512" y="3692472"/>
            <a:ext cx="428628" cy="42462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67" idx="2"/>
            <a:endCxn id="64" idx="0"/>
          </p:cNvCxnSpPr>
          <p:nvPr/>
        </p:nvCxnSpPr>
        <p:spPr>
          <a:xfrm rot="16200000" flipH="1">
            <a:off x="4411989" y="3637614"/>
            <a:ext cx="428628" cy="53433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62" idx="2"/>
            <a:endCxn id="67" idx="0"/>
          </p:cNvCxnSpPr>
          <p:nvPr/>
        </p:nvCxnSpPr>
        <p:spPr>
          <a:xfrm rot="5400000">
            <a:off x="4188616" y="3146608"/>
            <a:ext cx="345048" cy="400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62" idx="2"/>
            <a:endCxn id="66" idx="0"/>
          </p:cNvCxnSpPr>
          <p:nvPr/>
        </p:nvCxnSpPr>
        <p:spPr>
          <a:xfrm rot="5400000">
            <a:off x="3794104" y="2752096"/>
            <a:ext cx="345048" cy="7930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4929190" y="3321136"/>
            <a:ext cx="4427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cxnSp>
        <p:nvCxnSpPr>
          <p:cNvPr id="76" name="75 Conector recto de flecha"/>
          <p:cNvCxnSpPr>
            <a:stCxn id="62" idx="2"/>
            <a:endCxn id="75" idx="0"/>
          </p:cNvCxnSpPr>
          <p:nvPr/>
        </p:nvCxnSpPr>
        <p:spPr>
          <a:xfrm rot="16200000" flipH="1">
            <a:off x="4584330" y="2754901"/>
            <a:ext cx="345048" cy="78742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2575248" y="3321136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C3</a:t>
            </a:r>
            <a:endParaRPr lang="es-ES" dirty="0"/>
          </a:p>
        </p:txBody>
      </p:sp>
      <p:cxnSp>
        <p:nvCxnSpPr>
          <p:cNvPr id="78" name="77 Conector recto de flecha"/>
          <p:cNvCxnSpPr>
            <a:stCxn id="61" idx="2"/>
            <a:endCxn id="77" idx="0"/>
          </p:cNvCxnSpPr>
          <p:nvPr/>
        </p:nvCxnSpPr>
        <p:spPr>
          <a:xfrm rot="16200000" flipH="1">
            <a:off x="2438538" y="2971868"/>
            <a:ext cx="345048" cy="3534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564116" y="4106954"/>
            <a:ext cx="4619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C2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79 Conector recto de flecha"/>
          <p:cNvCxnSpPr>
            <a:stCxn id="77" idx="2"/>
            <a:endCxn id="79" idx="0"/>
          </p:cNvCxnSpPr>
          <p:nvPr/>
        </p:nvCxnSpPr>
        <p:spPr>
          <a:xfrm rot="16200000" flipH="1">
            <a:off x="2583209" y="3895064"/>
            <a:ext cx="416486" cy="729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5786446" y="2143116"/>
            <a:ext cx="3143272" cy="2214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La ruta encontrada es la más corta (por la cantidad de pasos para llegar a la meta).</a:t>
            </a:r>
          </a:p>
          <a:p>
            <a:endParaRPr lang="es-ES" dirty="0" smtClean="0"/>
          </a:p>
          <a:p>
            <a:r>
              <a:rPr lang="es-ES" dirty="0" smtClean="0"/>
              <a:t>No es la de menor distancia, ya que no utilizamos información del dominio del problema.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Resolución de problemas</a:t>
            </a:r>
            <a:br>
              <a:rPr lang="es-ES" sz="3600" dirty="0" smtClean="0"/>
            </a:br>
            <a:r>
              <a:rPr lang="es-ES" sz="3600" b="0" dirty="0" smtClean="0"/>
              <a:t>Laberinto</a:t>
            </a:r>
            <a:endParaRPr lang="es-ES" sz="3600" b="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00034" y="1643050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¿Cómo llegamos desde el inicio a la salida?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5929322" y="2643182"/>
            <a:ext cx="2857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Representación:</a:t>
            </a:r>
          </a:p>
          <a:p>
            <a:r>
              <a:rPr lang="es-ES" dirty="0" smtClean="0"/>
              <a:t>conectado(inicio,2)</a:t>
            </a:r>
          </a:p>
          <a:p>
            <a:r>
              <a:rPr lang="es-ES" dirty="0" smtClean="0"/>
              <a:t>conectado(1,7)</a:t>
            </a:r>
          </a:p>
          <a:p>
            <a:r>
              <a:rPr lang="es-ES" dirty="0" smtClean="0"/>
              <a:t>conectado(2,8)</a:t>
            </a:r>
          </a:p>
          <a:p>
            <a:r>
              <a:rPr lang="es-ES" dirty="0" smtClean="0"/>
              <a:t>conectado(2,3)</a:t>
            </a:r>
          </a:p>
          <a:p>
            <a:r>
              <a:rPr lang="es-ES" dirty="0" smtClean="0"/>
              <a:t>..</a:t>
            </a:r>
          </a:p>
          <a:p>
            <a:r>
              <a:rPr lang="es-ES" dirty="0" smtClean="0"/>
              <a:t>..</a:t>
            </a:r>
          </a:p>
          <a:p>
            <a:endParaRPr lang="es-E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4406119" cy="43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Primero en anchura</a:t>
            </a:r>
            <a:br>
              <a:rPr lang="es-ES" dirty="0" smtClean="0"/>
            </a:br>
            <a:r>
              <a:rPr lang="es-ES" sz="3600" b="0" dirty="0" smtClean="0"/>
              <a:t>Algoritmo (solución = ruta &amp; control de looping)</a:t>
            </a:r>
            <a:endParaRPr lang="es-ES" b="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143108" y="1643050"/>
            <a:ext cx="38864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Agregar </a:t>
            </a:r>
            <a:r>
              <a:rPr lang="es-ES" dirty="0" smtClean="0">
                <a:sym typeface="Wingdings" pitchFamily="2" charset="2"/>
              </a:rPr>
              <a:t>Estado inicial a LISTA-NODOS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643042" y="2457386"/>
            <a:ext cx="48562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¿La 1º ruta de LISTA-NODOS (H)  llega a la Meta?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57158" y="3221180"/>
            <a:ext cx="213276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Devolver la solución </a:t>
            </a:r>
          </a:p>
          <a:p>
            <a:r>
              <a:rPr lang="es-ES" dirty="0" smtClean="0"/>
              <a:t>(camino a recorrer)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286248" y="3308994"/>
            <a:ext cx="450059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Generar las rutas sucesoras de H.</a:t>
            </a:r>
          </a:p>
          <a:p>
            <a:pPr marL="342900" indent="-342900">
              <a:buAutoNum type="arabicPeriod"/>
            </a:pPr>
            <a:r>
              <a:rPr lang="es-ES" dirty="0" smtClean="0"/>
              <a:t>Descartar aquellas que llegan a estados ya visitados.</a:t>
            </a:r>
          </a:p>
          <a:p>
            <a:pPr marL="342900" indent="-342900">
              <a:buAutoNum type="arabicPeriod"/>
            </a:pPr>
            <a:r>
              <a:rPr lang="es-ES" dirty="0" smtClean="0"/>
              <a:t>Agregar las nuevas rutas a LISTA-NODOS</a:t>
            </a:r>
          </a:p>
          <a:p>
            <a:pPr marL="342900" indent="-342900">
              <a:buAutoNum type="arabicPeriod"/>
            </a:pPr>
            <a:r>
              <a:rPr lang="es-ES" dirty="0" smtClean="0"/>
              <a:t>Descartar H.</a:t>
            </a:r>
          </a:p>
        </p:txBody>
      </p:sp>
      <p:cxnSp>
        <p:nvCxnSpPr>
          <p:cNvPr id="41" name="40 Conector recto de flecha"/>
          <p:cNvCxnSpPr>
            <a:stCxn id="28" idx="2"/>
            <a:endCxn id="29" idx="0"/>
          </p:cNvCxnSpPr>
          <p:nvPr/>
        </p:nvCxnSpPr>
        <p:spPr>
          <a:xfrm rot="5400000">
            <a:off x="3856252" y="2227305"/>
            <a:ext cx="445004" cy="1515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44 Conector angular"/>
          <p:cNvCxnSpPr>
            <a:stCxn id="29" idx="3"/>
            <a:endCxn id="31" idx="0"/>
          </p:cNvCxnSpPr>
          <p:nvPr/>
        </p:nvCxnSpPr>
        <p:spPr>
          <a:xfrm>
            <a:off x="6499308" y="2642052"/>
            <a:ext cx="37237" cy="666942"/>
          </a:xfrm>
          <a:prstGeom prst="bentConnector2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stCxn id="29" idx="1"/>
            <a:endCxn id="30" idx="0"/>
          </p:cNvCxnSpPr>
          <p:nvPr/>
        </p:nvCxnSpPr>
        <p:spPr>
          <a:xfrm rot="10800000" flipV="1">
            <a:off x="1423540" y="2642052"/>
            <a:ext cx="219502" cy="579128"/>
          </a:xfrm>
          <a:prstGeom prst="bentConnector2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31" idx="3"/>
          </p:cNvCxnSpPr>
          <p:nvPr/>
        </p:nvCxnSpPr>
        <p:spPr>
          <a:xfrm flipH="1" flipV="1">
            <a:off x="4500562" y="2214563"/>
            <a:ext cx="4286280" cy="1833095"/>
          </a:xfrm>
          <a:prstGeom prst="bentConnector3">
            <a:avLst>
              <a:gd name="adj1" fmla="val -5333"/>
            </a:avLst>
          </a:prstGeom>
          <a:ln w="28575"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1643042" y="284535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5"/>
                </a:solidFill>
              </a:rPr>
              <a:t>SI</a:t>
            </a:r>
            <a:endParaRPr lang="es-ES" b="1" dirty="0">
              <a:solidFill>
                <a:schemeClr val="accent5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5835050" y="291679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5"/>
                </a:solidFill>
              </a:rPr>
              <a:t>NO</a:t>
            </a:r>
            <a:endParaRPr lang="es-ES" b="1" dirty="0">
              <a:solidFill>
                <a:schemeClr val="accent5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714480" y="4143380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C1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857224" y="4762038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C2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786050" y="4762038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C4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28596" y="5476418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286116" y="6274378"/>
            <a:ext cx="5000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357422" y="6274378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C4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2000232" y="5476418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786050" y="5476418"/>
            <a:ext cx="4315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C5</a:t>
            </a:r>
            <a:endParaRPr lang="es-ES" dirty="0"/>
          </a:p>
        </p:txBody>
      </p:sp>
      <p:cxnSp>
        <p:nvCxnSpPr>
          <p:cNvPr id="49" name="48 Conector recto de flecha"/>
          <p:cNvCxnSpPr>
            <a:stCxn id="32" idx="2"/>
            <a:endCxn id="33" idx="0"/>
          </p:cNvCxnSpPr>
          <p:nvPr/>
        </p:nvCxnSpPr>
        <p:spPr>
          <a:xfrm rot="5400000">
            <a:off x="1377354" y="4212354"/>
            <a:ext cx="249326" cy="850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32" idx="2"/>
            <a:endCxn id="34" idx="0"/>
          </p:cNvCxnSpPr>
          <p:nvPr/>
        </p:nvCxnSpPr>
        <p:spPr>
          <a:xfrm rot="16200000" flipH="1">
            <a:off x="2341767" y="4097983"/>
            <a:ext cx="249326" cy="107878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33" idx="2"/>
            <a:endCxn id="35" idx="0"/>
          </p:cNvCxnSpPr>
          <p:nvPr/>
        </p:nvCxnSpPr>
        <p:spPr>
          <a:xfrm rot="5400000">
            <a:off x="686551" y="5085973"/>
            <a:ext cx="345048" cy="4358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0" idx="2"/>
            <a:endCxn id="37" idx="0"/>
          </p:cNvCxnSpPr>
          <p:nvPr/>
        </p:nvCxnSpPr>
        <p:spPr>
          <a:xfrm rot="5400000">
            <a:off x="2575190" y="5847754"/>
            <a:ext cx="428628" cy="42462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40" idx="2"/>
            <a:endCxn id="36" idx="0"/>
          </p:cNvCxnSpPr>
          <p:nvPr/>
        </p:nvCxnSpPr>
        <p:spPr>
          <a:xfrm rot="16200000" flipH="1">
            <a:off x="3054667" y="5792896"/>
            <a:ext cx="428628" cy="53433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34" idx="2"/>
            <a:endCxn id="40" idx="0"/>
          </p:cNvCxnSpPr>
          <p:nvPr/>
        </p:nvCxnSpPr>
        <p:spPr>
          <a:xfrm rot="5400000">
            <a:off x="2831294" y="5301890"/>
            <a:ext cx="345048" cy="400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34" idx="2"/>
            <a:endCxn id="39" idx="0"/>
          </p:cNvCxnSpPr>
          <p:nvPr/>
        </p:nvCxnSpPr>
        <p:spPr>
          <a:xfrm rot="5400000">
            <a:off x="2436782" y="4907378"/>
            <a:ext cx="345048" cy="7930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571868" y="5476418"/>
            <a:ext cx="4427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cxnSp>
        <p:nvCxnSpPr>
          <p:cNvPr id="71" name="70 Conector recto de flecha"/>
          <p:cNvCxnSpPr>
            <a:stCxn id="34" idx="2"/>
            <a:endCxn id="70" idx="0"/>
          </p:cNvCxnSpPr>
          <p:nvPr/>
        </p:nvCxnSpPr>
        <p:spPr>
          <a:xfrm rot="16200000" flipH="1">
            <a:off x="3227008" y="4910183"/>
            <a:ext cx="345048" cy="78742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1217926" y="5476418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C3</a:t>
            </a:r>
            <a:endParaRPr lang="es-ES" dirty="0"/>
          </a:p>
        </p:txBody>
      </p:sp>
      <p:cxnSp>
        <p:nvCxnSpPr>
          <p:cNvPr id="73" name="72 Conector recto de flecha"/>
          <p:cNvCxnSpPr>
            <a:stCxn id="33" idx="2"/>
            <a:endCxn id="72" idx="0"/>
          </p:cNvCxnSpPr>
          <p:nvPr/>
        </p:nvCxnSpPr>
        <p:spPr>
          <a:xfrm rot="16200000" flipH="1">
            <a:off x="1081216" y="5127150"/>
            <a:ext cx="345048" cy="3534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1206794" y="6262236"/>
            <a:ext cx="4619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C2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74 Conector recto de flecha"/>
          <p:cNvCxnSpPr>
            <a:stCxn id="72" idx="2"/>
            <a:endCxn id="74" idx="0"/>
          </p:cNvCxnSpPr>
          <p:nvPr/>
        </p:nvCxnSpPr>
        <p:spPr>
          <a:xfrm rot="16200000" flipH="1">
            <a:off x="1225887" y="6050346"/>
            <a:ext cx="416486" cy="729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55448"/>
            <a:ext cx="8858280" cy="12527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Primero en anchura</a:t>
            </a:r>
            <a:br>
              <a:rPr lang="es-ES" dirty="0" smtClean="0"/>
            </a:br>
            <a:r>
              <a:rPr lang="es-ES" sz="3600" b="0" dirty="0" smtClean="0"/>
              <a:t> </a:t>
            </a:r>
            <a:r>
              <a:rPr lang="es-ES" sz="2700" b="0" dirty="0" smtClean="0"/>
              <a:t>Implementación en PROLOG (solución = ruta &amp; control de looping)</a:t>
            </a:r>
            <a:endParaRPr lang="es-ES" b="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-71406" y="1571612"/>
            <a:ext cx="9144000" cy="5286387"/>
          </a:xfrm>
        </p:spPr>
        <p:txBody>
          <a:bodyPr wrap="none" lIns="36000" tIns="36000" rIns="36000" bIns="36000">
            <a:noAutofit/>
          </a:bodyPr>
          <a:lstStyle/>
          <a:p>
            <a:pPr lvl="1">
              <a:buNone/>
            </a:pP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calculaRutaAnchura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(Inicio, Meta) :-  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([[Inicio]], Meta, Sol).</a:t>
            </a:r>
          </a:p>
          <a:p>
            <a:pPr lvl="1">
              <a:buNone/>
            </a:pPr>
            <a:endParaRPr lang="es-E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s-E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Si el estado actual es la meta, devuelvo toda la ruta hacia el mismo</a:t>
            </a:r>
          </a:p>
          <a:p>
            <a:pPr lvl="1">
              <a:buNone/>
            </a:pP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Estado|Ruta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]|_],Estado,[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Estado|Ruta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]).</a:t>
            </a:r>
          </a:p>
          <a:p>
            <a:pPr lvl="1">
              <a:buNone/>
            </a:pPr>
            <a:endParaRPr lang="es-E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generar las rutas sucesoras y agregarlas a Lista-Nodos, descartando la primera</a:t>
            </a:r>
          </a:p>
          <a:p>
            <a:pPr lvl="1">
              <a:buNone/>
            </a:pP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PrimerRuta|OtrasRutas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Meta,Sol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) :-</a:t>
            </a:r>
          </a:p>
          <a:p>
            <a:pPr lvl="1">
              <a:buNone/>
              <a:tabLst>
                <a:tab pos="3314700" algn="l"/>
              </a:tabLst>
            </a:pP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		expandir(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PrimerRuta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NuevasRutas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lvl="1">
              <a:buNone/>
              <a:tabLst>
                <a:tab pos="3314700" algn="l"/>
              </a:tabLst>
            </a:pP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		concatenar(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OtrasRutas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NuevasRutas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NuevaListaNodos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lvl="1">
              <a:buNone/>
              <a:tabLst>
                <a:tab pos="3314700" algn="l"/>
              </a:tabLst>
            </a:pP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NuevaListaNodos,Meta,Sol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lvl="1">
              <a:buNone/>
              <a:tabLst>
                <a:tab pos="3589338" algn="l"/>
              </a:tabLst>
            </a:pPr>
            <a:endParaRPr lang="es-E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715140" y="4535039"/>
            <a:ext cx="2286016" cy="788320"/>
          </a:xfrm>
          <a:prstGeom prst="foldedCorner">
            <a:avLst>
              <a:gd name="adj" fmla="val 137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pPr algn="ctr"/>
            <a:r>
              <a:rPr lang="es-ES" sz="1400" i="1" dirty="0" smtClean="0"/>
              <a:t>Los objetos retornados por </a:t>
            </a:r>
            <a:r>
              <a:rPr lang="es-ES" sz="1400" i="1" dirty="0" err="1" smtClean="0"/>
              <a:t>findall</a:t>
            </a:r>
            <a:r>
              <a:rPr lang="es-ES" sz="1400" i="1" dirty="0" smtClean="0"/>
              <a:t>/3 serán listas cuyo encabezado son los sucesores</a:t>
            </a:r>
          </a:p>
        </p:txBody>
      </p:sp>
      <p:cxnSp>
        <p:nvCxnSpPr>
          <p:cNvPr id="7" name="6 Conector recto"/>
          <p:cNvCxnSpPr>
            <a:stCxn id="6" idx="1"/>
          </p:cNvCxnSpPr>
          <p:nvPr/>
        </p:nvCxnSpPr>
        <p:spPr>
          <a:xfrm flipH="1">
            <a:off x="5143504" y="4929199"/>
            <a:ext cx="1571636" cy="463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7500958" y="1923796"/>
            <a:ext cx="1428760" cy="290758"/>
          </a:xfrm>
          <a:prstGeom prst="foldedCorner">
            <a:avLst>
              <a:gd name="adj" fmla="val 137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pPr algn="ctr"/>
            <a:r>
              <a:rPr lang="es-ES" sz="1400" i="1" dirty="0" smtClean="0"/>
              <a:t>LISTA-NODOS</a:t>
            </a:r>
          </a:p>
        </p:txBody>
      </p:sp>
      <p:cxnSp>
        <p:nvCxnSpPr>
          <p:cNvPr id="13" name="12 Conector recto"/>
          <p:cNvCxnSpPr>
            <a:stCxn id="12" idx="1"/>
          </p:cNvCxnSpPr>
          <p:nvPr/>
        </p:nvCxnSpPr>
        <p:spPr>
          <a:xfrm rot="10800000">
            <a:off x="6429388" y="1852363"/>
            <a:ext cx="1071570" cy="2168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-108520" y="4725144"/>
            <a:ext cx="9252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  <a:tabLst>
                <a:tab pos="3589338" algn="l"/>
              </a:tabLst>
            </a:pPr>
            <a:endParaRPr lang="es-ES" sz="1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tabLst>
                <a:tab pos="3589338" algn="l"/>
              </a:tabLst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generamos las rutas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sucesoras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tabLst>
                <a:tab pos="3589338" algn="l"/>
              </a:tabLst>
            </a:pPr>
            <a:r>
              <a:rPr lang="es-ES" sz="1400" b="1" dirty="0">
                <a:latin typeface="Courier New" pitchFamily="49" charset="0"/>
                <a:cs typeface="Courier New" pitchFamily="49" charset="0"/>
              </a:rPr>
              <a:t>expandir([</a:t>
            </a:r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Estado|Ruta</a:t>
            </a:r>
            <a:r>
              <a:rPr lang="es-ES" sz="1400" b="1" dirty="0">
                <a:latin typeface="Courier New" pitchFamily="49" charset="0"/>
                <a:cs typeface="Courier New" pitchFamily="49" charset="0"/>
              </a:rPr>
              <a:t>],</a:t>
            </a:r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NuevasRutas</a:t>
            </a:r>
            <a:r>
              <a:rPr lang="es-ES" sz="1400" b="1" dirty="0">
                <a:latin typeface="Courier New" pitchFamily="49" charset="0"/>
                <a:cs typeface="Courier New" pitchFamily="49" charset="0"/>
              </a:rPr>
              <a:t>):-</a:t>
            </a:r>
          </a:p>
          <a:p>
            <a:pPr lvl="1">
              <a:buNone/>
              <a:tabLst>
                <a:tab pos="2960688" algn="l"/>
                <a:tab pos="3314700" algn="l"/>
              </a:tabLst>
            </a:pPr>
            <a:r>
              <a:rPr lang="es-E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findall</a:t>
            </a:r>
            <a:r>
              <a:rPr lang="es-ES" sz="1400" b="1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NuevoEstado,Estado|Ruta</a:t>
            </a:r>
            <a:r>
              <a:rPr lang="es-ES" sz="1400" b="1" dirty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lvl="1">
              <a:buNone/>
              <a:tabLst>
                <a:tab pos="2960688" algn="l"/>
                <a:tab pos="3314700" algn="l"/>
              </a:tabLst>
            </a:pPr>
            <a:r>
              <a:rPr lang="es-ES" sz="1400" b="1" dirty="0">
                <a:latin typeface="Courier New" pitchFamily="49" charset="0"/>
                <a:cs typeface="Courier New" pitchFamily="49" charset="0"/>
              </a:rPr>
              <a:t>	      	</a:t>
            </a: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sucesor(</a:t>
            </a:r>
            <a:r>
              <a:rPr lang="es-E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Estado,NuevoEstado</a:t>
            </a: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lvl="1">
              <a:buNone/>
              <a:tabLst>
                <a:tab pos="2960688" algn="l"/>
                <a:tab pos="3314700" algn="l"/>
              </a:tabLst>
            </a:pP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(pertenece(</a:t>
            </a:r>
            <a:r>
              <a:rPr lang="es-E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NuevoEstado</a:t>
            </a: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,[</a:t>
            </a:r>
            <a:r>
              <a:rPr lang="es-E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Estado|Ruta</a:t>
            </a:r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]))),</a:t>
            </a:r>
          </a:p>
          <a:p>
            <a:pPr lvl="1">
              <a:buNone/>
              <a:tabLst>
                <a:tab pos="2960688" algn="l"/>
                <a:tab pos="3314700" algn="l"/>
              </a:tabLst>
            </a:pPr>
            <a:r>
              <a:rPr lang="es-ES" sz="1400" b="1" dirty="0">
                <a:latin typeface="Courier New" pitchFamily="49" charset="0"/>
                <a:cs typeface="Courier New" pitchFamily="49" charset="0"/>
              </a:rPr>
              <a:t>	      	     </a:t>
            </a:r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NuevasRutas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lvl="1">
              <a:buNone/>
              <a:tabLst>
                <a:tab pos="2960688" algn="l"/>
                <a:tab pos="3314700" algn="l"/>
              </a:tabLst>
            </a:pPr>
            <a:endParaRPr lang="es-ES" sz="1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s-ES" sz="1400" b="1" dirty="0">
                <a:latin typeface="Courier New" pitchFamily="49" charset="0"/>
                <a:cs typeface="Courier New" pitchFamily="49" charset="0"/>
              </a:rPr>
              <a:t>expandir(_,[]).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 no hay rutas sucesoras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Primero en anchura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400" b="0" dirty="0" smtClean="0"/>
              <a:t>Implementación en PROLOG - Resultados</a:t>
            </a:r>
            <a:endParaRPr lang="es-ES" sz="2400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42876" y="1643050"/>
            <a:ext cx="9001156" cy="5143464"/>
          </a:xfrm>
        </p:spPr>
        <p:txBody>
          <a:bodyPr>
            <a:noAutofit/>
          </a:bodyPr>
          <a:lstStyle/>
          <a:p>
            <a:pPr marL="449263" lvl="1" indent="0">
              <a:buNone/>
              <a:tabLst>
                <a:tab pos="4572000" algn="l"/>
              </a:tabLst>
            </a:pP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 igual que en Primero en Profundidad, la salida estará en orden inverso. </a:t>
            </a:r>
          </a:p>
          <a:p>
            <a:pPr lvl="1">
              <a:buNone/>
              <a:tabLst>
                <a:tab pos="4572000" algn="l"/>
              </a:tabLst>
            </a:pPr>
            <a:endParaRPr lang="es-E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-214314" y="5000636"/>
            <a:ext cx="9644098" cy="107157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None/>
              <a:tabLst>
                <a:tab pos="4572000" algn="l"/>
              </a:tabLst>
              <a:defRPr/>
            </a:pP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calculaRutaAnchura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(Inicio, Meta) :-  </a:t>
            </a: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buscaRuta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([[Inicio]], Meta, Sol),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None/>
              <a:tabLst>
                <a:tab pos="4572000" algn="l"/>
              </a:tabLst>
              <a:defRPr/>
            </a:pPr>
            <a:r>
              <a:rPr lang="es-ES" sz="1600" b="1" smtClean="0">
                <a:latin typeface="Courier New" pitchFamily="49" charset="0"/>
                <a:cs typeface="Courier New" pitchFamily="49" charset="0"/>
              </a:rPr>
              <a:t>                                     reverse(Sol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, Sol2),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None/>
              <a:tabLst>
                <a:tab pos="4572000" algn="l"/>
              </a:tabLst>
              <a:defRPr/>
            </a:pP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                    </a:t>
            </a:r>
            <a:r>
              <a:rPr kumimoji="0" lang="es-E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write</a:t>
            </a: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(Sol2).</a:t>
            </a:r>
            <a:endParaRPr kumimoji="0" lang="es-E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098" t="75196" r="81882" b="6250"/>
          <a:stretch>
            <a:fillRect/>
          </a:stretch>
        </p:blipFill>
        <p:spPr bwMode="auto">
          <a:xfrm>
            <a:off x="357158" y="2875905"/>
            <a:ext cx="3000396" cy="18389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diferencias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La búsqueda</a:t>
            </a:r>
            <a:r>
              <a:rPr lang="es-AR" sz="2800" b="1" dirty="0" smtClean="0"/>
              <a:t> </a:t>
            </a:r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</a:rPr>
              <a:t>primero en anchura</a:t>
            </a:r>
            <a:r>
              <a:rPr lang="es-AR" sz="2800" b="1" dirty="0" smtClean="0"/>
              <a:t> </a:t>
            </a:r>
            <a:r>
              <a:rPr lang="es-AR" sz="2800" dirty="0" smtClean="0"/>
              <a:t>garantiza encontrar la ruta más corta (con menos pasos). La solución encontrada por la búsqueda</a:t>
            </a:r>
            <a:r>
              <a:rPr lang="es-AR" sz="2800" b="1" dirty="0" smtClean="0"/>
              <a:t> </a:t>
            </a:r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</a:rPr>
              <a:t>primero en profundidad</a:t>
            </a:r>
            <a:r>
              <a:rPr lang="es-AR" sz="2800" dirty="0" smtClean="0"/>
              <a:t> puede ser más larga y no óptima.</a:t>
            </a:r>
          </a:p>
          <a:p>
            <a:endParaRPr lang="es-AR" sz="2800" dirty="0" smtClean="0"/>
          </a:p>
          <a:p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</a:rPr>
              <a:t>Primero en anchura </a:t>
            </a:r>
            <a:r>
              <a:rPr lang="es-AR" sz="2800" dirty="0" smtClean="0"/>
              <a:t>puede tener serios inconvenientes de performance si los nodos están muy ramificados (será mejor en </a:t>
            </a:r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</a:rPr>
              <a:t>primero en profundidad</a:t>
            </a:r>
            <a:r>
              <a:rPr lang="es-AR" sz="2800" dirty="0" smtClean="0"/>
              <a:t>).</a:t>
            </a:r>
          </a:p>
          <a:p>
            <a:pPr>
              <a:buNone/>
            </a:pPr>
            <a:endParaRPr lang="es-AR" sz="2800" dirty="0" smtClean="0"/>
          </a:p>
          <a:p>
            <a:endParaRPr lang="es-AR" sz="2800" dirty="0" smtClean="0"/>
          </a:p>
          <a:p>
            <a:pPr>
              <a:buNone/>
            </a:pPr>
            <a:endParaRPr lang="es-AR" sz="2800" dirty="0" smtClean="0"/>
          </a:p>
          <a:p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49808" y="352064"/>
            <a:ext cx="8013192" cy="1636776"/>
          </a:xfrm>
        </p:spPr>
        <p:txBody>
          <a:bodyPr/>
          <a:lstStyle/>
          <a:p>
            <a:r>
              <a:rPr lang="es-ES" dirty="0" smtClean="0"/>
              <a:t>Búsquedas heurísticas o informadas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Heurística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/>
              <a:t>Guiar la búsqueda </a:t>
            </a:r>
            <a:r>
              <a:rPr lang="es-ES" b="1" dirty="0" smtClean="0"/>
              <a:t>proporcionando información del dominio del problema</a:t>
            </a:r>
            <a:r>
              <a:rPr lang="es-ES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ES" dirty="0" smtClean="0"/>
              <a:t>Para encontrar mejores soluciones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ES" dirty="0" smtClean="0"/>
              <a:t>Para mejorar la eficiencia </a:t>
            </a:r>
            <a:endParaRPr lang="es-ES" sz="2800" dirty="0" smtClean="0"/>
          </a:p>
        </p:txBody>
      </p:sp>
      <p:pic>
        <p:nvPicPr>
          <p:cNvPr id="1028" name="Picture 4" descr="http://static.wixstatic.com/media/bd4fe8_0cd4a86aa08147d79309cf40d01822d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5433" y="4149080"/>
            <a:ext cx="2832803" cy="1936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Escalada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714488"/>
            <a:ext cx="8229600" cy="46256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 smtClean="0"/>
              <a:t>Guiamos la búsqueda hacia un estado que </a:t>
            </a:r>
            <a:r>
              <a:rPr lang="es-ES" sz="2800" u="sng" dirty="0" smtClean="0"/>
              <a:t>mejore</a:t>
            </a:r>
            <a:r>
              <a:rPr lang="es-ES" sz="2800" dirty="0" smtClean="0"/>
              <a:t> el estado actual.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 smtClean="0"/>
              <a:t>Escalada por máxima pendiente, es una variante que guía la búsqueda hacia el estado que más se acerca a la meta.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 smtClean="0"/>
              <a:t>En ciertos casos puede tener mejor performance que otras técnicas heurísticas, aunque puede acabar sin encontrar una solución  adecuada</a:t>
            </a:r>
            <a:br>
              <a:rPr lang="es-ES" sz="2800" dirty="0" smtClean="0"/>
            </a:br>
            <a:r>
              <a:rPr lang="es-ES" sz="2800" dirty="0" smtClean="0"/>
              <a:t>(máximo local, meseta o cresta).</a:t>
            </a:r>
          </a:p>
        </p:txBody>
      </p:sp>
      <p:pic>
        <p:nvPicPr>
          <p:cNvPr id="3074" name="Picture 2" descr="http://pixabay.com/static/uploads/photo/2014/03/24/13/43/mountains-294111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5236827"/>
            <a:ext cx="2428892" cy="16926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Algoritmo Primero Mejor </a:t>
            </a:r>
            <a:br>
              <a:rPr lang="es-ES" dirty="0" smtClean="0"/>
            </a:br>
            <a:r>
              <a:rPr lang="es-ES" b="0" i="1" dirty="0" err="1" smtClean="0"/>
              <a:t>Best</a:t>
            </a:r>
            <a:r>
              <a:rPr lang="es-ES" b="0" i="1" dirty="0" smtClean="0"/>
              <a:t> </a:t>
            </a:r>
            <a:r>
              <a:rPr lang="es-ES" b="0" i="1" dirty="0" err="1" smtClean="0"/>
              <a:t>First</a:t>
            </a:r>
            <a:r>
              <a:rPr lang="es-ES" b="0" i="1" dirty="0" smtClean="0"/>
              <a:t> </a:t>
            </a:r>
            <a:r>
              <a:rPr lang="es-ES" b="0" i="1" dirty="0" err="1" smtClean="0"/>
              <a:t>Search</a:t>
            </a:r>
            <a:endParaRPr lang="es-ES" b="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43050"/>
            <a:ext cx="8715404" cy="51435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En cada paso, la búsqueda se orienta hacia aquel estado que resulta más prometedor hasta el momento.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Cambia el camino actual cuando alguna ruta parece más prometedora que la que se está siguiendo.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No es necesario que el próximo estado sea mejor que el actual (como en escalada).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Algoritmo Primero Mejor </a:t>
            </a:r>
            <a:endParaRPr lang="es-ES" sz="4000" b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26" y="1566886"/>
            <a:ext cx="59245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214282" y="2790710"/>
            <a:ext cx="2571768" cy="2209926"/>
          </a:xfrm>
          <a:prstGeom prst="foldedCorner">
            <a:avLst>
              <a:gd name="adj" fmla="val 137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/>
              <a:t>Cada nodo se evalúa por una función </a:t>
            </a:r>
            <a:r>
              <a:rPr lang="es-ES" sz="1600" i="1" dirty="0" smtClean="0"/>
              <a:t>f(n), </a:t>
            </a:r>
            <a:r>
              <a:rPr lang="es-ES" sz="1600" dirty="0" smtClean="0"/>
              <a:t>que</a:t>
            </a:r>
            <a:r>
              <a:rPr lang="es-ES" sz="1600" i="1" dirty="0" smtClean="0"/>
              <a:t> </a:t>
            </a:r>
            <a:r>
              <a:rPr lang="es-ES" sz="1600" dirty="0" smtClean="0"/>
              <a:t>generalmente es una estimación de su costo.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/>
              <a:t> La búsqueda se orientará a expandir aquellos nodos con </a:t>
            </a:r>
            <a:r>
              <a:rPr lang="es-ES" sz="1600" b="1" dirty="0" smtClean="0"/>
              <a:t>menor costo </a:t>
            </a:r>
            <a:r>
              <a:rPr lang="es-ES" sz="1600" dirty="0" smtClean="0"/>
              <a:t>estimado.</a:t>
            </a:r>
            <a:endParaRPr lang="es-E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Algoritmo Primero Mejor </a:t>
            </a:r>
            <a:br>
              <a:rPr lang="es-ES" dirty="0" smtClean="0"/>
            </a:br>
            <a:r>
              <a:rPr lang="es-ES" b="0" dirty="0" smtClean="0"/>
              <a:t>Función de evaluación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96619"/>
          </a:xfrm>
        </p:spPr>
        <p:txBody>
          <a:bodyPr>
            <a:normAutofit/>
          </a:bodyPr>
          <a:lstStyle/>
          <a:p>
            <a:pPr marL="3175" indent="11113">
              <a:buNone/>
            </a:pPr>
            <a:r>
              <a:rPr lang="es-ES" dirty="0" smtClean="0"/>
              <a:t>La función de evaluación se compone de dos partes:</a:t>
            </a:r>
          </a:p>
          <a:p>
            <a:pPr>
              <a:buNone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500563" y="3104421"/>
            <a:ext cx="4357717" cy="186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2000" b="1" dirty="0" smtClean="0"/>
              <a:t>Donde</a:t>
            </a:r>
            <a:r>
              <a:rPr lang="es-ES" sz="2000" dirty="0" smtClean="0"/>
              <a:t>:</a:t>
            </a:r>
          </a:p>
          <a:p>
            <a:pPr marL="261938" indent="-261938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ES" sz="2000" b="1" dirty="0" smtClean="0"/>
              <a:t>g(n) </a:t>
            </a:r>
            <a:r>
              <a:rPr lang="es-ES" sz="2000" dirty="0" smtClean="0"/>
              <a:t>es el costo </a:t>
            </a:r>
            <a:r>
              <a:rPr lang="es-ES" sz="2000" smtClean="0"/>
              <a:t>de llegar </a:t>
            </a:r>
            <a:r>
              <a:rPr lang="es-ES" sz="2000" dirty="0" smtClean="0"/>
              <a:t>hasta n.</a:t>
            </a:r>
          </a:p>
          <a:p>
            <a:pPr marL="261938" indent="-261938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ES" sz="2000" b="1" dirty="0" smtClean="0"/>
              <a:t>h(n) </a:t>
            </a:r>
            <a:r>
              <a:rPr lang="es-ES" sz="2000" dirty="0" smtClean="0"/>
              <a:t>es el costo </a:t>
            </a:r>
            <a:r>
              <a:rPr lang="es-ES" sz="2000" u="sng" dirty="0" smtClean="0"/>
              <a:t>estimado</a:t>
            </a:r>
            <a:r>
              <a:rPr lang="es-ES" sz="2000" dirty="0" smtClean="0"/>
              <a:t> para llegar a la meta desde n, utilizando información adicional del dominio.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571472" y="3782801"/>
            <a:ext cx="3643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3600" b="1" dirty="0" smtClean="0"/>
              <a:t>f(n) = g(n) + h(n)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0" dirty="0" smtClean="0"/>
              <a:t>Formulación del problema en </a:t>
            </a:r>
            <a:r>
              <a:rPr lang="es-ES" sz="3600" dirty="0" smtClean="0"/>
              <a:t>7 pasos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spcBef>
                <a:spcPts val="600"/>
              </a:spcBef>
              <a:buFont typeface="+mj-lt"/>
              <a:buAutoNum type="arabicPeriod"/>
            </a:pPr>
            <a:r>
              <a:rPr lang="es-ES" sz="2800" dirty="0" smtClean="0"/>
              <a:t>¿Cuáles son los estados del problema?</a:t>
            </a:r>
          </a:p>
          <a:p>
            <a:pPr marL="633222" indent="-514350">
              <a:spcBef>
                <a:spcPts val="600"/>
              </a:spcBef>
              <a:buFont typeface="+mj-lt"/>
              <a:buAutoNum type="arabicPeriod"/>
            </a:pPr>
            <a:r>
              <a:rPr lang="es-ES" sz="2800" dirty="0" smtClean="0"/>
              <a:t>¿Cuál es el estado inicial?</a:t>
            </a:r>
          </a:p>
          <a:p>
            <a:pPr marL="633222" indent="-514350">
              <a:spcBef>
                <a:spcPts val="600"/>
              </a:spcBef>
              <a:buFont typeface="+mj-lt"/>
              <a:buAutoNum type="arabicPeriod"/>
            </a:pPr>
            <a:r>
              <a:rPr lang="es-ES" sz="2800" dirty="0" smtClean="0"/>
              <a:t>¿Qué movimientos (acciones) son válidos?</a:t>
            </a:r>
          </a:p>
          <a:p>
            <a:pPr marL="633222" indent="-514350">
              <a:spcBef>
                <a:spcPts val="600"/>
              </a:spcBef>
              <a:buFont typeface="+mj-lt"/>
              <a:buAutoNum type="arabicPeriod"/>
            </a:pPr>
            <a:r>
              <a:rPr lang="es-ES" sz="2800" dirty="0" smtClean="0"/>
              <a:t>Definición del espacio de estados: estados + acciones.</a:t>
            </a:r>
          </a:p>
          <a:p>
            <a:pPr marL="633222" indent="-514350">
              <a:spcBef>
                <a:spcPts val="600"/>
              </a:spcBef>
              <a:buFont typeface="+mj-lt"/>
              <a:buAutoNum type="arabicPeriod"/>
            </a:pPr>
            <a:r>
              <a:rPr lang="es-ES" sz="2800" dirty="0" smtClean="0"/>
              <a:t>¿Cuál es la meta? </a:t>
            </a:r>
          </a:p>
          <a:p>
            <a:pPr marL="633222" indent="-514350">
              <a:spcBef>
                <a:spcPts val="600"/>
              </a:spcBef>
              <a:buFont typeface="+mj-lt"/>
              <a:buAutoNum type="arabicPeriod"/>
            </a:pPr>
            <a:r>
              <a:rPr lang="es-ES" sz="2800" dirty="0" smtClean="0"/>
              <a:t>¿La solución es un camino o un estado?</a:t>
            </a:r>
          </a:p>
          <a:p>
            <a:pPr marL="633222" indent="-514350">
              <a:spcBef>
                <a:spcPts val="600"/>
              </a:spcBef>
              <a:buFont typeface="+mj-lt"/>
              <a:buAutoNum type="arabicPeriod"/>
            </a:pPr>
            <a:r>
              <a:rPr lang="es-ES" sz="2800" dirty="0" smtClean="0"/>
              <a:t>Análisis de soluciones por costo (si es posible).</a:t>
            </a:r>
          </a:p>
          <a:p>
            <a:pPr marL="633222" indent="-514350">
              <a:spcBef>
                <a:spcPts val="600"/>
              </a:spcBef>
              <a:buFont typeface="+mj-lt"/>
              <a:buAutoNum type="arabicPeriod"/>
            </a:pP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Algoritmo Primero Mejor </a:t>
            </a:r>
            <a:br>
              <a:rPr lang="es-ES" sz="3200" dirty="0" smtClean="0"/>
            </a:br>
            <a:r>
              <a:rPr lang="es-ES" sz="3200" b="0" dirty="0" smtClean="0"/>
              <a:t>Caso </a:t>
            </a:r>
            <a:r>
              <a:rPr lang="es-ES" sz="3200" b="0" dirty="0" err="1" smtClean="0"/>
              <a:t>BondIA</a:t>
            </a:r>
            <a:r>
              <a:rPr lang="es-ES" sz="3200" b="0" dirty="0" smtClean="0"/>
              <a:t>: función de evaluación</a:t>
            </a:r>
            <a:endParaRPr lang="es-ES" sz="32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b="13901"/>
          <a:stretch>
            <a:fillRect/>
          </a:stretch>
        </p:blipFill>
        <p:spPr bwMode="auto">
          <a:xfrm>
            <a:off x="142844" y="2017054"/>
            <a:ext cx="5572164" cy="184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142976" y="4226733"/>
          <a:ext cx="3599998" cy="2488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646"/>
                <a:gridCol w="524233"/>
                <a:gridCol w="524233"/>
                <a:gridCol w="456187"/>
                <a:gridCol w="524233"/>
                <a:gridCol w="524233"/>
                <a:gridCol w="524233"/>
              </a:tblGrid>
              <a:tr h="300383">
                <a:tc gridSpan="7">
                  <a:txBody>
                    <a:bodyPr/>
                    <a:lstStyle/>
                    <a:p>
                      <a:pPr algn="ctr"/>
                      <a:r>
                        <a:rPr kumimoji="0" lang="es-E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Distancia</a:t>
                      </a:r>
                      <a:r>
                        <a:rPr kumimoji="0" lang="es-ES" sz="14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LINEAL entre ciudades</a:t>
                      </a:r>
                      <a:endParaRPr kumimoji="0" lang="es-E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11945">
                <a:tc>
                  <a:txBody>
                    <a:bodyPr/>
                    <a:lstStyle/>
                    <a:p>
                      <a:pPr algn="ctr"/>
                      <a:endParaRPr kumimoji="0" lang="es-ES" sz="14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C1</a:t>
                      </a:r>
                      <a:endParaRPr lang="es-E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C2</a:t>
                      </a:r>
                      <a:endParaRPr lang="es-E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C3</a:t>
                      </a:r>
                      <a:endParaRPr lang="es-E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C4</a:t>
                      </a:r>
                      <a:endParaRPr lang="es-E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C5</a:t>
                      </a:r>
                      <a:endParaRPr lang="es-E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C6</a:t>
                      </a:r>
                      <a:endParaRPr lang="es-ES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1945">
                <a:tc>
                  <a:txBody>
                    <a:bodyPr/>
                    <a:lstStyle/>
                    <a:p>
                      <a:pPr algn="ctr"/>
                      <a:r>
                        <a:rPr kumimoji="0" lang="es-ES" sz="1400" b="1" kern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C1</a:t>
                      </a:r>
                      <a:endParaRPr kumimoji="0" lang="es-ES" sz="14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65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945">
                <a:tc>
                  <a:txBody>
                    <a:bodyPr/>
                    <a:lstStyle/>
                    <a:p>
                      <a:pPr algn="ctr"/>
                      <a:r>
                        <a:rPr kumimoji="0" lang="es-ES" sz="1400" b="1" kern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C2</a:t>
                      </a:r>
                      <a:endParaRPr kumimoji="0" lang="es-ES" sz="14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945">
                <a:tc>
                  <a:txBody>
                    <a:bodyPr/>
                    <a:lstStyle/>
                    <a:p>
                      <a:pPr algn="ctr"/>
                      <a:r>
                        <a:rPr kumimoji="0" lang="es-ES" sz="1400" b="1" kern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C3</a:t>
                      </a:r>
                      <a:endParaRPr kumimoji="0" lang="es-ES" sz="14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38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945">
                <a:tc>
                  <a:txBody>
                    <a:bodyPr/>
                    <a:lstStyle/>
                    <a:p>
                      <a:pPr algn="ctr"/>
                      <a:r>
                        <a:rPr kumimoji="0" lang="es-ES" sz="1400" b="1" kern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C4</a:t>
                      </a:r>
                      <a:endParaRPr kumimoji="0" lang="es-ES" sz="14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945">
                <a:tc>
                  <a:txBody>
                    <a:bodyPr/>
                    <a:lstStyle/>
                    <a:p>
                      <a:pPr algn="ctr"/>
                      <a:r>
                        <a:rPr kumimoji="0" lang="es-ES" sz="1400" b="1" kern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C5</a:t>
                      </a:r>
                      <a:endParaRPr kumimoji="0" lang="es-ES" sz="14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945">
                <a:tc>
                  <a:txBody>
                    <a:bodyPr/>
                    <a:lstStyle/>
                    <a:p>
                      <a:pPr algn="ctr"/>
                      <a:r>
                        <a:rPr kumimoji="0" lang="es-ES" sz="1400" b="1" kern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C6</a:t>
                      </a:r>
                      <a:endParaRPr kumimoji="0" lang="es-ES" sz="14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s-ES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000100" y="1661686"/>
            <a:ext cx="418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Viajes y longitud de sus recorridos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786446" y="2143116"/>
            <a:ext cx="2428892" cy="1925605"/>
          </a:xfrm>
          <a:prstGeom prst="foldedCorner">
            <a:avLst>
              <a:gd name="adj" fmla="val 137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/>
              <a:t>Distancia del recorrido del colectivo.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/>
              <a:t>Permitirá saber en cada estado la longitud del camino </a:t>
            </a:r>
            <a:r>
              <a:rPr lang="es-ES" sz="1600" b="1" dirty="0" smtClean="0"/>
              <a:t>real</a:t>
            </a:r>
            <a:r>
              <a:rPr lang="es-ES" sz="1600" dirty="0" smtClean="0"/>
              <a:t> recorrido (desde el estado inicial). 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786446" y="4572008"/>
            <a:ext cx="2428892" cy="1925605"/>
          </a:xfrm>
          <a:prstGeom prst="foldedCorner">
            <a:avLst>
              <a:gd name="adj" fmla="val 137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/>
              <a:t>Información heurística: distancia lineal entre las 6 ciudades.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/>
              <a:t>Permitirá </a:t>
            </a:r>
            <a:r>
              <a:rPr lang="es-ES" sz="1600" b="1" dirty="0" smtClean="0"/>
              <a:t>estimar</a:t>
            </a:r>
            <a:r>
              <a:rPr lang="es-ES" sz="1600" dirty="0" smtClean="0"/>
              <a:t> en cada estado la distancia hasta la meta.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8286776" y="2714620"/>
            <a:ext cx="788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g(n)</a:t>
            </a:r>
            <a:endParaRPr lang="es-ES" sz="2800" dirty="0"/>
          </a:p>
        </p:txBody>
      </p:sp>
      <p:sp>
        <p:nvSpPr>
          <p:cNvPr id="14" name="13 Rectángulo"/>
          <p:cNvSpPr/>
          <p:nvPr/>
        </p:nvSpPr>
        <p:spPr>
          <a:xfrm>
            <a:off x="8286776" y="5191796"/>
            <a:ext cx="788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h(n)</a:t>
            </a:r>
            <a:endParaRPr lang="es-E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f(n) = h(n) tenemos un algoritmo </a:t>
            </a:r>
            <a:r>
              <a:rPr lang="es-ES" dirty="0" err="1" smtClean="0"/>
              <a:t>greedy</a:t>
            </a:r>
            <a:r>
              <a:rPr lang="es-ES" dirty="0" smtClean="0"/>
              <a:t> o </a:t>
            </a:r>
            <a:r>
              <a:rPr lang="es-ES" dirty="0" err="1" smtClean="0"/>
              <a:t>deborador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Si h(n) y g(n) tienen distintas unidades de medida (por ejemplo, tiempo y distancia), su sumatoria podría estar subestimando a alguna de ellas.. ¿soluciones?</a:t>
            </a:r>
          </a:p>
          <a:p>
            <a:pPr lvl="1"/>
            <a:r>
              <a:rPr lang="es-ES" dirty="0" smtClean="0"/>
              <a:t>Trabajar con pesos:  f(n) = 0,7 g(n) + 0,3 h(n)</a:t>
            </a:r>
          </a:p>
          <a:p>
            <a:pPr lvl="1"/>
            <a:r>
              <a:rPr lang="es-ES" dirty="0" smtClean="0"/>
              <a:t>Estandarizar!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s-ES" sz="3200" dirty="0" smtClean="0"/>
              <a:t>Algoritmo Primero Mejor </a:t>
            </a:r>
            <a:br>
              <a:rPr lang="es-ES" sz="3200" dirty="0" smtClean="0"/>
            </a:br>
            <a:r>
              <a:rPr lang="es-ES" sz="3200" b="0" dirty="0" smtClean="0"/>
              <a:t>Consideraciones de la función de evaluación</a:t>
            </a:r>
            <a:endParaRPr lang="es-ES" sz="3200" b="0" dirty="0"/>
          </a:p>
        </p:txBody>
      </p:sp>
    </p:spTree>
    <p:extLst>
      <p:ext uri="{BB962C8B-B14F-4D97-AF65-F5344CB8AC3E}">
        <p14:creationId xmlns:p14="http://schemas.microsoft.com/office/powerpoint/2010/main" xmlns="" val="976007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Algoritmo Primero Mejor </a:t>
            </a:r>
            <a:br>
              <a:rPr lang="es-ES" sz="3200" dirty="0" smtClean="0"/>
            </a:br>
            <a:r>
              <a:rPr lang="es-ES" sz="3200" b="0" dirty="0" smtClean="0"/>
              <a:t>Implementación en PROLOG</a:t>
            </a:r>
            <a:endParaRPr lang="es-ES" sz="3200" b="0" dirty="0"/>
          </a:p>
        </p:txBody>
      </p:sp>
      <p:pic>
        <p:nvPicPr>
          <p:cNvPr id="1026" name="Picture 2" descr="http://www.howardandrewjones.com/wp-content/uploads/2012/11/good-ne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46" y="5157192"/>
            <a:ext cx="2189872" cy="154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14 CuadroTexto"/>
          <p:cNvSpPr txBox="1"/>
          <p:nvPr/>
        </p:nvSpPr>
        <p:spPr>
          <a:xfrm>
            <a:off x="285721" y="1928802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3538">
              <a:buFont typeface="Arial" pitchFamily="34" charset="0"/>
              <a:buChar char="•"/>
            </a:pPr>
            <a:r>
              <a:rPr lang="es-ES" sz="2400" dirty="0" smtClean="0"/>
              <a:t>Implementación basada en algoritmo PRIMERO EN ANCHURA</a:t>
            </a:r>
          </a:p>
          <a:p>
            <a:pPr indent="363538">
              <a:buFont typeface="Arial" pitchFamily="34" charset="0"/>
              <a:buChar char="•"/>
            </a:pPr>
            <a:r>
              <a:rPr lang="es-ES" sz="2400" dirty="0" smtClean="0"/>
              <a:t>En cada iteración, ordenar las rutas en LISTA-NODOS</a:t>
            </a:r>
          </a:p>
          <a:p>
            <a:pPr indent="363538">
              <a:buFont typeface="Arial" pitchFamily="34" charset="0"/>
              <a:buChar char="•"/>
            </a:pPr>
            <a:r>
              <a:rPr lang="es-ES" sz="2400" dirty="0" smtClean="0"/>
              <a:t>LISTA-NODOS ya no será FIFO, sino una cola priorizada</a:t>
            </a:r>
          </a:p>
        </p:txBody>
      </p:sp>
      <p:sp>
        <p:nvSpPr>
          <p:cNvPr id="16" name="4 Marcador de contenido"/>
          <p:cNvSpPr>
            <a:spLocks noGrp="1"/>
          </p:cNvSpPr>
          <p:nvPr>
            <p:ph idx="1"/>
          </p:nvPr>
        </p:nvSpPr>
        <p:spPr>
          <a:xfrm>
            <a:off x="-324544" y="3214686"/>
            <a:ext cx="9144000" cy="2928933"/>
          </a:xfrm>
        </p:spPr>
        <p:txBody>
          <a:bodyPr wrap="none" lIns="36000" tIns="36000" rIns="36000" bIns="36000">
            <a:noAutofit/>
          </a:bodyPr>
          <a:lstStyle/>
          <a:p>
            <a:pPr lvl="1">
              <a:buNone/>
            </a:pPr>
            <a:endParaRPr lang="es-ES" sz="1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PrimerRuta|OtrasRutas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],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Meta,Sol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) :-</a:t>
            </a:r>
          </a:p>
          <a:p>
            <a:pPr lvl="1">
              <a:buNone/>
              <a:tabLst>
                <a:tab pos="1524000" algn="l"/>
              </a:tabLst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		expandir(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PrimerRuta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NuevasRutas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lvl="1">
              <a:buNone/>
              <a:tabLst>
                <a:tab pos="1524000" algn="l"/>
              </a:tabLst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		concatenar(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OtrasRutas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NuevasRutas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NuevaListaNodos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lvl="1">
              <a:buNone/>
              <a:tabLst>
                <a:tab pos="1524000" algn="l"/>
              </a:tabLst>
            </a:pPr>
            <a:r>
              <a:rPr lang="es-ES" sz="16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/* </a:t>
            </a:r>
            <a:r>
              <a:rPr lang="es-ES" sz="16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PRIMERO MEJOR! */</a:t>
            </a:r>
          </a:p>
          <a:p>
            <a:pPr lvl="1">
              <a:buNone/>
              <a:tabLst>
                <a:tab pos="1524000" algn="l"/>
              </a:tabLst>
            </a:pPr>
            <a:r>
              <a:rPr lang="es-ES" sz="16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ordenar(</a:t>
            </a:r>
            <a:r>
              <a:rPr lang="es-ES" sz="16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NuevaListaNodos,Meta,RutasPriorizadas</a:t>
            </a:r>
            <a:r>
              <a:rPr lang="es-ES" sz="16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		</a:t>
            </a: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tabLst>
                <a:tab pos="1524000" algn="l"/>
              </a:tabLst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buscaRuta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RutasPriorizadas,Meta,Sol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lvl="1">
              <a:buNone/>
              <a:tabLst>
                <a:tab pos="3589338" algn="l"/>
              </a:tabLst>
            </a:pPr>
            <a:endParaRPr lang="es-E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tabLst>
                <a:tab pos="3589338" algn="l"/>
              </a:tabLst>
            </a:pPr>
            <a:endParaRPr lang="es-E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Algoritmo Primero Mejor </a:t>
            </a:r>
            <a:br>
              <a:rPr lang="es-ES" sz="3200" dirty="0" smtClean="0"/>
            </a:br>
            <a:r>
              <a:rPr lang="es-ES" sz="3200" b="0" dirty="0" smtClean="0"/>
              <a:t>Implementación en PROLOG - Resultados</a:t>
            </a:r>
            <a:endParaRPr lang="es-ES" sz="3200" b="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57496"/>
            <a:ext cx="2357454" cy="2270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7 Rectángulo"/>
          <p:cNvSpPr/>
          <p:nvPr/>
        </p:nvSpPr>
        <p:spPr>
          <a:xfrm>
            <a:off x="357158" y="1714488"/>
            <a:ext cx="8143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0">
              <a:buNone/>
              <a:tabLst>
                <a:tab pos="4572000" algn="l"/>
              </a:tabLst>
            </a:pP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 igual que en los algoritmos anteriores, la salida estará en orden inverso.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52405" y="5286388"/>
            <a:ext cx="5591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Ruta:  C1 &gt; C4 &gt; C5  &gt; C6 : 63 km</a:t>
            </a:r>
          </a:p>
          <a:p>
            <a:r>
              <a:rPr lang="es-ES" sz="2400" dirty="0" smtClean="0"/>
              <a:t>Hemos encontrado la ruta de menor costo,</a:t>
            </a:r>
          </a:p>
          <a:p>
            <a:r>
              <a:rPr lang="es-ES" sz="2400" dirty="0" smtClean="0"/>
              <a:t>es decir, la de </a:t>
            </a:r>
            <a:r>
              <a:rPr lang="es-ES" sz="2400" b="1" dirty="0" smtClean="0"/>
              <a:t>menor distancia</a:t>
            </a:r>
            <a:endParaRPr lang="es-E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Anexo</a:t>
            </a:r>
            <a:br>
              <a:rPr lang="es-ES" sz="3200" dirty="0" smtClean="0"/>
            </a:br>
            <a:endParaRPr lang="es-ES" sz="3200" b="0" dirty="0"/>
          </a:p>
        </p:txBody>
      </p:sp>
      <p:sp>
        <p:nvSpPr>
          <p:cNvPr id="8" name="7 Rectángulo"/>
          <p:cNvSpPr/>
          <p:nvPr/>
        </p:nvSpPr>
        <p:spPr>
          <a:xfrm>
            <a:off x="357158" y="1857364"/>
            <a:ext cx="8358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0">
              <a:buNone/>
              <a:tabLst>
                <a:tab pos="4572000" algn="l"/>
              </a:tabLst>
            </a:pP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% Regla para Concatenar</a:t>
            </a:r>
            <a:endParaRPr lang="es-E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49263" lvl="1" indent="0">
              <a:buNone/>
              <a:tabLst>
                <a:tab pos="4572000" algn="l"/>
              </a:tabLst>
            </a:pPr>
            <a:r>
              <a:rPr lang="es-ES" dirty="0" smtClean="0">
                <a:cs typeface="Courier New" pitchFamily="49" charset="0"/>
              </a:rPr>
              <a:t>concatenar([],[],[]).</a:t>
            </a:r>
            <a:br>
              <a:rPr lang="es-ES" dirty="0" smtClean="0">
                <a:cs typeface="Courier New" pitchFamily="49" charset="0"/>
              </a:rPr>
            </a:br>
            <a:r>
              <a:rPr lang="es-ES" dirty="0" smtClean="0">
                <a:cs typeface="Courier New" pitchFamily="49" charset="0"/>
              </a:rPr>
              <a:t>concatenar([H1|T1],L2,[H1|T3]):-concatenar(T1,L2,T3).</a:t>
            </a:r>
            <a:br>
              <a:rPr lang="es-ES" dirty="0" smtClean="0">
                <a:cs typeface="Courier New" pitchFamily="49" charset="0"/>
              </a:rPr>
            </a:br>
            <a:r>
              <a:rPr lang="es-ES" dirty="0" smtClean="0">
                <a:cs typeface="Courier New" pitchFamily="49" charset="0"/>
              </a:rPr>
              <a:t>concatenar([],[H2|T2],[H2|T3]):-concatenar</a:t>
            </a:r>
            <a:r>
              <a:rPr lang="es-ES" dirty="0" smtClean="0"/>
              <a:t>([],T2,T3).</a:t>
            </a:r>
            <a:endParaRPr lang="es-ES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Resolución de problemas</a:t>
            </a:r>
            <a:br>
              <a:rPr lang="es-ES" sz="3600" dirty="0" smtClean="0"/>
            </a:br>
            <a:r>
              <a:rPr lang="es-ES" sz="3600" b="0" dirty="0" smtClean="0"/>
              <a:t>Laberinto: Formulación del problema</a:t>
            </a:r>
            <a:endParaRPr lang="es-ES" sz="3600" b="0" dirty="0"/>
          </a:p>
        </p:txBody>
      </p:sp>
      <p:sp>
        <p:nvSpPr>
          <p:cNvPr id="6" name="5 CuadroTexto"/>
          <p:cNvSpPr txBox="1"/>
          <p:nvPr/>
        </p:nvSpPr>
        <p:spPr>
          <a:xfrm>
            <a:off x="285720" y="1571612"/>
            <a:ext cx="842968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3538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Estados</a:t>
            </a:r>
            <a:r>
              <a:rPr lang="es-ES" sz="2400" dirty="0" smtClean="0"/>
              <a:t>: cada casilla o posición en el laberinto.</a:t>
            </a:r>
          </a:p>
          <a:p>
            <a:pPr indent="363538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Estado inicial</a:t>
            </a:r>
            <a:r>
              <a:rPr lang="es-ES" sz="2400" dirty="0" smtClean="0"/>
              <a:t>: inicio.</a:t>
            </a:r>
          </a:p>
          <a:p>
            <a:pPr indent="363538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Acciones válidas</a:t>
            </a:r>
            <a:r>
              <a:rPr lang="es-ES" sz="2400" dirty="0" smtClean="0"/>
              <a:t>: </a:t>
            </a:r>
          </a:p>
          <a:p>
            <a:pPr indent="363538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s-ES" sz="2400" dirty="0" smtClean="0"/>
              <a:t>moverse a una casilla adyacente.</a:t>
            </a:r>
          </a:p>
          <a:p>
            <a:pPr indent="363538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Espacio de estados:</a:t>
            </a:r>
          </a:p>
          <a:p>
            <a:pPr marL="355600" indent="7938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s-ES" sz="2400" dirty="0"/>
              <a:t>P</a:t>
            </a:r>
            <a:r>
              <a:rPr lang="es-ES" sz="2400" dirty="0" smtClean="0"/>
              <a:t>redicado que permite generar el próximo estado (B) a partir del estado actual (A).</a:t>
            </a:r>
            <a:endParaRPr lang="es-ES" sz="2400" i="1" dirty="0" smtClean="0"/>
          </a:p>
          <a:p>
            <a:pPr marL="355600" indent="7938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sucesor(A,B):-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conectado(A,B).</a:t>
            </a:r>
          </a:p>
          <a:p>
            <a:pPr marL="355600" indent="7938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sucesor(A,B):-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conectado(B,A).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363538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Meta</a:t>
            </a:r>
            <a:r>
              <a:rPr lang="es-ES" sz="2400" dirty="0" smtClean="0"/>
              <a:t>: fin.</a:t>
            </a:r>
          </a:p>
          <a:p>
            <a:pPr indent="363538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Solución</a:t>
            </a:r>
            <a:r>
              <a:rPr lang="es-ES" sz="2400" dirty="0" smtClean="0"/>
              <a:t>: camino desde inicio hasta fin.</a:t>
            </a:r>
          </a:p>
          <a:p>
            <a:pPr indent="363538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Costo</a:t>
            </a:r>
            <a:r>
              <a:rPr lang="es-ES" sz="2400" dirty="0" smtClean="0"/>
              <a:t>: ¿visitar la menor cantidad de casillas?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r="8824"/>
          <a:stretch>
            <a:fillRect/>
          </a:stretch>
        </p:blipFill>
        <p:spPr bwMode="auto">
          <a:xfrm>
            <a:off x="7215206" y="1571612"/>
            <a:ext cx="1643042" cy="178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Resolución de problemas </a:t>
            </a:r>
            <a:br>
              <a:rPr lang="es-ES" sz="3600" dirty="0" smtClean="0"/>
            </a:br>
            <a:r>
              <a:rPr lang="es-ES" sz="3600" b="0" dirty="0" smtClean="0"/>
              <a:t>Caso </a:t>
            </a:r>
            <a:r>
              <a:rPr lang="es-ES" sz="3600" b="0" dirty="0" err="1" smtClean="0"/>
              <a:t>BondIA</a:t>
            </a:r>
            <a:r>
              <a:rPr lang="es-ES" sz="3600" b="0" dirty="0" smtClean="0"/>
              <a:t> </a:t>
            </a:r>
            <a:r>
              <a:rPr lang="es-ES" sz="2400" b="0" dirty="0" smtClean="0"/>
              <a:t>(</a:t>
            </a:r>
            <a:r>
              <a:rPr lang="es-ES" sz="2400" b="0" dirty="0" err="1" smtClean="0"/>
              <a:t>version</a:t>
            </a:r>
            <a:r>
              <a:rPr lang="es-ES" sz="2400" b="0" dirty="0" smtClean="0"/>
              <a:t> II)</a:t>
            </a:r>
            <a:endParaRPr lang="es-ES" sz="3600" b="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00034" y="1643050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¿</a:t>
            </a:r>
            <a:r>
              <a:rPr lang="es-ES" sz="2800" b="1" u="sng" dirty="0" smtClean="0"/>
              <a:t>Cómo</a:t>
            </a:r>
            <a:r>
              <a:rPr lang="es-ES" sz="2800" dirty="0" smtClean="0"/>
              <a:t> llegamos desde </a:t>
            </a:r>
            <a:r>
              <a:rPr lang="es-ES" sz="2800" b="1" dirty="0" smtClean="0"/>
              <a:t>Ciudad 1 </a:t>
            </a:r>
            <a:r>
              <a:rPr lang="es-ES" sz="2800" dirty="0" smtClean="0"/>
              <a:t>hasta </a:t>
            </a:r>
            <a:r>
              <a:rPr lang="es-ES" sz="2800" b="1" dirty="0" smtClean="0"/>
              <a:t>Ciudad 6</a:t>
            </a:r>
            <a:r>
              <a:rPr lang="es-ES" sz="2800" dirty="0" smtClean="0"/>
              <a:t>?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6300192" y="4714884"/>
            <a:ext cx="2700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Representación:</a:t>
            </a:r>
          </a:p>
          <a:p>
            <a:r>
              <a:rPr lang="es-ES" dirty="0" smtClean="0"/>
              <a:t>conecta(c1,c2,23).</a:t>
            </a:r>
          </a:p>
          <a:p>
            <a:r>
              <a:rPr lang="es-ES" dirty="0" smtClean="0"/>
              <a:t>conecta(c1, c4,25).</a:t>
            </a:r>
          </a:p>
          <a:p>
            <a:r>
              <a:rPr lang="es-ES" dirty="0" smtClean="0"/>
              <a:t>conecta(c2,c3,12).</a:t>
            </a:r>
          </a:p>
          <a:p>
            <a:r>
              <a:rPr lang="es-ES" dirty="0" smtClean="0"/>
              <a:t>conecta(c4,c5,28).</a:t>
            </a:r>
          </a:p>
          <a:p>
            <a:r>
              <a:rPr lang="es-ES" dirty="0" smtClean="0"/>
              <a:t>conecta(c4,c6,45).</a:t>
            </a:r>
          </a:p>
          <a:p>
            <a:r>
              <a:rPr lang="es-ES" dirty="0" smtClean="0"/>
              <a:t>conecta(c5,c6,10).</a:t>
            </a:r>
          </a:p>
          <a:p>
            <a:endParaRPr lang="es-ES" dirty="0" smtClean="0"/>
          </a:p>
        </p:txBody>
      </p:sp>
      <p:sp>
        <p:nvSpPr>
          <p:cNvPr id="7" name="6 Esquina doblada"/>
          <p:cNvSpPr/>
          <p:nvPr/>
        </p:nvSpPr>
        <p:spPr>
          <a:xfrm>
            <a:off x="785786" y="5357826"/>
            <a:ext cx="4929222" cy="44076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Las rutas son de ida y vuelta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b="13901"/>
          <a:stretch>
            <a:fillRect/>
          </a:stretch>
        </p:blipFill>
        <p:spPr bwMode="auto">
          <a:xfrm>
            <a:off x="1071565" y="2283746"/>
            <a:ext cx="7143773" cy="235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Resolución de problemas</a:t>
            </a:r>
            <a:br>
              <a:rPr lang="es-ES" sz="3600" dirty="0" smtClean="0"/>
            </a:br>
            <a:r>
              <a:rPr lang="es-ES" sz="3600" b="0" dirty="0" smtClean="0"/>
              <a:t>Caso </a:t>
            </a:r>
            <a:r>
              <a:rPr lang="es-ES" sz="3600" b="0" dirty="0" err="1" smtClean="0"/>
              <a:t>BondIA</a:t>
            </a:r>
            <a:r>
              <a:rPr lang="es-ES" sz="3600" b="0" dirty="0" smtClean="0"/>
              <a:t>: Formulación del problema</a:t>
            </a:r>
            <a:endParaRPr lang="es-ES" sz="3600" b="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00034" y="1538575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¿Cómo llegamos desde </a:t>
            </a:r>
            <a:r>
              <a:rPr lang="es-ES" sz="2400" b="1" dirty="0" smtClean="0"/>
              <a:t>Ciudad 1 </a:t>
            </a:r>
            <a:r>
              <a:rPr lang="es-ES" sz="2400" dirty="0" smtClean="0"/>
              <a:t>hasta </a:t>
            </a:r>
            <a:r>
              <a:rPr lang="es-ES" sz="2400" b="1" dirty="0" smtClean="0"/>
              <a:t>Ciudad 6</a:t>
            </a:r>
            <a:r>
              <a:rPr lang="es-ES" sz="2400" dirty="0" smtClean="0"/>
              <a:t>?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85720" y="2129277"/>
            <a:ext cx="8429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3538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Estados</a:t>
            </a:r>
            <a:r>
              <a:rPr lang="es-ES" sz="2400" dirty="0" smtClean="0"/>
              <a:t>: cada ciudad del mapa.</a:t>
            </a:r>
          </a:p>
          <a:p>
            <a:pPr indent="363538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Estado inicial</a:t>
            </a:r>
            <a:r>
              <a:rPr lang="es-ES" sz="2400" dirty="0" smtClean="0"/>
              <a:t>: Ciudad 1.</a:t>
            </a:r>
          </a:p>
          <a:p>
            <a:pPr indent="363538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Acciones válidas</a:t>
            </a:r>
            <a:r>
              <a:rPr lang="es-ES" sz="2400" dirty="0" smtClean="0"/>
              <a:t>: </a:t>
            </a:r>
          </a:p>
          <a:p>
            <a:pPr indent="363538">
              <a:spcBef>
                <a:spcPts val="1200"/>
              </a:spcBef>
              <a:buClr>
                <a:schemeClr val="accent1">
                  <a:lumMod val="75000"/>
                </a:schemeClr>
              </a:buClr>
            </a:pPr>
            <a:r>
              <a:rPr lang="es-ES" sz="2400" dirty="0" smtClean="0"/>
              <a:t>moverse a una ciudad donde haya una conexión.</a:t>
            </a:r>
          </a:p>
          <a:p>
            <a:pPr indent="363538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Espacio de estados:</a:t>
            </a:r>
          </a:p>
          <a:p>
            <a:pPr marL="355600" indent="7938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sucesor(A,B):-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conectado(A,B).</a:t>
            </a:r>
          </a:p>
          <a:p>
            <a:pPr marL="355600" indent="7938"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sucesor(A,B):-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conectado(B,A).</a:t>
            </a:r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indent="363538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Meta</a:t>
            </a:r>
            <a:r>
              <a:rPr lang="es-ES" sz="2400" dirty="0" smtClean="0"/>
              <a:t>: Ciudad 6.</a:t>
            </a:r>
          </a:p>
          <a:p>
            <a:pPr indent="363538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Solución</a:t>
            </a:r>
            <a:r>
              <a:rPr lang="es-ES" sz="2400" dirty="0" smtClean="0"/>
              <a:t>: </a:t>
            </a:r>
            <a:r>
              <a:rPr lang="es-ES" sz="2400" u="sng" dirty="0" smtClean="0"/>
              <a:t>ruta</a:t>
            </a:r>
            <a:r>
              <a:rPr lang="es-ES" sz="2400" dirty="0" smtClean="0"/>
              <a:t> desde Ciudad 1 a Ciudad 6.</a:t>
            </a:r>
          </a:p>
          <a:p>
            <a:pPr indent="363538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400" b="1" dirty="0" smtClean="0"/>
              <a:t>Costo</a:t>
            </a:r>
            <a:r>
              <a:rPr lang="es-ES" sz="2400" dirty="0" smtClean="0"/>
              <a:t>: lograr la menor distancia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b="13901"/>
          <a:stretch>
            <a:fillRect/>
          </a:stretch>
        </p:blipFill>
        <p:spPr bwMode="auto">
          <a:xfrm>
            <a:off x="5000628" y="2071678"/>
            <a:ext cx="3786219" cy="125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Búsqueda en un espacio de estados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00034" y="1643050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¿Cómo llegamos desde </a:t>
            </a:r>
            <a:r>
              <a:rPr lang="es-ES" sz="2800" b="1" dirty="0" smtClean="0"/>
              <a:t>Ciudad 1 </a:t>
            </a:r>
            <a:r>
              <a:rPr lang="es-ES" sz="2800" dirty="0" smtClean="0"/>
              <a:t>hasta </a:t>
            </a:r>
            <a:r>
              <a:rPr lang="es-ES" sz="2800" b="1" dirty="0" smtClean="0"/>
              <a:t>Ciudad 6</a:t>
            </a:r>
            <a:r>
              <a:rPr lang="es-ES" sz="2800" dirty="0" smtClean="0"/>
              <a:t>?</a:t>
            </a:r>
            <a:endParaRPr lang="es-ES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643042" y="2643182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C1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785786" y="3357562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714612" y="3357562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C4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57158" y="4286256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14678" y="5143512"/>
            <a:ext cx="5000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285984" y="5143512"/>
            <a:ext cx="4395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C4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928794" y="4286256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C1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714612" y="4286256"/>
            <a:ext cx="4315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C5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6" idx="2"/>
            <a:endCxn id="7" idx="0"/>
          </p:cNvCxnSpPr>
          <p:nvPr/>
        </p:nvCxnSpPr>
        <p:spPr>
          <a:xfrm rot="5400000">
            <a:off x="1258055" y="2760017"/>
            <a:ext cx="345048" cy="850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6" idx="2"/>
            <a:endCxn id="8" idx="0"/>
          </p:cNvCxnSpPr>
          <p:nvPr/>
        </p:nvCxnSpPr>
        <p:spPr>
          <a:xfrm rot="16200000" flipH="1">
            <a:off x="2222468" y="2645646"/>
            <a:ext cx="345048" cy="107878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2"/>
            <a:endCxn id="9" idx="0"/>
          </p:cNvCxnSpPr>
          <p:nvPr/>
        </p:nvCxnSpPr>
        <p:spPr>
          <a:xfrm rot="5400000">
            <a:off x="507956" y="3788654"/>
            <a:ext cx="559362" cy="4358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4" idx="2"/>
            <a:endCxn id="12" idx="0"/>
          </p:cNvCxnSpPr>
          <p:nvPr/>
        </p:nvCxnSpPr>
        <p:spPr>
          <a:xfrm rot="5400000">
            <a:off x="2474104" y="4687240"/>
            <a:ext cx="487924" cy="42462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4" idx="2"/>
            <a:endCxn id="11" idx="0"/>
          </p:cNvCxnSpPr>
          <p:nvPr/>
        </p:nvCxnSpPr>
        <p:spPr>
          <a:xfrm rot="16200000" flipH="1">
            <a:off x="2953581" y="4632382"/>
            <a:ext cx="487924" cy="53433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8" idx="2"/>
            <a:endCxn id="14" idx="0"/>
          </p:cNvCxnSpPr>
          <p:nvPr/>
        </p:nvCxnSpPr>
        <p:spPr>
          <a:xfrm rot="5400000">
            <a:off x="2652699" y="4004571"/>
            <a:ext cx="559362" cy="400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8" idx="2"/>
            <a:endCxn id="13" idx="0"/>
          </p:cNvCxnSpPr>
          <p:nvPr/>
        </p:nvCxnSpPr>
        <p:spPr>
          <a:xfrm rot="5400000">
            <a:off x="2258187" y="3610059"/>
            <a:ext cx="559362" cy="7930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Esquina doblada"/>
          <p:cNvSpPr/>
          <p:nvPr/>
        </p:nvSpPr>
        <p:spPr>
          <a:xfrm>
            <a:off x="4500562" y="5643578"/>
            <a:ext cx="4286280" cy="85725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En ciertos problemas de búsqueda, al recorrer un camino debemos controlar el looping (visitar estados repetidos dentro del camino actual).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500430" y="4286256"/>
            <a:ext cx="4427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C6</a:t>
            </a:r>
            <a:endParaRPr lang="es-ES" dirty="0"/>
          </a:p>
        </p:txBody>
      </p:sp>
      <p:cxnSp>
        <p:nvCxnSpPr>
          <p:cNvPr id="80" name="79 Conector recto de flecha"/>
          <p:cNvCxnSpPr>
            <a:endCxn id="58" idx="0"/>
          </p:cNvCxnSpPr>
          <p:nvPr/>
        </p:nvCxnSpPr>
        <p:spPr>
          <a:xfrm>
            <a:off x="2928926" y="3714752"/>
            <a:ext cx="792879" cy="57150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85 Forma"/>
          <p:cNvCxnSpPr>
            <a:endCxn id="23" idx="1"/>
          </p:cNvCxnSpPr>
          <p:nvPr/>
        </p:nvCxnSpPr>
        <p:spPr>
          <a:xfrm>
            <a:off x="642910" y="4786322"/>
            <a:ext cx="3857652" cy="1285884"/>
          </a:xfrm>
          <a:prstGeom prst="bentConnector3">
            <a:avLst>
              <a:gd name="adj1" fmla="val 420"/>
            </a:avLst>
          </a:prstGeom>
          <a:ln w="12700"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 b="13901"/>
          <a:stretch>
            <a:fillRect/>
          </a:stretch>
        </p:blipFill>
        <p:spPr bwMode="auto">
          <a:xfrm>
            <a:off x="3571868" y="2357430"/>
            <a:ext cx="5357850" cy="176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25 CuadroTexto"/>
          <p:cNvSpPr txBox="1"/>
          <p:nvPr/>
        </p:nvSpPr>
        <p:spPr>
          <a:xfrm>
            <a:off x="1146488" y="4286256"/>
            <a:ext cx="4251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C3</a:t>
            </a:r>
            <a:endParaRPr lang="es-ES" dirty="0"/>
          </a:p>
        </p:txBody>
      </p:sp>
      <p:cxnSp>
        <p:nvCxnSpPr>
          <p:cNvPr id="27" name="26 Conector recto de flecha"/>
          <p:cNvCxnSpPr>
            <a:stCxn id="7" idx="2"/>
            <a:endCxn id="26" idx="0"/>
          </p:cNvCxnSpPr>
          <p:nvPr/>
        </p:nvCxnSpPr>
        <p:spPr>
          <a:xfrm rot="16200000" flipH="1">
            <a:off x="902621" y="3829831"/>
            <a:ext cx="559362" cy="3534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135356" y="5131370"/>
            <a:ext cx="4619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C2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36 Conector recto de flecha"/>
          <p:cNvCxnSpPr>
            <a:stCxn id="26" idx="2"/>
            <a:endCxn id="36" idx="0"/>
          </p:cNvCxnSpPr>
          <p:nvPr/>
        </p:nvCxnSpPr>
        <p:spPr>
          <a:xfrm rot="16200000" flipH="1">
            <a:off x="1124801" y="4889832"/>
            <a:ext cx="475782" cy="729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Búsqueda en un espacio de estados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00035" y="2325238"/>
            <a:ext cx="807249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Situaciones que añaden complejidad cuando trabajamos con búsquedas:</a:t>
            </a:r>
          </a:p>
          <a:p>
            <a:endParaRPr lang="es-ES" sz="2800" dirty="0" smtClean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2800" dirty="0" smtClean="0"/>
              <a:t>La solución es una ruta (secuencia de estados).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2800" dirty="0" smtClean="0"/>
              <a:t>Control de looping (dependiendo el caso).</a:t>
            </a:r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5488187"/>
            <a:ext cx="4000528" cy="584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Búsquedas a ciegas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2639</TotalTime>
  <Words>1658</Words>
  <Application>Microsoft Office PowerPoint</Application>
  <PresentationFormat>Presentación en pantalla (4:3)</PresentationFormat>
  <Paragraphs>350</Paragraphs>
  <Slides>34</Slides>
  <Notes>1</Notes>
  <HiddenSlides>10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Módulo</vt:lpstr>
      <vt:lpstr>Resolución de problemas con técnicas de búsqueda</vt:lpstr>
      <vt:lpstr>Resolución de problemas Laberinto</vt:lpstr>
      <vt:lpstr>Formulación del problema en 7 pasos</vt:lpstr>
      <vt:lpstr>Resolución de problemas Laberinto: Formulación del problema</vt:lpstr>
      <vt:lpstr>Resolución de problemas  Caso BondIA (version II)</vt:lpstr>
      <vt:lpstr>Resolución de problemas Caso BondIA: Formulación del problema</vt:lpstr>
      <vt:lpstr>Búsqueda en un espacio de estados</vt:lpstr>
      <vt:lpstr>Búsqueda en un espacio de estados</vt:lpstr>
      <vt:lpstr>Búsquedas a ciegas</vt:lpstr>
      <vt:lpstr>Primero en profundidad</vt:lpstr>
      <vt:lpstr>Primero en profundidad Resultado</vt:lpstr>
      <vt:lpstr>Primero en profundidad Implementación en PROLOG</vt:lpstr>
      <vt:lpstr>Primero en profundidad Algoritmo (solución = ruta &amp; control de looping)</vt:lpstr>
      <vt:lpstr>Primero en profundidad Implementación en PROLOG (solución = ruta &amp; control de looping)</vt:lpstr>
      <vt:lpstr>Primero en profundidad Implementación en PROLOG - Resultados</vt:lpstr>
      <vt:lpstr>Primero en anchura</vt:lpstr>
      <vt:lpstr>Primero en anchura Implementación</vt:lpstr>
      <vt:lpstr>Primero en anchura Implementación (solución = ruta)</vt:lpstr>
      <vt:lpstr>Primero en anchura Resultado</vt:lpstr>
      <vt:lpstr>Primero en anchura Algoritmo (solución = ruta &amp; control de looping)</vt:lpstr>
      <vt:lpstr>Primero en anchura  Implementación en PROLOG (solución = ruta &amp; control de looping)</vt:lpstr>
      <vt:lpstr>Primero en anchura Implementación en PROLOG - Resultados</vt:lpstr>
      <vt:lpstr>Principales diferencias</vt:lpstr>
      <vt:lpstr>Búsquedas heurísticas o informadas</vt:lpstr>
      <vt:lpstr>Heurística</vt:lpstr>
      <vt:lpstr>Algoritmo Escalada</vt:lpstr>
      <vt:lpstr>Algoritmo Primero Mejor  Best First Search</vt:lpstr>
      <vt:lpstr>Algoritmo Primero Mejor </vt:lpstr>
      <vt:lpstr>Algoritmo Primero Mejor  Función de evaluación</vt:lpstr>
      <vt:lpstr>Algoritmo Primero Mejor  Caso BondIA: función de evaluación</vt:lpstr>
      <vt:lpstr>Algoritmo Primero Mejor  Consideraciones de la función de evaluación</vt:lpstr>
      <vt:lpstr>Algoritmo Primero Mejor  Implementación en PROLOG</vt:lpstr>
      <vt:lpstr>Algoritmo Primero Mejor  Implementación en PROLOG - Resultados</vt:lpstr>
      <vt:lpstr>Anexo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en PROLOG: Listas </dc:title>
  <dc:creator>juan</dc:creator>
  <cp:lastModifiedBy>Hogar</cp:lastModifiedBy>
  <cp:revision>323</cp:revision>
  <cp:lastPrinted>2015-06-03T00:24:37Z</cp:lastPrinted>
  <dcterms:created xsi:type="dcterms:W3CDTF">2014-05-13T20:00:33Z</dcterms:created>
  <dcterms:modified xsi:type="dcterms:W3CDTF">2020-07-31T12:51:02Z</dcterms:modified>
</cp:coreProperties>
</file>