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62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B82DD6-00F9-4A2B-9E73-3BD9F9F8DCDB}" type="datetimeFigureOut">
              <a:rPr lang="es-ES" smtClean="0"/>
              <a:pPr/>
              <a:t>01/05/2020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83BECB-E64B-47ED-A6C9-BA0CD07C36E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/>
          <a:lstStyle/>
          <a:p>
            <a:r>
              <a:rPr lang="es-ES" dirty="0" smtClean="0"/>
              <a:t>PROLOG - </a:t>
            </a:r>
            <a:r>
              <a:rPr lang="es-ES" dirty="0" err="1" smtClean="0"/>
              <a:t>Backtracking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/>
          <a:lstStyle/>
          <a:p>
            <a:r>
              <a:rPr lang="es-ES" dirty="0" smtClean="0"/>
              <a:t>Inteligencia Artificial </a:t>
            </a:r>
          </a:p>
          <a:p>
            <a:r>
              <a:rPr lang="es-ES" dirty="0" smtClean="0"/>
              <a:t>Ingeniería en Sistemas de Información – UTN FRRO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500314" y="5320271"/>
            <a:ext cx="328654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800" b="1" u="sng" dirty="0" smtClean="0"/>
              <a:t>PRÁCTICA</a:t>
            </a:r>
          </a:p>
          <a:p>
            <a:pPr algn="r"/>
            <a:r>
              <a:rPr lang="es-ES" sz="2800" b="1" smtClean="0"/>
              <a:t>Ing. Pablo Pistilli</a:t>
            </a:r>
            <a:endParaRPr lang="es-ES" sz="2800" b="1" dirty="0" smtClean="0"/>
          </a:p>
          <a:p>
            <a:pPr algn="r"/>
            <a:r>
              <a:rPr lang="es-ES" sz="2400" smtClean="0"/>
              <a:t>ppistilli@frro.utn.edu.ar</a:t>
            </a:r>
          </a:p>
          <a:p>
            <a:pPr algn="r"/>
            <a:endParaRPr lang="es-E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Backtracking</a:t>
            </a:r>
            <a:r>
              <a:rPr lang="es-ES" dirty="0" smtClean="0"/>
              <a:t> (vuelta atrás)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6350">
              <a:buNone/>
            </a:pPr>
            <a:endParaRPr lang="es-ES" dirty="0" smtClean="0"/>
          </a:p>
          <a:p>
            <a:pPr marL="171450" indent="6350" algn="ctr">
              <a:buNone/>
            </a:pPr>
            <a:endParaRPr lang="es-ES" dirty="0" smtClean="0"/>
          </a:p>
          <a:p>
            <a:pPr marL="171450" indent="6350" algn="ctr">
              <a:buNone/>
            </a:pPr>
            <a:r>
              <a:rPr lang="es-ES" dirty="0" smtClean="0"/>
              <a:t>¿Qué estrategia utiliza PROLOG para poder resolver un problema?   </a:t>
            </a:r>
          </a:p>
          <a:p>
            <a:pPr marL="171450" indent="6350">
              <a:buNone/>
            </a:pPr>
            <a:endParaRPr lang="es-ES" b="1" dirty="0" smtClean="0"/>
          </a:p>
          <a:p>
            <a:pPr marL="171450" indent="6350" algn="ctr">
              <a:buNone/>
            </a:pPr>
            <a:r>
              <a:rPr lang="es-ES" sz="4400" b="1" dirty="0" err="1" smtClean="0"/>
              <a:t>Backtracking</a:t>
            </a:r>
            <a:endParaRPr lang="es-ES" sz="4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857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Backtracking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643050"/>
            <a:ext cx="265489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% auto(patente, dueño)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auto(hti687,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pedro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auto(jug144,juan).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auto(gqm758,pedro).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auto(lod445,carlos).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auto(lfz569, miguel).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auto(axk798,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maria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% deuda(patente, monto)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deuda(lfz569, 2000).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deuda(gqm758, 15000).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deuda(axk798,1000).</a:t>
            </a:r>
          </a:p>
          <a:p>
            <a:endParaRPr lang="es-ES" sz="1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4282" y="4572008"/>
            <a:ext cx="3500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esDeudor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(Persona) :-</a:t>
            </a:r>
          </a:p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auto(</a:t>
            </a:r>
            <a:r>
              <a:rPr lang="es-E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Pat,Persona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deuda(Pat, _).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429124" y="150017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¿Tiene deuda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pedro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http://icons.iconarchive.com/icons/hopstarter/sleek-xp-basic/32/Ok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1349" y="2714620"/>
            <a:ext cx="304800" cy="304801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5929322" y="3095810"/>
            <a:ext cx="2857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2"/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deuda(hti687, _).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412291" y="257174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esDeudor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pedro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) :- </a:t>
            </a:r>
          </a:p>
          <a:p>
            <a:pPr lvl="2"/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     auto(Pat,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pedro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),      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857620" y="3782801"/>
            <a:ext cx="3912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chemeClr val="accent5">
                    <a:lumMod val="75000"/>
                  </a:schemeClr>
                </a:solidFill>
              </a:rPr>
              <a:t>Vuelta atrás. PROLOG busca satisfacer </a:t>
            </a:r>
          </a:p>
          <a:p>
            <a:r>
              <a:rPr lang="es-ES" i="1" dirty="0" smtClean="0">
                <a:solidFill>
                  <a:schemeClr val="accent5">
                    <a:lumMod val="75000"/>
                  </a:schemeClr>
                </a:solidFill>
              </a:rPr>
              <a:t>nuevamente el objetivo anterior</a:t>
            </a:r>
          </a:p>
        </p:txBody>
      </p:sp>
      <p:pic>
        <p:nvPicPr>
          <p:cNvPr id="16" name="Picture 2" descr="http://icons.iconarchive.com/icons/hopstarter/sleek-xp-basic/48/Close-2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5311" y="3130548"/>
            <a:ext cx="357190" cy="357190"/>
          </a:xfrm>
          <a:prstGeom prst="rect">
            <a:avLst/>
          </a:prstGeom>
          <a:noFill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9911" y="3143248"/>
            <a:ext cx="428628" cy="4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Rectángulo"/>
          <p:cNvSpPr/>
          <p:nvPr/>
        </p:nvSpPr>
        <p:spPr>
          <a:xfrm>
            <a:off x="3912193" y="3786190"/>
            <a:ext cx="4214842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8269911" y="2714620"/>
            <a:ext cx="428628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9911" y="2767539"/>
            <a:ext cx="374055" cy="36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" name="22 Grupo"/>
          <p:cNvGrpSpPr/>
          <p:nvPr/>
        </p:nvGrpSpPr>
        <p:grpSpPr>
          <a:xfrm>
            <a:off x="6643702" y="129581"/>
            <a:ext cx="2500298" cy="584775"/>
            <a:chOff x="6643702" y="6211669"/>
            <a:chExt cx="2500298" cy="5847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3702" y="6286496"/>
              <a:ext cx="425239" cy="425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24 CuadroTexto"/>
            <p:cNvSpPr txBox="1"/>
            <p:nvPr/>
          </p:nvSpPr>
          <p:spPr>
            <a:xfrm>
              <a:off x="7215206" y="6211669"/>
              <a:ext cx="1928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Ver </a:t>
              </a:r>
              <a:r>
                <a:rPr lang="es-ES" sz="1600" dirty="0" err="1" smtClean="0">
                  <a:solidFill>
                    <a:schemeClr val="bg1"/>
                  </a:solidFill>
                </a:rPr>
                <a:t>slide</a:t>
              </a:r>
              <a:r>
                <a:rPr lang="es-ES" sz="1600" dirty="0" smtClean="0">
                  <a:solidFill>
                    <a:schemeClr val="bg1"/>
                  </a:solidFill>
                </a:rPr>
                <a:t> sólo  en modo presentación 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5857884" y="3143248"/>
            <a:ext cx="2714612" cy="5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5957897" y="3100385"/>
            <a:ext cx="242889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8900" lvl="2"/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deuda(gqm758, _).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6776" y="3071810"/>
            <a:ext cx="357190" cy="3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 t="30833" r="87813" b="64167"/>
          <a:stretch>
            <a:fillRect/>
          </a:stretch>
        </p:blipFill>
        <p:spPr bwMode="auto">
          <a:xfrm>
            <a:off x="4500562" y="1857364"/>
            <a:ext cx="18573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 t="50000" r="87344" b="45000"/>
          <a:stretch>
            <a:fillRect/>
          </a:stretch>
        </p:blipFill>
        <p:spPr bwMode="auto">
          <a:xfrm>
            <a:off x="4481544" y="3929066"/>
            <a:ext cx="192879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33 Grupo"/>
          <p:cNvGrpSpPr/>
          <p:nvPr/>
        </p:nvGrpSpPr>
        <p:grpSpPr>
          <a:xfrm>
            <a:off x="7000892" y="2369288"/>
            <a:ext cx="915561" cy="488208"/>
            <a:chOff x="7000892" y="2369288"/>
            <a:chExt cx="915561" cy="488208"/>
          </a:xfrm>
        </p:grpSpPr>
        <p:sp>
          <p:nvSpPr>
            <p:cNvPr id="7" name="6 CuadroTexto"/>
            <p:cNvSpPr txBox="1"/>
            <p:nvPr/>
          </p:nvSpPr>
          <p:spPr>
            <a:xfrm>
              <a:off x="7126903" y="2369288"/>
              <a:ext cx="789550" cy="3405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hti687</a:t>
              </a:r>
              <a:endParaRPr lang="es-ES" sz="1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 rot="5400000" flipH="1" flipV="1">
              <a:off x="7000892" y="2714620"/>
              <a:ext cx="142876" cy="1428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diamond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12 CuadroTexto"/>
          <p:cNvSpPr txBox="1"/>
          <p:nvPr/>
        </p:nvSpPr>
        <p:spPr>
          <a:xfrm>
            <a:off x="7000892" y="2364576"/>
            <a:ext cx="1000132" cy="3405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gqm758</a:t>
            </a:r>
            <a:endParaRPr lang="es-E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 animBg="1"/>
      <p:bldP spid="20" grpId="0" animBg="1"/>
      <p:bldP spid="22" grpId="1" animBg="1"/>
      <p:bldP spid="1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Backtracking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49"/>
          </a:xfrm>
        </p:spPr>
        <p:txBody>
          <a:bodyPr>
            <a:normAutofit fontScale="92500"/>
          </a:bodyPr>
          <a:lstStyle/>
          <a:p>
            <a:pPr marL="173038" indent="0">
              <a:buNone/>
            </a:pPr>
            <a:r>
              <a:rPr lang="es-ES" dirty="0" smtClean="0"/>
              <a:t>Paso a </a:t>
            </a:r>
            <a:r>
              <a:rPr lang="es-ES" dirty="0" smtClean="0"/>
              <a:t>paso…</a:t>
            </a:r>
            <a:endParaRPr lang="es-ES" dirty="0" smtClean="0"/>
          </a:p>
          <a:p>
            <a:pPr marL="687388" indent="-328613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dirty="0" smtClean="0"/>
              <a:t>En el contexto de conjunciones dentro del cuerpo de una regla u</a:t>
            </a:r>
            <a:r>
              <a:rPr lang="es-ES" dirty="0" smtClean="0"/>
              <a:t>na </a:t>
            </a:r>
            <a:r>
              <a:rPr lang="es-ES" dirty="0" smtClean="0"/>
              <a:t>variable se instancia con determinado valor con el fin de alcanzar una solución.</a:t>
            </a:r>
          </a:p>
          <a:p>
            <a:pPr marL="687388" indent="-328613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dirty="0" smtClean="0"/>
              <a:t>Pero… Se llega a un camino no satisfactorio.</a:t>
            </a:r>
          </a:p>
          <a:p>
            <a:pPr marL="687388" indent="-328613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dirty="0" smtClean="0"/>
              <a:t>El mecanismo de control retrocede al punto en el cual se instanció la variable, la des-instancia y busca otra instanciación (nuevo camino de búsqueda).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Backtracking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282" y="1643050"/>
            <a:ext cx="265489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% auto(patente, dueño)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auto(hti687,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pedro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auto(jug144,juan).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auto(gqm758,pedro).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auto(lod445,carlos).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auto(lfz569, miguel).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auto(axk798,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maria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E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% deuda(patente, monto)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deuda(lfz569, 2000).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deuda(gqm758, 15000).</a:t>
            </a: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deuda(axk798,1000).</a:t>
            </a:r>
          </a:p>
          <a:p>
            <a:endParaRPr lang="es-ES" sz="1400" i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14282" y="4572008"/>
            <a:ext cx="3500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esDeudor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(Persona) :-</a:t>
            </a:r>
          </a:p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auto(</a:t>
            </a:r>
            <a:r>
              <a:rPr lang="es-E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Pat,Persona</a:t>
            </a:r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s-E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deuda(Pat, _).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429124" y="150017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¿Tiene deuda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</a:rPr>
              <a:t>carlos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endParaRPr lang="es-E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http://icons.iconarchive.com/icons/hopstarter/sleek-xp-basic/32/Ok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41349" y="2714620"/>
            <a:ext cx="304800" cy="304801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>
            <a:off x="5929322" y="3095810"/>
            <a:ext cx="2857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2"/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deuda(lod445, _).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412291" y="257174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esDeudor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carlos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) :- </a:t>
            </a:r>
          </a:p>
          <a:p>
            <a:pPr lvl="2"/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      auto(Pat, </a:t>
            </a:r>
            <a:r>
              <a:rPr lang="es-ES" sz="1600" dirty="0" err="1" smtClean="0">
                <a:latin typeface="Courier New" pitchFamily="49" charset="0"/>
                <a:cs typeface="Courier New" pitchFamily="49" charset="0"/>
              </a:rPr>
              <a:t>carlos</a:t>
            </a:r>
            <a:r>
              <a:rPr lang="es-ES" sz="1600" dirty="0" smtClean="0">
                <a:latin typeface="Courier New" pitchFamily="49" charset="0"/>
                <a:cs typeface="Courier New" pitchFamily="49" charset="0"/>
              </a:rPr>
              <a:t>),      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857620" y="3782801"/>
            <a:ext cx="3912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chemeClr val="accent5">
                    <a:lumMod val="75000"/>
                  </a:schemeClr>
                </a:solidFill>
              </a:rPr>
              <a:t>Vuelta atrás. PROLOG busca satisfacer </a:t>
            </a:r>
          </a:p>
          <a:p>
            <a:r>
              <a:rPr lang="es-ES" i="1" dirty="0" smtClean="0">
                <a:solidFill>
                  <a:schemeClr val="accent5">
                    <a:lumMod val="75000"/>
                  </a:schemeClr>
                </a:solidFill>
              </a:rPr>
              <a:t>nuevamente el objetivo anterior</a:t>
            </a:r>
          </a:p>
        </p:txBody>
      </p:sp>
      <p:pic>
        <p:nvPicPr>
          <p:cNvPr id="16" name="Picture 2" descr="http://icons.iconarchive.com/icons/hopstarter/sleek-xp-basic/48/Close-2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95311" y="3130548"/>
            <a:ext cx="357190" cy="35719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8215338" y="2714620"/>
            <a:ext cx="428628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22 Grupo"/>
          <p:cNvGrpSpPr/>
          <p:nvPr/>
        </p:nvGrpSpPr>
        <p:grpSpPr>
          <a:xfrm>
            <a:off x="6643702" y="129581"/>
            <a:ext cx="2500298" cy="584775"/>
            <a:chOff x="6643702" y="6211669"/>
            <a:chExt cx="2500298" cy="5847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3702" y="6286496"/>
              <a:ext cx="425239" cy="425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24 CuadroTexto"/>
            <p:cNvSpPr txBox="1"/>
            <p:nvPr/>
          </p:nvSpPr>
          <p:spPr>
            <a:xfrm>
              <a:off x="7215206" y="6211669"/>
              <a:ext cx="19287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</a:rPr>
                <a:t>Ver </a:t>
              </a:r>
              <a:r>
                <a:rPr lang="es-ES" sz="1600" dirty="0" err="1" smtClean="0">
                  <a:solidFill>
                    <a:schemeClr val="bg1"/>
                  </a:solidFill>
                </a:rPr>
                <a:t>slide</a:t>
              </a:r>
              <a:r>
                <a:rPr lang="es-ES" sz="1600" dirty="0" smtClean="0">
                  <a:solidFill>
                    <a:schemeClr val="bg1"/>
                  </a:solidFill>
                </a:rPr>
                <a:t> sólo  en modo presentación 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21 Rectángulo"/>
          <p:cNvSpPr/>
          <p:nvPr/>
        </p:nvSpPr>
        <p:spPr>
          <a:xfrm>
            <a:off x="5857884" y="3071810"/>
            <a:ext cx="2714612" cy="5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33 Grupo"/>
          <p:cNvGrpSpPr/>
          <p:nvPr/>
        </p:nvGrpSpPr>
        <p:grpSpPr>
          <a:xfrm>
            <a:off x="7000892" y="2369288"/>
            <a:ext cx="953856" cy="488208"/>
            <a:chOff x="7000892" y="2369288"/>
            <a:chExt cx="953856" cy="488208"/>
          </a:xfrm>
        </p:grpSpPr>
        <p:sp>
          <p:nvSpPr>
            <p:cNvPr id="7" name="6 CuadroTexto"/>
            <p:cNvSpPr txBox="1"/>
            <p:nvPr/>
          </p:nvSpPr>
          <p:spPr>
            <a:xfrm>
              <a:off x="7126903" y="2369288"/>
              <a:ext cx="827845" cy="3405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ES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lod445</a:t>
              </a:r>
              <a:endParaRPr lang="es-ES" sz="14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 rot="5400000" flipH="1" flipV="1">
              <a:off x="7000892" y="2714620"/>
              <a:ext cx="142876" cy="142876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  <a:headEnd type="diamond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4389" y="1928802"/>
            <a:ext cx="20478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 descr="http://icons.iconarchive.com/icons/hopstarter/sleek-xp-basic/48/Close-2-ic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76" y="2786058"/>
            <a:ext cx="357190" cy="357190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714752"/>
            <a:ext cx="2200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2" grpId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Backtracking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928802"/>
            <a:ext cx="5900750" cy="462560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dirty="0" smtClean="0"/>
              <a:t>Cuando </a:t>
            </a:r>
            <a:r>
              <a:rPr lang="es-ES" dirty="0" smtClean="0"/>
              <a:t>el problema está compuesto por objetivos complejos, se vuelve una herramienta muy potente</a:t>
            </a:r>
            <a:r>
              <a:rPr lang="es-ES" dirty="0" smtClean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es-E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dirty="0" smtClean="0"/>
              <a:t>En los procesos de búsqueda, evita quedar atrapados en “callejones sin salida”.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s-E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571744"/>
            <a:ext cx="297390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s-ES" dirty="0"/>
          </a:p>
        </p:txBody>
      </p:sp>
      <p:pic>
        <p:nvPicPr>
          <p:cNvPr id="1028" name="Picture 4" descr="https://fcit.usf.edu/matrix/wp-content/uploads/2016/12/Robot-10-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714488"/>
            <a:ext cx="3263589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426</TotalTime>
  <Words>305</Words>
  <Application>Microsoft Office PowerPoint</Application>
  <PresentationFormat>Presentación en pantalla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Módulo</vt:lpstr>
      <vt:lpstr>PROLOG - Backtracking</vt:lpstr>
      <vt:lpstr>Backtracking (vuelta atrás)</vt:lpstr>
      <vt:lpstr>Backtracking</vt:lpstr>
      <vt:lpstr>Backtracking</vt:lpstr>
      <vt:lpstr>Backtracking</vt:lpstr>
      <vt:lpstr>Backtracking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Hogar</cp:lastModifiedBy>
  <cp:revision>61</cp:revision>
  <dcterms:created xsi:type="dcterms:W3CDTF">2014-04-23T05:38:58Z</dcterms:created>
  <dcterms:modified xsi:type="dcterms:W3CDTF">2020-05-01T23:54:01Z</dcterms:modified>
</cp:coreProperties>
</file>