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8" r:id="rId9"/>
    <p:sldId id="269" r:id="rId10"/>
    <p:sldId id="263" r:id="rId11"/>
    <p:sldId id="262" r:id="rId12"/>
    <p:sldId id="270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FB927-868F-43A2-901E-AF8C6D8E93AC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3672B-BF5B-4039-BFBB-9002BD2A43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280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3672B-BF5B-4039-BFBB-9002BD2A436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422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0" smtClean="0"/>
              <a:t>PROLOG - </a:t>
            </a:r>
            <a:r>
              <a:rPr lang="es-ES" smtClean="0"/>
              <a:t>Listas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Inteligencia Artificial </a:t>
            </a:r>
          </a:p>
          <a:p>
            <a:r>
              <a:rPr lang="es-ES" sz="2400" dirty="0" smtClean="0"/>
              <a:t>Ingeniería en Sistemas de Información – UTN FRRO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17703" y="5286388"/>
            <a:ext cx="5312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dirty="0" smtClean="0"/>
              <a:t>Ing. Pablo </a:t>
            </a:r>
            <a:r>
              <a:rPr lang="es-ES" sz="2800" b="1" dirty="0" err="1" smtClean="0"/>
              <a:t>Pistilli</a:t>
            </a:r>
            <a:endParaRPr lang="es-ES" sz="2800" b="1" dirty="0" smtClean="0"/>
          </a:p>
          <a:p>
            <a:pPr algn="r"/>
            <a:r>
              <a:rPr lang="es-AR" sz="2400" dirty="0" smtClean="0"/>
              <a:t>CONSULTAS A: ppistilli@frro.utn.edu.ar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58" y="285728"/>
            <a:ext cx="2651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/>
              <a:t>Contadores</a:t>
            </a:r>
          </a:p>
          <a:p>
            <a:r>
              <a:rPr lang="es-ES" sz="2000" u="sng" dirty="0" smtClean="0"/>
              <a:t>Utilizando recursividad</a:t>
            </a:r>
            <a:endParaRPr lang="es-ES" sz="2000" u="sng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516286" y="1556792"/>
            <a:ext cx="359221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contar([],0).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contar([_|T],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):-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contar(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T,Cant_cola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711200" algn="l"/>
              </a:tabLst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Cant_cola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+ 1.</a:t>
            </a:r>
          </a:p>
        </p:txBody>
      </p:sp>
      <p:cxnSp>
        <p:nvCxnSpPr>
          <p:cNvPr id="12" name="11 Conector recto de flecha"/>
          <p:cNvCxnSpPr>
            <a:stCxn id="5" idx="2"/>
            <a:endCxn id="17" idx="0"/>
          </p:cNvCxnSpPr>
          <p:nvPr/>
        </p:nvCxnSpPr>
        <p:spPr>
          <a:xfrm rot="5400000">
            <a:off x="1917205" y="2149006"/>
            <a:ext cx="1071570" cy="1750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2"/>
            <a:endCxn id="51" idx="0"/>
          </p:cNvCxnSpPr>
          <p:nvPr/>
        </p:nvCxnSpPr>
        <p:spPr>
          <a:xfrm rot="16200000" flipH="1">
            <a:off x="3524559" y="2291881"/>
            <a:ext cx="1071570" cy="14644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1577874" y="1916832"/>
            <a:ext cx="3500462" cy="571504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contar([</a:t>
            </a:r>
            <a:r>
              <a:rPr lang="es-ES" b="1" dirty="0" err="1" smtClean="0"/>
              <a:t>juan,pepe,pedro</a:t>
            </a:r>
            <a:r>
              <a:rPr lang="es-ES" b="1" dirty="0" smtClean="0"/>
              <a:t>],</a:t>
            </a:r>
            <a:r>
              <a:rPr lang="es-ES" b="1" dirty="0" err="1" smtClean="0"/>
              <a:t>Cant</a:t>
            </a:r>
            <a:r>
              <a:rPr lang="es-ES" b="1" dirty="0" smtClean="0"/>
              <a:t>)</a:t>
            </a:r>
            <a:endParaRPr lang="es-ES" b="1" dirty="0"/>
          </a:p>
        </p:txBody>
      </p:sp>
      <p:cxnSp>
        <p:nvCxnSpPr>
          <p:cNvPr id="40" name="39 Conector recto de flecha"/>
          <p:cNvCxnSpPr>
            <a:stCxn id="17" idx="2"/>
            <a:endCxn id="36" idx="0"/>
          </p:cNvCxnSpPr>
          <p:nvPr/>
        </p:nvCxnSpPr>
        <p:spPr>
          <a:xfrm rot="5400000">
            <a:off x="1184965" y="4310005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 redondeado"/>
          <p:cNvSpPr/>
          <p:nvPr/>
        </p:nvSpPr>
        <p:spPr>
          <a:xfrm>
            <a:off x="4221080" y="4702914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 </a:t>
            </a:r>
            <a:r>
              <a:rPr lang="es-ES" dirty="0" err="1" smtClean="0"/>
              <a:t>is</a:t>
            </a:r>
            <a:r>
              <a:rPr lang="es-ES" dirty="0" smtClean="0"/>
              <a:t> 1 + 1</a:t>
            </a:r>
            <a:endParaRPr lang="es-ES" dirty="0"/>
          </a:p>
        </p:txBody>
      </p:sp>
      <p:sp>
        <p:nvSpPr>
          <p:cNvPr id="51" name="50 Rectángulo redondeado"/>
          <p:cNvSpPr/>
          <p:nvPr/>
        </p:nvSpPr>
        <p:spPr>
          <a:xfrm>
            <a:off x="4221080" y="3559906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 </a:t>
            </a:r>
            <a:r>
              <a:rPr lang="es-ES" dirty="0" err="1" smtClean="0"/>
              <a:t>is</a:t>
            </a:r>
            <a:r>
              <a:rPr lang="es-ES" dirty="0" smtClean="0"/>
              <a:t> 2 + 1</a:t>
            </a:r>
            <a:endParaRPr lang="es-ES" dirty="0"/>
          </a:p>
        </p:txBody>
      </p:sp>
      <p:cxnSp>
        <p:nvCxnSpPr>
          <p:cNvPr id="53" name="52 Conector recto de flecha"/>
          <p:cNvCxnSpPr>
            <a:stCxn id="17" idx="2"/>
            <a:endCxn id="50" idx="0"/>
          </p:cNvCxnSpPr>
          <p:nvPr/>
        </p:nvCxnSpPr>
        <p:spPr>
          <a:xfrm rot="16200000" flipH="1">
            <a:off x="2792320" y="2702650"/>
            <a:ext cx="785818" cy="3214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36" idx="2"/>
            <a:endCxn id="49" idx="0"/>
          </p:cNvCxnSpPr>
          <p:nvPr/>
        </p:nvCxnSpPr>
        <p:spPr>
          <a:xfrm rot="16200000" flipH="1">
            <a:off x="2685163" y="3952815"/>
            <a:ext cx="1000132" cy="3214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36" idx="2"/>
            <a:endCxn id="47" idx="0"/>
          </p:cNvCxnSpPr>
          <p:nvPr/>
        </p:nvCxnSpPr>
        <p:spPr>
          <a:xfrm>
            <a:off x="1577874" y="5060104"/>
            <a:ext cx="12349" cy="100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149114" y="3559906"/>
            <a:ext cx="2857520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contar([</a:t>
            </a:r>
            <a:r>
              <a:rPr lang="es-ES" dirty="0" err="1" smtClean="0"/>
              <a:t>pepe,pedro</a:t>
            </a:r>
            <a:r>
              <a:rPr lang="es-ES" dirty="0" smtClean="0"/>
              <a:t>], ?)</a:t>
            </a:r>
            <a:endParaRPr lang="es-ES" dirty="0"/>
          </a:p>
        </p:txBody>
      </p:sp>
      <p:sp>
        <p:nvSpPr>
          <p:cNvPr id="36" name="35 Rectángulo redondeado"/>
          <p:cNvSpPr/>
          <p:nvPr/>
        </p:nvSpPr>
        <p:spPr>
          <a:xfrm>
            <a:off x="291990" y="4702914"/>
            <a:ext cx="257176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contar([</a:t>
            </a:r>
            <a:r>
              <a:rPr lang="es-ES" dirty="0" err="1" smtClean="0"/>
              <a:t>pedro</a:t>
            </a:r>
            <a:r>
              <a:rPr lang="es-ES" dirty="0" smtClean="0"/>
              <a:t>], ?)</a:t>
            </a:r>
            <a:endParaRPr lang="es-ES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768686" y="6060236"/>
            <a:ext cx="1643074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contar([],0).</a:t>
            </a:r>
            <a:endParaRPr lang="es-ES" dirty="0"/>
          </a:p>
        </p:txBody>
      </p:sp>
      <p:sp>
        <p:nvSpPr>
          <p:cNvPr id="49" name="48 Rectángulo redondeado"/>
          <p:cNvSpPr/>
          <p:nvPr/>
        </p:nvSpPr>
        <p:spPr>
          <a:xfrm>
            <a:off x="4221080" y="6060236"/>
            <a:ext cx="1143008" cy="35719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 </a:t>
            </a:r>
            <a:r>
              <a:rPr lang="es-ES" dirty="0" err="1" smtClean="0"/>
              <a:t>is</a:t>
            </a:r>
            <a:r>
              <a:rPr lang="es-ES" dirty="0" smtClean="0"/>
              <a:t> 0 + 1 </a:t>
            </a:r>
            <a:endParaRPr lang="es-ES" dirty="0"/>
          </a:p>
        </p:txBody>
      </p:sp>
      <p:sp>
        <p:nvSpPr>
          <p:cNvPr id="71" name="70 Rectángulo redondeado"/>
          <p:cNvSpPr/>
          <p:nvPr/>
        </p:nvSpPr>
        <p:spPr>
          <a:xfrm>
            <a:off x="1577874" y="1916832"/>
            <a:ext cx="3500462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 [ </a:t>
            </a:r>
            <a:r>
              <a:rPr lang="es-ES" dirty="0" err="1" smtClean="0"/>
              <a:t>juan</a:t>
            </a:r>
            <a:r>
              <a:rPr lang="es-ES" dirty="0" smtClean="0"/>
              <a:t>, pepe, </a:t>
            </a:r>
            <a:r>
              <a:rPr lang="es-ES" dirty="0" err="1" smtClean="0"/>
              <a:t>pedro</a:t>
            </a:r>
            <a:r>
              <a:rPr lang="es-ES" dirty="0" smtClean="0"/>
              <a:t>] , 3 )</a:t>
            </a:r>
          </a:p>
        </p:txBody>
      </p:sp>
      <p:sp>
        <p:nvSpPr>
          <p:cNvPr id="79" name="78 Rectángulo redondeado"/>
          <p:cNvSpPr/>
          <p:nvPr/>
        </p:nvSpPr>
        <p:spPr>
          <a:xfrm>
            <a:off x="291990" y="4702914"/>
            <a:ext cx="257176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contar([</a:t>
            </a:r>
            <a:r>
              <a:rPr lang="es-ES" dirty="0" err="1" smtClean="0"/>
              <a:t>pedro</a:t>
            </a:r>
            <a:r>
              <a:rPr lang="es-ES" dirty="0" smtClean="0"/>
              <a:t>], 1)</a:t>
            </a:r>
            <a:endParaRPr lang="es-ES" dirty="0"/>
          </a:p>
        </p:txBody>
      </p:sp>
      <p:sp>
        <p:nvSpPr>
          <p:cNvPr id="81" name="80 Rectángulo redondeado"/>
          <p:cNvSpPr/>
          <p:nvPr/>
        </p:nvSpPr>
        <p:spPr>
          <a:xfrm>
            <a:off x="149114" y="3559906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contar([</a:t>
            </a:r>
            <a:r>
              <a:rPr lang="es-ES" dirty="0" err="1" smtClean="0"/>
              <a:t>pepe,pedro</a:t>
            </a:r>
            <a:r>
              <a:rPr lang="es-ES" dirty="0" smtClean="0"/>
              <a:t>], 2)</a:t>
            </a:r>
            <a:endParaRPr lang="es-ES" dirty="0"/>
          </a:p>
        </p:txBody>
      </p:sp>
      <p:sp>
        <p:nvSpPr>
          <p:cNvPr id="24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Listas</a:t>
            </a:r>
            <a:br>
              <a:rPr lang="es-ES" dirty="0" smtClean="0"/>
            </a:br>
            <a:r>
              <a:rPr lang="es-ES" sz="3100" b="0" dirty="0" smtClean="0"/>
              <a:t>Contar elementos de una lista II: Ejecución en PROLOG</a:t>
            </a:r>
            <a:endParaRPr lang="es-ES" b="0" dirty="0"/>
          </a:p>
        </p:txBody>
      </p:sp>
      <p:grpSp>
        <p:nvGrpSpPr>
          <p:cNvPr id="25" name="24 Grupo"/>
          <p:cNvGrpSpPr/>
          <p:nvPr/>
        </p:nvGrpSpPr>
        <p:grpSpPr>
          <a:xfrm>
            <a:off x="6590041" y="44624"/>
            <a:ext cx="2500298" cy="646331"/>
            <a:chOff x="6643702" y="6256293"/>
            <a:chExt cx="2500298" cy="64633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25362" y1="32609" x2="25362" y2="3260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702" y="6328301"/>
              <a:ext cx="571504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26 CuadroTexto"/>
            <p:cNvSpPr txBox="1"/>
            <p:nvPr/>
          </p:nvSpPr>
          <p:spPr>
            <a:xfrm>
              <a:off x="7215206" y="6256293"/>
              <a:ext cx="1928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Ver </a:t>
              </a:r>
              <a:r>
                <a:rPr lang="es-ES" dirty="0" err="1" smtClean="0">
                  <a:solidFill>
                    <a:schemeClr val="bg1">
                      <a:lumMod val="95000"/>
                    </a:schemeClr>
                  </a:solidFill>
                </a:rPr>
                <a:t>slide</a:t>
              </a:r>
              <a:r>
                <a:rPr lang="es-ES" dirty="0" smtClean="0">
                  <a:solidFill>
                    <a:schemeClr val="bg1">
                      <a:lumMod val="95000"/>
                    </a:schemeClr>
                  </a:solidFill>
                </a:rPr>
                <a:t> en modo presentación </a:t>
              </a:r>
              <a:endParaRPr lang="es-E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702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0" grpId="0" animBg="1"/>
      <p:bldP spid="51" grpId="0" animBg="1"/>
      <p:bldP spid="17" grpId="0" animBg="1"/>
      <p:bldP spid="36" grpId="0" animBg="1"/>
      <p:bldP spid="47" grpId="0" animBg="1"/>
      <p:bldP spid="49" grpId="0" animBg="1"/>
      <p:bldP spid="71" grpId="0" animBg="1"/>
      <p:bldP spid="79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852936"/>
            <a:ext cx="8572560" cy="3505022"/>
          </a:xfrm>
        </p:spPr>
        <p:txBody>
          <a:bodyPr>
            <a:normAutofit/>
          </a:bodyPr>
          <a:lstStyle/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reverse(Lista, </a:t>
            </a: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ListaInvertida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reverse([juan, pepe, pedro], L).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&gt; L = [pedro, pepe, juan].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endParaRPr lang="es-ES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Listas</a:t>
            </a:r>
            <a:br>
              <a:rPr lang="es-ES" dirty="0"/>
            </a:br>
            <a:r>
              <a:rPr lang="es-ES" sz="4000" b="0" dirty="0" smtClean="0"/>
              <a:t>Invertir una lista</a:t>
            </a:r>
            <a:endParaRPr lang="es-ES" sz="4000" b="0" dirty="0"/>
          </a:p>
        </p:txBody>
      </p:sp>
      <p:sp>
        <p:nvSpPr>
          <p:cNvPr id="2" name="1 Esquina doblada"/>
          <p:cNvSpPr/>
          <p:nvPr/>
        </p:nvSpPr>
        <p:spPr>
          <a:xfrm>
            <a:off x="5724128" y="5229200"/>
            <a:ext cx="3240360" cy="130662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Importante!</a:t>
            </a:r>
          </a:p>
          <a:p>
            <a:pPr algn="ctr"/>
            <a:r>
              <a:rPr lang="es-ES" dirty="0" smtClean="0"/>
              <a:t>Sólo para uso en trabajos prácticos de aplicación, no se permite su uso en exámenes.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9512" y="1682805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800" b="1" dirty="0" smtClean="0"/>
              <a:t>reverse/2</a:t>
            </a:r>
            <a:r>
              <a:rPr lang="es-ES" sz="2800" dirty="0" smtClean="0"/>
              <a:t> es un predicado que nos permite invertir los elementos de una lista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3700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852936"/>
            <a:ext cx="8572560" cy="3505022"/>
          </a:xfrm>
        </p:spPr>
        <p:txBody>
          <a:bodyPr>
            <a:normAutofit fontScale="85000" lnSpcReduction="20000"/>
          </a:bodyPr>
          <a:lstStyle/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400" b="1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es-ES" sz="2400" b="1" dirty="0" smtClean="0">
                <a:latin typeface="Courier New" pitchFamily="49" charset="0"/>
                <a:cs typeface="Courier New" pitchFamily="49" charset="0"/>
              </a:rPr>
              <a:t> (X, Objetivo, [Lista de soluciones])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i="1" dirty="0" smtClean="0"/>
              <a:t>Retorna una lista con todos los valores de X que cumplen un objetivo.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endParaRPr lang="es-ES" dirty="0" smtClean="0"/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hombre(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hombre(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mujer(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maria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X,hombre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(X), Lista).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&gt; Lista = [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juan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sz="2600" b="1" dirty="0" err="1" smtClean="0"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2600" b="1" dirty="0" smtClean="0">
                <a:latin typeface="Courier New" pitchFamily="49" charset="0"/>
                <a:cs typeface="Courier New" pitchFamily="49" charset="0"/>
              </a:rPr>
              <a:t>].</a:t>
            </a:r>
          </a:p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endParaRPr lang="es-ES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Listas</a:t>
            </a:r>
            <a:br>
              <a:rPr lang="es-ES" dirty="0"/>
            </a:br>
            <a:r>
              <a:rPr lang="es-ES" sz="4000" b="0" dirty="0"/>
              <a:t>El predicado </a:t>
            </a:r>
            <a:r>
              <a:rPr lang="es-ES" sz="4000" b="0" dirty="0" err="1"/>
              <a:t>findall</a:t>
            </a:r>
            <a:r>
              <a:rPr lang="es-ES" sz="4000" b="0" dirty="0"/>
              <a:t>/3</a:t>
            </a:r>
          </a:p>
        </p:txBody>
      </p:sp>
      <p:sp>
        <p:nvSpPr>
          <p:cNvPr id="2" name="1 Esquina doblada"/>
          <p:cNvSpPr/>
          <p:nvPr/>
        </p:nvSpPr>
        <p:spPr>
          <a:xfrm>
            <a:off x="5724128" y="5229200"/>
            <a:ext cx="3240360" cy="130662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Importante!</a:t>
            </a:r>
          </a:p>
          <a:p>
            <a:pPr algn="ctr"/>
            <a:r>
              <a:rPr lang="es-ES" dirty="0" smtClean="0"/>
              <a:t>Sólo para uso en trabajos prácticos de aplicación, no se permite su uso en exámenes.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9512" y="1682805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635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es-ES" sz="2800" b="1" dirty="0" err="1" smtClean="0"/>
              <a:t>findall</a:t>
            </a:r>
            <a:r>
              <a:rPr lang="es-ES" sz="2800" b="1" dirty="0" smtClean="0"/>
              <a:t>/3</a:t>
            </a:r>
            <a:r>
              <a:rPr lang="es-ES" sz="2800" dirty="0" smtClean="0"/>
              <a:t> es un predicado útil para armar una lista de elementos que cumplan una determinada condición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326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Una </a:t>
            </a:r>
            <a:r>
              <a:rPr lang="es-ES" b="1" dirty="0" smtClean="0"/>
              <a:t>lista</a:t>
            </a:r>
            <a:r>
              <a:rPr lang="es-ES" dirty="0" smtClean="0"/>
              <a:t> es una secuencia de elementos de cualquier longitud, donde el orden de los mismos dentro de la estructura es significativo.</a:t>
            </a:r>
          </a:p>
          <a:p>
            <a:pPr>
              <a:buNone/>
              <a:tabLst>
                <a:tab pos="1436688" algn="l"/>
                <a:tab pos="4484688" algn="l"/>
                <a:tab pos="4746625" algn="l"/>
                <a:tab pos="4756150" algn="l"/>
              </a:tabLst>
            </a:pPr>
            <a:r>
              <a:rPr lang="es-ES" dirty="0" smtClean="0"/>
              <a:t>		</a:t>
            </a:r>
          </a:p>
          <a:p>
            <a:pPr>
              <a:buNone/>
              <a:tabLst>
                <a:tab pos="1436688" algn="l"/>
                <a:tab pos="4484688" algn="l"/>
                <a:tab pos="4746625" algn="l"/>
                <a:tab pos="4756150" algn="l"/>
              </a:tabLst>
            </a:pP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		Lista de enteros: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	[1, 5, 4, 58, 95, 105]</a:t>
            </a:r>
          </a:p>
          <a:p>
            <a:pPr>
              <a:buNone/>
              <a:tabLst>
                <a:tab pos="1436688" algn="l"/>
                <a:tab pos="4484688" algn="l"/>
                <a:tab pos="4746625" algn="l"/>
                <a:tab pos="4756150" algn="l"/>
              </a:tabLst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Lista de caracteres: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	[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a,b,j,p,l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  <a:p>
            <a:pPr>
              <a:buNone/>
              <a:tabLst>
                <a:tab pos="1436688" algn="l"/>
                <a:tab pos="4484688" algn="l"/>
                <a:tab pos="4746625" algn="l"/>
                <a:tab pos="4756150" algn="l"/>
              </a:tabLst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		</a:t>
            </a: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Lista de cadenas: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	[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maria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juan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pedro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es-E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  <a:tabLst>
                <a:tab pos="1436688" algn="l"/>
                <a:tab pos="4484688" algn="l"/>
              </a:tabLst>
            </a:pPr>
            <a:r>
              <a:rPr lang="es-ES" i="1" dirty="0" smtClean="0">
                <a:solidFill>
                  <a:schemeClr val="bg2">
                    <a:lumMod val="50000"/>
                  </a:schemeClr>
                </a:solidFill>
              </a:rPr>
              <a:t>		Lista vacía: 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[] 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Los elementos en una lista pueden ser de diferente tipo.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Prolog</a:t>
            </a:r>
            <a:r>
              <a:rPr lang="es-ES" dirty="0" smtClean="0"/>
              <a:t> trabaja sobre una lista dividiéndola en cabeza (1º elemento) y cola (resto de la lista):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357422" y="3143248"/>
          <a:ext cx="4017328" cy="1554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6530"/>
                <a:gridCol w="1376680"/>
                <a:gridCol w="1194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Lista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Cabeza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Cola</a:t>
                      </a:r>
                      <a:endParaRPr lang="es-E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[</a:t>
                      </a:r>
                      <a:r>
                        <a:rPr lang="es-ES" sz="2800" dirty="0" err="1" smtClean="0"/>
                        <a:t>a,b,c</a:t>
                      </a:r>
                      <a:r>
                        <a:rPr lang="es-ES" sz="2800" dirty="0" smtClean="0"/>
                        <a:t>]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a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[</a:t>
                      </a:r>
                      <a:r>
                        <a:rPr lang="es-ES" sz="2800" dirty="0" err="1" smtClean="0"/>
                        <a:t>b,c</a:t>
                      </a:r>
                      <a:r>
                        <a:rPr lang="es-ES" sz="2800" dirty="0" smtClean="0"/>
                        <a:t>]</a:t>
                      </a:r>
                      <a:endParaRPr lang="es-E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[1,2,3,4]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1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/>
                        <a:t>[2,3,4]</a:t>
                      </a:r>
                      <a:endParaRPr lang="es-E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rot="5400000">
            <a:off x="5393537" y="517923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57620" y="564357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1">
                    <a:lumMod val="50000"/>
                  </a:schemeClr>
                </a:solidFill>
              </a:rPr>
              <a:t>La cola es a su vez una lista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Referencia a la cabeza y cola de una lista:</a:t>
            </a:r>
          </a:p>
          <a:p>
            <a:pPr algn="ctr">
              <a:buNone/>
            </a:pPr>
            <a:endParaRPr lang="es-ES" sz="5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s-ES" sz="5400" b="1" dirty="0" smtClean="0">
                <a:solidFill>
                  <a:schemeClr val="accent1">
                    <a:lumMod val="75000"/>
                  </a:schemeClr>
                </a:solidFill>
              </a:rPr>
              <a:t>[A|B]  </a:t>
            </a:r>
          </a:p>
          <a:p>
            <a:pPr algn="ctr">
              <a:buNone/>
            </a:pPr>
            <a:r>
              <a:rPr lang="es-ES" sz="4000" i="1" dirty="0" smtClean="0"/>
              <a:t>donde A es la cabeza, B la cola</a:t>
            </a:r>
          </a:p>
          <a:p>
            <a:pPr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Listas </a:t>
            </a:r>
            <a:br>
              <a:rPr lang="es-ES" dirty="0" smtClean="0"/>
            </a:br>
            <a:r>
              <a:rPr lang="es-ES" sz="3100" b="0" dirty="0" smtClean="0"/>
              <a:t>Lectura secuencial de elementos</a:t>
            </a:r>
            <a:endParaRPr lang="es-ES" b="0" dirty="0"/>
          </a:p>
        </p:txBody>
      </p:sp>
      <p:sp>
        <p:nvSpPr>
          <p:cNvPr id="4" name="3 Rectángulo"/>
          <p:cNvSpPr/>
          <p:nvPr/>
        </p:nvSpPr>
        <p:spPr>
          <a:xfrm>
            <a:off x="214282" y="3500438"/>
            <a:ext cx="8715436" cy="1571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214282" y="1775191"/>
            <a:ext cx="8786874" cy="462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Lectura de elementos (secuencial, uno a uno):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s-E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inicio:-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(‘Ingrese una lista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elementos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'), leer(Lista).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leer ([H|T]) :- 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(H), H\=[], leer (T).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leer ([]).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786058"/>
            <a:ext cx="8715436" cy="3286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inicio:- leer (Lista),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(‘Elemento a buscar:’),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(X), pertenece(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X,Lista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>
              <a:buNone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/*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si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terminé de recorrer la lista, el elemento no pertenece 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a la misma*/ 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pertenece(X,[]):-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(X),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pertenece a la lista.'). </a:t>
            </a:r>
          </a:p>
          <a:p>
            <a:pPr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/* verificamos si X es igual a la cabeza de la lista */ </a:t>
            </a:r>
          </a:p>
          <a:p>
            <a:pPr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pertenece(X,[X|_]):-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pertenece a la lista’).</a:t>
            </a:r>
          </a:p>
          <a:p>
            <a:pPr>
              <a:buNone/>
            </a:pP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caso contrario, verificamos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si X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pertenece a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la 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cola */ 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pertenece(X,[_|T]):-pertenece(X,T).</a:t>
            </a:r>
          </a:p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Listas </a:t>
            </a:r>
            <a:br>
              <a:rPr lang="es-ES" dirty="0" smtClean="0"/>
            </a:br>
            <a:r>
              <a:rPr lang="es-ES" sz="3600" b="0" dirty="0"/>
              <a:t>Búsqueda de un elemento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775191"/>
            <a:ext cx="8786874" cy="6456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400" dirty="0" smtClean="0"/>
              <a:t>Búsqueda de un elemento en una lista (mostrando información)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3284984"/>
            <a:ext cx="8715436" cy="25922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pertenece(X,[]):-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(X),</a:t>
            </a:r>
            <a:r>
              <a:rPr lang="es-E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(‘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pertenece a la lista.'). </a:t>
            </a:r>
          </a:p>
          <a:p>
            <a:pPr>
              <a:buNone/>
            </a:pP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,[X</a:t>
            </a: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|_]).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s-E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pertenece(X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,[_|T]):-pertenece(X,T).</a:t>
            </a:r>
          </a:p>
          <a:p>
            <a:pPr algn="ctr"/>
            <a:endParaRPr lang="es-ES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Listas </a:t>
            </a:r>
            <a:br>
              <a:rPr lang="es-ES" dirty="0" smtClean="0"/>
            </a:br>
            <a:r>
              <a:rPr lang="es-ES" sz="3600" b="0" dirty="0"/>
              <a:t>Búsqueda de un elemento I</a:t>
            </a:r>
            <a:r>
              <a:rPr lang="es-ES" sz="3600" b="0" dirty="0" smtClean="0"/>
              <a:t>I</a:t>
            </a:r>
            <a:endParaRPr lang="es-ES" sz="3600" b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775191"/>
            <a:ext cx="8786874" cy="1293769"/>
          </a:xfrm>
        </p:spPr>
        <p:txBody>
          <a:bodyPr>
            <a:noAutofit/>
          </a:bodyPr>
          <a:lstStyle/>
          <a:p>
            <a:pPr marL="174625" indent="0">
              <a:buNone/>
            </a:pPr>
            <a:r>
              <a:rPr lang="es-ES" sz="2400" dirty="0" smtClean="0"/>
              <a:t>Búsqueda de un elemento en una lista (sin mostrar información).</a:t>
            </a:r>
          </a:p>
          <a:p>
            <a:pPr marL="174625" indent="0">
              <a:buNone/>
            </a:pPr>
            <a:r>
              <a:rPr lang="es-ES" sz="2400" dirty="0" smtClean="0"/>
              <a:t>La regla se cumple (true) o bien falla (false).</a:t>
            </a:r>
          </a:p>
          <a:p>
            <a:pPr marL="174625" indent="0">
              <a:buNone/>
            </a:pPr>
            <a:r>
              <a:rPr lang="es-ES" sz="2400" dirty="0" smtClean="0"/>
              <a:t>Útil para cuando debe utilizarse en una regla más general.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214282" y="3645024"/>
            <a:ext cx="723927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8 Esquina doblada"/>
          <p:cNvSpPr/>
          <p:nvPr/>
        </p:nvSpPr>
        <p:spPr>
          <a:xfrm>
            <a:off x="5977390" y="4149080"/>
            <a:ext cx="2952328" cy="172819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 el elemento no pertenece, cuando la lista quede vacía no emparejará con ninguna regla y el predicado fallará.</a:t>
            </a:r>
          </a:p>
        </p:txBody>
      </p:sp>
    </p:spTree>
    <p:extLst>
      <p:ext uri="{BB962C8B-B14F-4D97-AF65-F5344CB8AC3E}">
        <p14:creationId xmlns="" xmlns:p14="http://schemas.microsoft.com/office/powerpoint/2010/main" val="4133946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Listas</a:t>
            </a:r>
            <a:br>
              <a:rPr lang="es-ES" dirty="0" smtClean="0"/>
            </a:br>
            <a:r>
              <a:rPr lang="es-ES" sz="4000" b="0" dirty="0" smtClean="0"/>
              <a:t>Contar elementos de una lista I</a:t>
            </a:r>
            <a:endParaRPr lang="es-ES" b="0" dirty="0"/>
          </a:p>
        </p:txBody>
      </p:sp>
      <p:sp>
        <p:nvSpPr>
          <p:cNvPr id="4" name="3 Rectángulo"/>
          <p:cNvSpPr/>
          <p:nvPr/>
        </p:nvSpPr>
        <p:spPr>
          <a:xfrm>
            <a:off x="214282" y="2951164"/>
            <a:ext cx="8715436" cy="3286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/*  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Cuando termino de recorrer la lista, asigno al parámetro de salida el valor actual del contador */</a:t>
            </a:r>
            <a:endParaRPr lang="es-ES" sz="2400" dirty="0" smtClean="0"/>
          </a:p>
          <a:p>
            <a:r>
              <a:rPr lang="es-ES" sz="2400" dirty="0" smtClean="0"/>
              <a:t>contar([], </a:t>
            </a:r>
            <a:r>
              <a:rPr lang="es-ES" sz="2400" dirty="0" err="1" smtClean="0"/>
              <a:t>ContActual</a:t>
            </a:r>
            <a:r>
              <a:rPr lang="es-ES" sz="2400" dirty="0" smtClean="0"/>
              <a:t>, </a:t>
            </a:r>
            <a:r>
              <a:rPr lang="es-ES" sz="2400" dirty="0" err="1" smtClean="0"/>
              <a:t>ContActual</a:t>
            </a:r>
            <a:r>
              <a:rPr lang="es-ES" sz="2400" dirty="0" smtClean="0"/>
              <a:t>).</a:t>
            </a:r>
          </a:p>
          <a:p>
            <a:endParaRPr lang="es-ES" sz="2400" dirty="0" smtClean="0"/>
          </a:p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</a:rPr>
              <a:t>/* Si quedan elementos en la lista sumo 1 al contador actual */</a:t>
            </a:r>
          </a:p>
          <a:p>
            <a:r>
              <a:rPr lang="es-ES" sz="2400" dirty="0" smtClean="0"/>
              <a:t>contar([_|T], </a:t>
            </a:r>
            <a:r>
              <a:rPr lang="es-ES" sz="2400" dirty="0" err="1" smtClean="0"/>
              <a:t>ContActual</a:t>
            </a:r>
            <a:r>
              <a:rPr lang="es-ES" sz="2400" dirty="0" smtClean="0"/>
              <a:t>, </a:t>
            </a:r>
            <a:r>
              <a:rPr lang="es-ES" sz="2400" dirty="0" err="1" smtClean="0"/>
              <a:t>ContFinal</a:t>
            </a:r>
            <a:r>
              <a:rPr lang="es-ES" sz="2400" dirty="0" smtClean="0"/>
              <a:t>) :-    </a:t>
            </a:r>
          </a:p>
          <a:p>
            <a:pPr>
              <a:tabLst>
                <a:tab pos="2684463" algn="l"/>
              </a:tabLst>
            </a:pPr>
            <a:r>
              <a:rPr lang="es-ES" sz="2400" dirty="0"/>
              <a:t>	</a:t>
            </a:r>
            <a:r>
              <a:rPr lang="es-ES" sz="2400" dirty="0" err="1" smtClean="0"/>
              <a:t>ContNuevo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</a:t>
            </a:r>
            <a:r>
              <a:rPr lang="es-ES" sz="2400" dirty="0" err="1" smtClean="0"/>
              <a:t>ContActual</a:t>
            </a:r>
            <a:r>
              <a:rPr lang="es-ES" sz="2400" dirty="0" smtClean="0"/>
              <a:t> + 1,</a:t>
            </a:r>
          </a:p>
          <a:p>
            <a:pPr>
              <a:tabLst>
                <a:tab pos="2684463" algn="l"/>
              </a:tabLst>
            </a:pPr>
            <a:r>
              <a:rPr lang="es-ES" sz="2400" dirty="0"/>
              <a:t>	</a:t>
            </a:r>
            <a:r>
              <a:rPr lang="es-ES" sz="2400" dirty="0" smtClean="0"/>
              <a:t>contar(</a:t>
            </a:r>
            <a:r>
              <a:rPr lang="es-ES" sz="2400" dirty="0" err="1" smtClean="0"/>
              <a:t>T,ContNuevo</a:t>
            </a:r>
            <a:r>
              <a:rPr lang="es-ES" sz="2400" dirty="0" smtClean="0"/>
              <a:t>, </a:t>
            </a:r>
            <a:r>
              <a:rPr lang="es-ES" sz="2400" dirty="0" err="1" smtClean="0"/>
              <a:t>ContFinal</a:t>
            </a:r>
            <a:r>
              <a:rPr lang="es-ES" sz="2400" dirty="0" smtClean="0"/>
              <a:t>).</a:t>
            </a:r>
            <a:endParaRPr lang="es-ES" sz="2400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5606" y="2063223"/>
            <a:ext cx="8786874" cy="1293769"/>
          </a:xfrm>
        </p:spPr>
        <p:txBody>
          <a:bodyPr>
            <a:noAutofit/>
          </a:bodyPr>
          <a:lstStyle/>
          <a:p>
            <a:pPr marL="174625" indent="0">
              <a:buNone/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inicio :- leer(Lista), contar(Lista, 0, 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</p:txBody>
      </p:sp>
      <p:sp>
        <p:nvSpPr>
          <p:cNvPr id="7" name="6 Esquina doblada"/>
          <p:cNvSpPr/>
          <p:nvPr/>
        </p:nvSpPr>
        <p:spPr>
          <a:xfrm>
            <a:off x="7072330" y="357166"/>
            <a:ext cx="1928826" cy="857256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/>
          </a:p>
          <a:p>
            <a:pPr algn="ctr"/>
            <a:r>
              <a:rPr lang="es-ES" b="1" dirty="0" smtClean="0"/>
              <a:t>Importante!</a:t>
            </a:r>
          </a:p>
          <a:p>
            <a:pPr algn="ctr"/>
            <a:r>
              <a:rPr lang="es-ES" sz="1400" dirty="0" smtClean="0"/>
              <a:t>No se permite su uso en exámenes.</a:t>
            </a:r>
            <a:endParaRPr lang="es-ES" sz="1400" dirty="0"/>
          </a:p>
        </p:txBody>
      </p:sp>
    </p:spTree>
    <p:extLst>
      <p:ext uri="{BB962C8B-B14F-4D97-AF65-F5344CB8AC3E}">
        <p14:creationId xmlns="" xmlns:p14="http://schemas.microsoft.com/office/powerpoint/2010/main" val="25744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Listas</a:t>
            </a:r>
            <a:br>
              <a:rPr lang="es-ES" dirty="0" smtClean="0"/>
            </a:br>
            <a:r>
              <a:rPr lang="es-ES" sz="4000" b="0" dirty="0" smtClean="0"/>
              <a:t>Contar elementos de una lista II</a:t>
            </a:r>
            <a:endParaRPr lang="es-ES" b="0" dirty="0"/>
          </a:p>
        </p:txBody>
      </p:sp>
      <p:sp>
        <p:nvSpPr>
          <p:cNvPr id="4" name="3 Rectángulo"/>
          <p:cNvSpPr/>
          <p:nvPr/>
        </p:nvSpPr>
        <p:spPr>
          <a:xfrm>
            <a:off x="214282" y="2951164"/>
            <a:ext cx="8715436" cy="32861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/* La lista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vacía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contiene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elementos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contar([],0).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/*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Cant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 elem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lista =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</a:rPr>
              <a:t>cant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. elem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cola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</a:rPr>
              <a:t> 1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contar([_|T],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):- contar(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T,Cant_cola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pt-B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is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Cant_cola</a:t>
            </a:r>
            <a:r>
              <a:rPr lang="pt-B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+ 1.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05606" y="2063223"/>
            <a:ext cx="8786874" cy="1293769"/>
          </a:xfrm>
        </p:spPr>
        <p:txBody>
          <a:bodyPr>
            <a:noAutofit/>
          </a:bodyPr>
          <a:lstStyle/>
          <a:p>
            <a:pPr marL="174625" indent="0">
              <a:buNone/>
            </a:pP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inicio :- leer(Lista), contar(Lista, 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write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s-E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</a:t>
            </a:r>
            <a:r>
              <a:rPr lang="es-E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18461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746</TotalTime>
  <Words>648</Words>
  <Application>Microsoft Office PowerPoint</Application>
  <PresentationFormat>Presentación en pantalla (4:3)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PROLOG - Listas </vt:lpstr>
      <vt:lpstr>Listas</vt:lpstr>
      <vt:lpstr>Listas</vt:lpstr>
      <vt:lpstr>Listas</vt:lpstr>
      <vt:lpstr>Listas  Lectura secuencial de elementos</vt:lpstr>
      <vt:lpstr>Listas  Búsqueda de un elemento I</vt:lpstr>
      <vt:lpstr>Listas  Búsqueda de un elemento II</vt:lpstr>
      <vt:lpstr>Listas Contar elementos de una lista I</vt:lpstr>
      <vt:lpstr>Listas Contar elementos de una lista II</vt:lpstr>
      <vt:lpstr>Listas Contar elementos de una lista II: Ejecución en PROLOG</vt:lpstr>
      <vt:lpstr>Listas Invertir una lista</vt:lpstr>
      <vt:lpstr>Listas El predicado findall/3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en PROLOG: Listas </dc:title>
  <dc:creator>juan</dc:creator>
  <cp:lastModifiedBy>Hogar</cp:lastModifiedBy>
  <cp:revision>82</cp:revision>
  <dcterms:created xsi:type="dcterms:W3CDTF">2014-05-13T20:00:33Z</dcterms:created>
  <dcterms:modified xsi:type="dcterms:W3CDTF">2020-06-25T17:09:25Z</dcterms:modified>
</cp:coreProperties>
</file>