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72" r:id="rId9"/>
    <p:sldId id="270" r:id="rId10"/>
    <p:sldId id="268" r:id="rId11"/>
    <p:sldId id="269" r:id="rId12"/>
    <p:sldId id="273" r:id="rId13"/>
    <p:sldId id="262" r:id="rId14"/>
    <p:sldId id="263" r:id="rId15"/>
    <p:sldId id="264" r:id="rId16"/>
    <p:sldId id="265" r:id="rId17"/>
    <p:sldId id="266" r:id="rId18"/>
    <p:sldId id="261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E428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/>
              <a:t>PROLOG - Bases de datos y </a:t>
            </a:r>
            <a:r>
              <a:rPr lang="es-ES" sz="4000" b="0" dirty="0" err="1" smtClean="0"/>
              <a:t>functores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Inteligencia Artificial </a:t>
            </a:r>
          </a:p>
          <a:p>
            <a:r>
              <a:rPr lang="es-ES" sz="2400" dirty="0" smtClean="0"/>
              <a:t>Ingeniería en Sistemas de Información – UTN FRRO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795063" y="5320271"/>
            <a:ext cx="39917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u="sng" dirty="0" smtClean="0"/>
              <a:t>PRÁCTICA</a:t>
            </a:r>
          </a:p>
          <a:p>
            <a:pPr algn="r"/>
            <a:r>
              <a:rPr lang="es-ES" sz="2800" b="1" dirty="0" smtClean="0"/>
              <a:t>Ing. Pablo </a:t>
            </a:r>
            <a:r>
              <a:rPr lang="es-ES" sz="2800" b="1" dirty="0" err="1" smtClean="0"/>
              <a:t>Pistilli</a:t>
            </a:r>
            <a:endParaRPr lang="es-ES" sz="2800" b="1" dirty="0" smtClean="0"/>
          </a:p>
          <a:p>
            <a:pPr algn="r"/>
            <a:r>
              <a:rPr lang="es-ES" sz="2800" b="1" dirty="0" smtClean="0"/>
              <a:t>ppistilli@frro.utn.edu.ar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Contadores 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s-ES" dirty="0" smtClean="0"/>
              <a:t>¿Cuántos hijos tiene un padre?</a:t>
            </a:r>
          </a:p>
          <a:p>
            <a:pPr marL="118872" indent="0">
              <a:buNone/>
            </a:pPr>
            <a:r>
              <a:rPr lang="es-ES" sz="2600" dirty="0">
                <a:latin typeface="Courier New" pitchFamily="49" charset="0"/>
                <a:cs typeface="Courier New" pitchFamily="49" charset="0"/>
              </a:rPr>
              <a:t>?- contar(carlos,0,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Cont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18872" indent="0">
              <a:buNone/>
            </a:pPr>
            <a:endParaRPr lang="es-ES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s-E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Utilizamos recursividad y un contador parcial</a:t>
            </a:r>
          </a:p>
          <a:p>
            <a:pPr marL="118872" indent="0">
              <a:buNone/>
            </a:pPr>
            <a:endParaRPr lang="es-E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2598738" algn="l"/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contar(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P,CantParcial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CantFinal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 :-  	padres(H,P,_),</a:t>
            </a:r>
          </a:p>
          <a:p>
            <a:pPr marL="118872" indent="0">
              <a:buNone/>
              <a:tabLst>
                <a:tab pos="2598738" algn="l"/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retract</a:t>
            </a:r>
            <a:r>
              <a:rPr lang="es-ES" sz="2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(padres(H,P,_)),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CantNuevo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CantParcial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+ 1,</a:t>
            </a:r>
          </a:p>
          <a:p>
            <a:pPr marL="118872" indent="0">
              <a:buNone/>
              <a:tabLst>
                <a:tab pos="2598738" algn="l"/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	contar(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P,CantNuevo,CantFinal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contar(_,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CantFinal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CantFinal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FoAmQMBEQACEQEDEQH/xAAcAAEAAQUBAQAAAAAAAAAAAAAABwMEBQYIAgH/xAA5EAACAgECAgQKCAcAAAAAAAAAAQIDBAURBhIHITFRExRBUlRhcZGTsRc2Q1V0kqHRFSIyU3KB8P/EABsBAQACAwEBAAAAAAAAAAAAAAADBQECBAYH/8QAMxEBAAEDAQQHBgYDAAAAAAAAAAECAwQRBRIxURQhQWGBkbEGEyIzNFIWYnHB0eEyY6H/2gAMAwEAAhEDEQA/AJxAAAAAAAAAAAAAAAAAAAAAAAAAAAAAp23V0rmushCLe28pJAU/HsT0qj4kf3AePYnpVHxI/uDVWU4uPMmnHt336gKXjeN/fq/OgHjeN6RV+dAPHMX0mn4iA91XV2puqyE0u3lkmBUAAAAAAAAAAAAABpfSuk+G6U1uvG4fKRDkfLlZbIiJzaInv9JRJOuHmR9xV7083uYtW/thQnXDzV7jG9PNJFq39seS+v13Ps0XG0iF06sOjm3jCXL4Rtt9fqXcT15FW5FNKrx9j2ukV37sa6z1R2aMO4xXYjn3qua4jHs/ZHlDw4ruG9VzZ6PZ+yPKHzlj5qMb0823R7P2R5MvwpqeVpOu4V2HbKCldCFkObaM4tpNNewnxrlcXIjXqlU7awserEruTTETTGsS6MTTW6e67y2fP30AAAAAAAAAAAANM6Vvq5T+Lh8pEOR8uVnsf66jx9JRLMqnvIUJmEkKMjDeFKRhu8MNnwwyNJrZrdBiYieKVuhrV8q+GbpV9krKceMbaXJ78ibacfZ1botMS5NdMxPY8H7QYdvHv01W40iqOH6JNOtQAAAAAAAAAAAA0zpW+rlP4uHykQ5Hy5Wex/rqPH0lEsyqe8hQmYbwozMJIUZS7jVJEPAbAADMcM8R5/DWbLJwpRlXZt4amUVtZFeTftTOixfm31din2rsmjNp39dK4jq5fo6C07Mq1DAx8yh71X1xsj7Gty3fPJiYnSVyGAAAAAAAAAAA0zpW+rlP4uHykQ5Hy5Wex/rqPH0lEsyqe8ha3WRj1dr7kazKaimZWspuT6zXVNERDyGQAAA+xSlOMXOMFJpc8uyPrfqNqKd6qI10QZN2bNqq5TTNUx2Q6S4fxacLRcHFxrY21VURjGyL3U1t2ovIjSNHyyuqaqpqnjLIGWoAAAAAAAAAAaV0szjXwzVKT6llw+UiDI+VK02LGudbiO/0lDN+VKxtQXLH9Somp9DotxHFbmEoAAAAAH0CbOiG263hCMbW3Cu+yFTfm9XV/p7lxjTM2omXzbbNFFGdcijhr+zdidWAAAAAAAAAABg+LuHocS6XHAsyJ48VbGznhFN9W/V1+00roiundl0YuTXi3ovUcYad9EWN98ZHwYnP0K33rj8S5nKnyn+T6Isb74yPgxHQrfefiXN5U+U/yx3F/RzXpGhLO0u2263GTeTGX2kfOSXlXyMXsWJo+HjCTZu3btORMX5+GqfKe7uR0Vj3ABuWjdHOqaxpeNqOPl4casiHPGM+bde3qO6nC1iJ3nlb3tN7u5VR7rhMxx5eC9+ifWvTcH3y/Yz0H8yP8U/6v+/0uMHolzpXx/iGpUQo3/m8BFuTXct+pG1OFET1yive09yqjS3b0nnrqlLTNPxtLwKcLCr8HRTHljH/ALynbEREaQ8xVVVXVNVU6zK6MtQAAAAAAAAAAAAAHmyEbISjNKUZJpp+VAc48S6Z/BteztPSahTa/B/4Prj+jKfJo3Lkw+j7GypyMOmqrjHVPh/TGEC1dBdH0XHgvSE+3xdP37l5b/wh8ry51yLk/mn1bCbucAAAAAAAAAAAAAAAAAAEJ9L1Ma+LYziuuzFg5e1OSK7Oj4ol7L2Xqn3Vyns1hpHLKTUYR5pye0V3t9hxU070xD0t67Fq3Vcq4RGrpXQ8TxDR8LEf2NEIP2pdZfRGkaPlMzNUzMr4MAAAAAAAAAAAAAAAAAAA0zj/AILfEroysO6FObTFwXhP6bI777PbsfrIL9mLsd6z2ZtOvAuTMRrE8YYfg7o2t0/Uq9Q1u6mx0vmpoq3a5vI5N9u3cR2cWLc70zrLr2ntyvMt+6op3ae3nKSzrUIAAAAAAAAAAAAAAAA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054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Contadores 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s-ES" dirty="0" smtClean="0"/>
              <a:t>¿Cuántos hijos tiene un padre?</a:t>
            </a:r>
          </a:p>
          <a:p>
            <a:pPr marL="118872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?-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contar(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carlos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18872" indent="0">
              <a:buNone/>
            </a:pPr>
            <a:endParaRPr lang="es-ES" b="1" dirty="0" smtClean="0"/>
          </a:p>
          <a:p>
            <a:pPr marL="118872" indent="0">
              <a:buNone/>
            </a:pP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 Paradigma lógico, </a:t>
            </a:r>
          </a:p>
          <a:p>
            <a:pPr marL="118872" indent="0">
              <a:buNone/>
            </a:pP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 utilizando </a:t>
            </a:r>
            <a:r>
              <a:rPr lang="es-E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 PROLOG</a:t>
            </a:r>
          </a:p>
          <a:p>
            <a:pPr marL="118872" indent="0">
              <a:buNone/>
            </a:pPr>
            <a:endParaRPr lang="es-E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2598738" algn="l"/>
                <a:tab pos="3411538" algn="l"/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contar(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P,Cant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 :- padres(H,P,_),</a:t>
            </a:r>
          </a:p>
          <a:p>
            <a:pPr marL="118872" indent="0">
              <a:buNone/>
              <a:tabLst>
                <a:tab pos="2598738" algn="l"/>
                <a:tab pos="3411538" algn="l"/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retract</a:t>
            </a:r>
            <a:r>
              <a:rPr lang="es-ES" sz="2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(padres(H,P,_)),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   contar(P,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CantResto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8872" indent="0">
              <a:buNone/>
              <a:tabLst>
                <a:tab pos="2598738" algn="l"/>
                <a:tab pos="3411538" algn="l"/>
                <a:tab pos="3497263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	  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1 +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CantResto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contar(_,0). 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9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Recorrer base de datos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5490" t="13672" r="65959" b="57031"/>
          <a:stretch>
            <a:fillRect/>
          </a:stretch>
        </p:blipFill>
        <p:spPr bwMode="auto">
          <a:xfrm>
            <a:off x="1071538" y="2357430"/>
            <a:ext cx="7141044" cy="41198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CuadroTexto"/>
          <p:cNvSpPr txBox="1"/>
          <p:nvPr/>
        </p:nvSpPr>
        <p:spPr>
          <a:xfrm>
            <a:off x="3214678" y="164305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datos.txt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4109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5082809"/>
          </a:xfrm>
        </p:spPr>
        <p:txBody>
          <a:bodyPr>
            <a:normAutofit/>
          </a:bodyPr>
          <a:lstStyle/>
          <a:p>
            <a:r>
              <a:rPr lang="es-ES" dirty="0" smtClean="0"/>
              <a:t>En ocasiones, surge la necesidad de representar hechos más complejos…</a:t>
            </a:r>
          </a:p>
          <a:p>
            <a:pPr>
              <a:buNone/>
            </a:pPr>
            <a:endParaRPr lang="es-ES" dirty="0" smtClean="0"/>
          </a:p>
          <a:p>
            <a:pPr algn="ctr">
              <a:buNone/>
            </a:pP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telefono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algn="ctr">
              <a:buNone/>
            </a:pP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luz).</a:t>
            </a:r>
          </a:p>
          <a:p>
            <a:pPr algn="ctr">
              <a:buNone/>
            </a:pP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gas).</a:t>
            </a:r>
          </a:p>
          <a:p>
            <a:pPr>
              <a:buNone/>
            </a:pPr>
            <a:endParaRPr lang="es-ES" dirty="0" smtClean="0"/>
          </a:p>
          <a:p>
            <a:pPr algn="ctr">
              <a:buNone/>
            </a:pPr>
            <a:r>
              <a:rPr lang="es-ES" i="1" dirty="0" smtClean="0"/>
              <a:t>¿cómo representaríamos el importe que una persona gasta en cada concepto?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Functores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Forma tradicional….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luz, 250).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gas, 140).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telefono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500).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telefono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fijo, 200).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telefono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celular, 300).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es-ES" sz="28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8543956" cy="4725643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O utilizando “</a:t>
            </a:r>
            <a:r>
              <a:rPr lang="es-ES" dirty="0" err="1" smtClean="0"/>
              <a:t>functores</a:t>
            </a:r>
            <a:r>
              <a:rPr lang="es-ES" dirty="0" smtClean="0"/>
              <a:t>” …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juan,luz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(250)).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juan,gas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(140)).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telefono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(500)).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juan,telefono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(fijo,400)).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juan,telefono</a:t>
            </a: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(celular,250)).</a:t>
            </a:r>
          </a:p>
          <a:p>
            <a:pPr>
              <a:buNone/>
            </a:pPr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3 Esquina doblada"/>
          <p:cNvSpPr/>
          <p:nvPr/>
        </p:nvSpPr>
        <p:spPr>
          <a:xfrm>
            <a:off x="6000760" y="2000240"/>
            <a:ext cx="2928958" cy="157163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Cuando un argumento es a su vez un predicado,  se llama</a:t>
            </a:r>
          </a:p>
          <a:p>
            <a:pPr algn="ctr"/>
            <a:r>
              <a:rPr lang="es-ES" sz="2000" b="1" dirty="0" smtClean="0"/>
              <a:t>FUNCTOR</a:t>
            </a:r>
            <a:endParaRPr lang="es-E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Functores</a:t>
            </a:r>
            <a:r>
              <a:rPr lang="es-ES" dirty="0" smtClean="0"/>
              <a:t> en PROLOG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, luz(500)).</a:t>
            </a:r>
          </a:p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gasto(pepe, luz(700)).</a:t>
            </a:r>
          </a:p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marcia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, gas(1500)).</a:t>
            </a:r>
          </a:p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ines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, luz(700)).</a:t>
            </a:r>
          </a:p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gasto(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, gas(200)).</a:t>
            </a:r>
          </a:p>
          <a:p>
            <a:pPr>
              <a:buNone/>
            </a:pP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¿En que gasta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? */</a:t>
            </a:r>
          </a:p>
          <a:p>
            <a:pPr>
              <a:buNone/>
            </a:pPr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?- gasto(</a:t>
            </a:r>
            <a:r>
              <a:rPr lang="es-ES" sz="2800" b="1" dirty="0" err="1" smtClean="0">
                <a:latin typeface="Courier New" pitchFamily="49" charset="0"/>
                <a:cs typeface="Courier New" pitchFamily="49" charset="0"/>
              </a:rPr>
              <a:t>juan,X</a:t>
            </a:r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X = luz(500) ;</a:t>
            </a:r>
          </a:p>
          <a:p>
            <a:pPr>
              <a:buNone/>
            </a:pP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X = gas(200).</a:t>
            </a:r>
            <a:endParaRPr lang="es-E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Functores</a:t>
            </a:r>
            <a:r>
              <a:rPr lang="es-ES" dirty="0" smtClean="0"/>
              <a:t> en PROLOG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¿Cuanto gasta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de luz? */</a:t>
            </a:r>
          </a:p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?- gasto(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juan,luz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(X)).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X = 500.</a:t>
            </a:r>
          </a:p>
          <a:p>
            <a:pPr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¿Paga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cochera? */</a:t>
            </a:r>
          </a:p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?- gasto(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juan,cochera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(_)).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false.</a:t>
            </a:r>
          </a:p>
          <a:p>
            <a:pPr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¿Quienes pagan luz? */</a:t>
            </a:r>
          </a:p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?- gasto(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X,luz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(_)).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X = pepe ;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ines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básico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714488"/>
            <a:ext cx="8929718" cy="4654205"/>
          </a:xfrm>
        </p:spPr>
        <p:txBody>
          <a:bodyPr>
            <a:normAutofit/>
          </a:bodyPr>
          <a:lstStyle/>
          <a:p>
            <a:pPr marL="438150" indent="-438150">
              <a:buNone/>
            </a:pPr>
            <a:r>
              <a:rPr lang="es-E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%Programa que agrega un hecho a la base de datos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38150" indent="-43815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:-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solidFill>
                  <a:srgbClr val="E428C9"/>
                </a:solidFill>
                <a:latin typeface="Courier New" pitchFamily="49" charset="0"/>
                <a:cs typeface="Courier New" pitchFamily="49" charset="0"/>
              </a:rPr>
              <a:t>padres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/3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). </a:t>
            </a:r>
            <a:r>
              <a:rPr lang="es-ES" sz="1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%El predicado es dinámico</a:t>
            </a:r>
          </a:p>
          <a:p>
            <a:pPr marL="438150" indent="-43815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38150" indent="-438150">
              <a:buNone/>
            </a:pPr>
            <a:r>
              <a:rPr lang="es-E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inicio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:-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abrir_base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38150" indent="-43815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agregarNuevo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38150" indent="-43815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   guardar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38150" indent="-43815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38150" indent="-438150">
              <a:buNone/>
            </a:pPr>
            <a:r>
              <a:rPr lang="es-ES" sz="1800" b="1" dirty="0" err="1" smtClean="0">
                <a:latin typeface="Courier New" pitchFamily="49" charset="0"/>
                <a:cs typeface="Courier New" pitchFamily="49" charset="0"/>
              </a:rPr>
              <a:t>abrir_base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:-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consult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('C:/Tmp/datos.txt').</a:t>
            </a:r>
          </a:p>
          <a:p>
            <a:pPr marL="438150" indent="-43815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38150" indent="-438150">
              <a:buNone/>
            </a:pPr>
            <a:r>
              <a:rPr lang="es-ES" sz="1800" b="1" dirty="0" err="1" smtClean="0">
                <a:latin typeface="Courier New" pitchFamily="49" charset="0"/>
                <a:cs typeface="Courier New" pitchFamily="49" charset="0"/>
              </a:rPr>
              <a:t>agregarNuevo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:-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'Ingrese hijo:'),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438150" indent="-438150">
              <a:buNone/>
            </a:pPr>
            <a:r>
              <a:rPr lang="es-E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('Ingrese madre:'),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438150" indent="-438150">
              <a:buNone/>
            </a:pPr>
            <a:r>
              <a:rPr lang="es-E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('Ingrese padre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:'),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438150" indent="-438150">
              <a:buNone/>
            </a:pPr>
            <a:r>
              <a:rPr lang="es-E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solidFill>
                  <a:srgbClr val="E428C9"/>
                </a:solidFill>
                <a:latin typeface="Courier New" pitchFamily="49" charset="0"/>
                <a:cs typeface="Courier New" pitchFamily="49" charset="0"/>
              </a:rPr>
              <a:t>padres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18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18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)).</a:t>
            </a:r>
          </a:p>
          <a:p>
            <a:pPr marL="438150" indent="-43815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marL="438150" indent="-438150">
              <a:buNone/>
            </a:pPr>
            <a:r>
              <a:rPr lang="es-ES" sz="1800" b="1" dirty="0" smtClean="0">
                <a:latin typeface="Courier New" pitchFamily="49" charset="0"/>
                <a:cs typeface="Courier New" pitchFamily="49" charset="0"/>
              </a:rPr>
              <a:t>guardar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:-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tell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('C:/Tmp/datos.txt'),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listing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(padres), </a:t>
            </a:r>
            <a:r>
              <a:rPr lang="es-E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told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s-E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490" t="32589" r="65959" b="57031"/>
          <a:stretch>
            <a:fillRect/>
          </a:stretch>
        </p:blipFill>
        <p:spPr bwMode="auto">
          <a:xfrm>
            <a:off x="5429256" y="567135"/>
            <a:ext cx="3575548" cy="730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4 CuadroTexto"/>
          <p:cNvSpPr txBox="1"/>
          <p:nvPr/>
        </p:nvSpPr>
        <p:spPr>
          <a:xfrm>
            <a:off x="6715140" y="21429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datos.txt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Consideraciones adicionales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868519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Si hay problemas con el </a:t>
            </a:r>
            <a:r>
              <a:rPr lang="es-AR" dirty="0" err="1" smtClean="0"/>
              <a:t>consult</a:t>
            </a:r>
            <a:r>
              <a:rPr lang="es-AR" dirty="0" smtClean="0"/>
              <a:t>()</a:t>
            </a:r>
          </a:p>
          <a:p>
            <a:pPr lvl="1"/>
            <a:r>
              <a:rPr lang="es-AR" dirty="0" smtClean="0"/>
              <a:t>Probar con / y \</a:t>
            </a:r>
          </a:p>
          <a:p>
            <a:pPr lvl="1"/>
            <a:r>
              <a:rPr lang="es-AR" dirty="0" smtClean="0"/>
              <a:t>Probar con “” y ‘’</a:t>
            </a:r>
          </a:p>
          <a:p>
            <a:pPr lvl="1"/>
            <a:r>
              <a:rPr lang="es-AR" dirty="0" smtClean="0"/>
              <a:t>Utilizar el </a:t>
            </a:r>
            <a:r>
              <a:rPr lang="es-AR" dirty="0" err="1" smtClean="0"/>
              <a:t>path</a:t>
            </a:r>
            <a:r>
              <a:rPr lang="es-AR" dirty="0" smtClean="0"/>
              <a:t> absoluto del archivo .</a:t>
            </a:r>
            <a:r>
              <a:rPr lang="es-AR" dirty="0" err="1" smtClean="0"/>
              <a:t>txt</a:t>
            </a:r>
            <a:endParaRPr lang="es-AR" dirty="0" smtClean="0"/>
          </a:p>
          <a:p>
            <a:pPr lvl="1"/>
            <a:r>
              <a:rPr lang="es-AR" dirty="0" smtClean="0"/>
              <a:t>Probar quitando espacios y eñes del </a:t>
            </a:r>
            <a:r>
              <a:rPr lang="es-AR" dirty="0" err="1" smtClean="0"/>
              <a:t>path</a:t>
            </a:r>
            <a:endParaRPr lang="es-AR" dirty="0" smtClean="0"/>
          </a:p>
          <a:p>
            <a:pPr lvl="1"/>
            <a:r>
              <a:rPr lang="es-AR" dirty="0" smtClean="0"/>
              <a:t>En </a:t>
            </a:r>
            <a:r>
              <a:rPr lang="es-AR" dirty="0" err="1" smtClean="0"/>
              <a:t>windows</a:t>
            </a:r>
            <a:r>
              <a:rPr lang="es-AR" dirty="0" smtClean="0"/>
              <a:t> visualizar y verificar que la extensión del archivo sea correcta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Si hay problemas al guardar</a:t>
            </a:r>
          </a:p>
          <a:p>
            <a:pPr lvl="1"/>
            <a:r>
              <a:rPr lang="es-AR" dirty="0" smtClean="0"/>
              <a:t>Verificar que el archivo .txt no esté siendo usado por otro </a:t>
            </a:r>
            <a:r>
              <a:rPr lang="es-AR" dirty="0" smtClean="0"/>
              <a:t>programa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Utilizar el </a:t>
            </a:r>
            <a:r>
              <a:rPr lang="es-AR" dirty="0" err="1" smtClean="0"/>
              <a:t>gtrace</a:t>
            </a:r>
            <a:r>
              <a:rPr lang="es-AR" dirty="0" smtClean="0"/>
              <a:t> para </a:t>
            </a:r>
            <a:r>
              <a:rPr lang="es-AR" dirty="0" err="1" smtClean="0"/>
              <a:t>debuggear</a:t>
            </a:r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6076" t="43164" r="48353" b="16797"/>
          <a:stretch>
            <a:fillRect/>
          </a:stretch>
        </p:blipFill>
        <p:spPr bwMode="auto">
          <a:xfrm>
            <a:off x="214314" y="3143248"/>
            <a:ext cx="5643570" cy="27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714488"/>
            <a:ext cx="8858280" cy="4625609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Conjunto de hechos, definidos en un archivo propio.</a:t>
            </a:r>
          </a:p>
          <a:p>
            <a:r>
              <a:rPr lang="es-ES" sz="2800" dirty="0" smtClean="0"/>
              <a:t>Separar la base de conocimiento del programa.</a:t>
            </a:r>
          </a:p>
          <a:p>
            <a:r>
              <a:rPr lang="es-ES" sz="2800" dirty="0" smtClean="0"/>
              <a:t>Los datos se persisten en un archivo de texto plano.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5490" t="13672" r="65959" b="57031"/>
          <a:stretch>
            <a:fillRect/>
          </a:stretch>
        </p:blipFill>
        <p:spPr bwMode="auto">
          <a:xfrm>
            <a:off x="5767396" y="4808303"/>
            <a:ext cx="3305198" cy="19068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CuadroTexto"/>
          <p:cNvSpPr txBox="1"/>
          <p:nvPr/>
        </p:nvSpPr>
        <p:spPr>
          <a:xfrm>
            <a:off x="6715140" y="44291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datos.txt</a:t>
            </a:r>
            <a:endParaRPr lang="es-ES" b="1" dirty="0"/>
          </a:p>
        </p:txBody>
      </p:sp>
      <p:sp>
        <p:nvSpPr>
          <p:cNvPr id="8" name="7 Flecha izquierda y arriba"/>
          <p:cNvSpPr/>
          <p:nvPr/>
        </p:nvSpPr>
        <p:spPr>
          <a:xfrm rot="10800000" flipH="1">
            <a:off x="6215075" y="3643314"/>
            <a:ext cx="1143008" cy="714380"/>
          </a:xfrm>
          <a:prstGeom prst="lef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Operaciones sobre la base de datos:</a:t>
            </a:r>
          </a:p>
          <a:p>
            <a:pPr lvl="1"/>
            <a:r>
              <a:rPr lang="es-ES" dirty="0" smtClean="0"/>
              <a:t>Consultar los hechos guardados.</a:t>
            </a:r>
          </a:p>
          <a:p>
            <a:pPr lvl="1"/>
            <a:r>
              <a:rPr lang="es-ES" dirty="0" smtClean="0"/>
              <a:t>Agregar hechos nuevos.</a:t>
            </a:r>
          </a:p>
          <a:p>
            <a:pPr lvl="1"/>
            <a:r>
              <a:rPr lang="es-ES" dirty="0" smtClean="0"/>
              <a:t>Eliminar hechos existentes.</a:t>
            </a:r>
          </a:p>
          <a:p>
            <a:pPr>
              <a:spcBef>
                <a:spcPts val="1200"/>
              </a:spcBef>
            </a:pPr>
            <a:r>
              <a:rPr lang="es-ES" sz="2800" dirty="0" smtClean="0"/>
              <a:t>Al inicio del programa, los datos se  levantan y se trabajan siempre en memoria, no sobre el archivo original. </a:t>
            </a:r>
          </a:p>
          <a:p>
            <a:pPr>
              <a:spcBef>
                <a:spcPts val="1200"/>
              </a:spcBef>
            </a:pPr>
            <a:r>
              <a:rPr lang="es-ES" sz="2800" dirty="0" smtClean="0"/>
              <a:t>Se debe indicar a PROLOG cuándo reflejar los cambios en el archivo físico.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datos: predicados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97081"/>
          </a:xfrm>
        </p:spPr>
        <p:txBody>
          <a:bodyPr>
            <a:normAutofit lnSpcReduction="10000"/>
          </a:bodyPr>
          <a:lstStyle/>
          <a:p>
            <a:r>
              <a:rPr lang="es-ES" sz="2800" b="1" dirty="0" smtClean="0"/>
              <a:t>Consultar</a:t>
            </a:r>
            <a:r>
              <a:rPr lang="es-ES" sz="2800" dirty="0" smtClean="0"/>
              <a:t> la base de datos y levantarla en memoria</a:t>
            </a:r>
          </a:p>
          <a:p>
            <a:pPr algn="ctr">
              <a:buNone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consult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nombreArchivo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algn="ctr">
              <a:buNone/>
            </a:pPr>
            <a:r>
              <a:rPr lang="es-ES" sz="2800" i="1" dirty="0" err="1" smtClean="0">
                <a:latin typeface="Courier New" pitchFamily="49" charset="0"/>
                <a:cs typeface="Courier New" pitchFamily="49" charset="0"/>
              </a:rPr>
              <a:t>consult</a:t>
            </a:r>
            <a:r>
              <a:rPr lang="es-ES" sz="2800" i="1" dirty="0" smtClean="0">
                <a:latin typeface="Courier New" pitchFamily="49" charset="0"/>
                <a:cs typeface="Courier New" pitchFamily="49" charset="0"/>
              </a:rPr>
              <a:t>('datos.txt').</a:t>
            </a:r>
          </a:p>
          <a:p>
            <a:pPr algn="ctr">
              <a:buNone/>
            </a:pP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2800" b="1" dirty="0" smtClean="0"/>
              <a:t>Agregar</a:t>
            </a:r>
            <a:r>
              <a:rPr lang="es-ES" sz="2800" dirty="0" smtClean="0"/>
              <a:t> un nuevo hecho</a:t>
            </a:r>
          </a:p>
          <a:p>
            <a:pPr algn="ctr">
              <a:buNone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(hecho).</a:t>
            </a:r>
          </a:p>
          <a:p>
            <a:pPr algn="ctr">
              <a:buNone/>
            </a:pPr>
            <a:r>
              <a:rPr lang="es-ES" sz="2800" i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2800" i="1" dirty="0" smtClean="0">
                <a:latin typeface="Courier New" pitchFamily="49" charset="0"/>
                <a:cs typeface="Courier New" pitchFamily="49" charset="0"/>
              </a:rPr>
              <a:t>(padres(</a:t>
            </a:r>
            <a:r>
              <a:rPr lang="es-ES" sz="2800" i="1" dirty="0" err="1" smtClean="0">
                <a:latin typeface="Courier New" pitchFamily="49" charset="0"/>
                <a:cs typeface="Courier New" pitchFamily="49" charset="0"/>
              </a:rPr>
              <a:t>juan,maria,pedro</a:t>
            </a:r>
            <a:r>
              <a:rPr lang="es-ES" sz="2800" i="1" dirty="0" smtClean="0">
                <a:latin typeface="Courier New" pitchFamily="49" charset="0"/>
                <a:cs typeface="Courier New" pitchFamily="49" charset="0"/>
              </a:rPr>
              <a:t>)).</a:t>
            </a:r>
          </a:p>
          <a:p>
            <a:pPr algn="ctr">
              <a:buNone/>
            </a:pPr>
            <a:endParaRPr lang="es-E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2800" b="1" dirty="0" smtClean="0"/>
              <a:t>Eliminar </a:t>
            </a:r>
            <a:r>
              <a:rPr lang="es-ES" sz="2800" dirty="0" smtClean="0"/>
              <a:t>un hecho</a:t>
            </a:r>
            <a:r>
              <a:rPr lang="es-ES" sz="2800" b="1" dirty="0" smtClean="0"/>
              <a:t>.</a:t>
            </a:r>
          </a:p>
          <a:p>
            <a:pPr algn="ctr">
              <a:buNone/>
            </a:pP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retract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(hecho).</a:t>
            </a:r>
          </a:p>
          <a:p>
            <a:pPr algn="ctr">
              <a:buNone/>
            </a:pPr>
            <a:r>
              <a:rPr lang="es-ES" sz="2800" i="1" dirty="0" err="1" smtClean="0">
                <a:latin typeface="Courier New" pitchFamily="49" charset="0"/>
                <a:cs typeface="Courier New" pitchFamily="49" charset="0"/>
              </a:rPr>
              <a:t>retract</a:t>
            </a:r>
            <a:r>
              <a:rPr lang="es-ES" sz="2800" i="1" dirty="0" smtClean="0">
                <a:latin typeface="Courier New" pitchFamily="49" charset="0"/>
                <a:cs typeface="Courier New" pitchFamily="49" charset="0"/>
              </a:rPr>
              <a:t>(padres(</a:t>
            </a:r>
            <a:r>
              <a:rPr lang="es-ES" sz="2800" i="1" dirty="0" err="1" smtClean="0">
                <a:latin typeface="Courier New" pitchFamily="49" charset="0"/>
                <a:cs typeface="Courier New" pitchFamily="49" charset="0"/>
              </a:rPr>
              <a:t>juan,M,P</a:t>
            </a:r>
            <a:r>
              <a:rPr lang="es-ES" sz="2800" i="1" dirty="0" smtClean="0">
                <a:latin typeface="Courier New" pitchFamily="49" charset="0"/>
                <a:cs typeface="Courier New" pitchFamily="49" charset="0"/>
              </a:rPr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datos: predicados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54205"/>
          </a:xfrm>
        </p:spPr>
        <p:txBody>
          <a:bodyPr/>
          <a:lstStyle/>
          <a:p>
            <a:r>
              <a:rPr lang="es-ES" sz="2800" b="1" dirty="0" smtClean="0"/>
              <a:t>Grabar</a:t>
            </a:r>
            <a:r>
              <a:rPr lang="es-ES" sz="2800" dirty="0" smtClean="0"/>
              <a:t> la base de datos en el disco</a:t>
            </a:r>
          </a:p>
          <a:p>
            <a:pPr lvl="1">
              <a:buNone/>
            </a:pPr>
            <a:r>
              <a:rPr lang="es-ES" sz="2400" dirty="0" smtClean="0"/>
              <a:t>Se utilizan 3 predicados en conjunto:</a:t>
            </a:r>
          </a:p>
          <a:p>
            <a:pPr lvl="1">
              <a:buNone/>
            </a:pPr>
            <a:endParaRPr lang="es-ES" sz="2400" dirty="0" smtClean="0"/>
          </a:p>
          <a:p>
            <a:pPr lvl="1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guardar :-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tell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nombreArchivo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listing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(predicado),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told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>
              <a:buNone/>
            </a:pP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>
            <a:off x="2036348" y="3678636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71538" y="4000504"/>
            <a:ext cx="22589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Cambia el dispositivo </a:t>
            </a:r>
          </a:p>
          <a:p>
            <a:r>
              <a:rPr lang="es-ES" dirty="0" smtClean="0"/>
              <a:t>de escritura al archivo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5537207" y="38925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071935" y="4214818"/>
            <a:ext cx="264320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Lista todos los hechos en memoria, en este caso dentro del archivo.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7287438" y="4357694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286512" y="5354437"/>
            <a:ext cx="264320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Devuelve el dispositivo de escritura a la pantalla.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-32" y="5929330"/>
            <a:ext cx="885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ES" i="1" dirty="0" smtClean="0">
                <a:latin typeface="Courier New" pitchFamily="49" charset="0"/>
                <a:cs typeface="Courier New" pitchFamily="49" charset="0"/>
              </a:rPr>
              <a:t>Ejemplo: </a:t>
            </a:r>
          </a:p>
          <a:p>
            <a:pPr lvl="1">
              <a:buNone/>
            </a:pPr>
            <a:r>
              <a:rPr lang="es-ES" i="1" dirty="0" smtClean="0">
                <a:latin typeface="Courier New" pitchFamily="49" charset="0"/>
                <a:cs typeface="Courier New" pitchFamily="49" charset="0"/>
              </a:rPr>
              <a:t>guardar :- </a:t>
            </a:r>
            <a:r>
              <a:rPr lang="es-ES" i="1" dirty="0" err="1" smtClean="0">
                <a:latin typeface="Courier New" pitchFamily="49" charset="0"/>
                <a:cs typeface="Courier New" pitchFamily="49" charset="0"/>
              </a:rPr>
              <a:t>tell</a:t>
            </a:r>
            <a:r>
              <a:rPr lang="es-ES" i="1" dirty="0" smtClean="0">
                <a:latin typeface="Courier New" pitchFamily="49" charset="0"/>
                <a:cs typeface="Courier New" pitchFamily="49" charset="0"/>
              </a:rPr>
              <a:t>('datos.txt'), </a:t>
            </a:r>
            <a:r>
              <a:rPr lang="es-ES" i="1" dirty="0" err="1" smtClean="0">
                <a:latin typeface="Courier New" pitchFamily="49" charset="0"/>
                <a:cs typeface="Courier New" pitchFamily="49" charset="0"/>
              </a:rPr>
              <a:t>listing</a:t>
            </a:r>
            <a:r>
              <a:rPr lang="es-ES" i="1" dirty="0" smtClean="0">
                <a:latin typeface="Courier New" pitchFamily="49" charset="0"/>
                <a:cs typeface="Courier New" pitchFamily="49" charset="0"/>
              </a:rPr>
              <a:t>(padres), </a:t>
            </a:r>
            <a:r>
              <a:rPr lang="es-ES" i="1" dirty="0" err="1" smtClean="0">
                <a:latin typeface="Courier New" pitchFamily="49" charset="0"/>
                <a:cs typeface="Courier New" pitchFamily="49" charset="0"/>
              </a:rPr>
              <a:t>told</a:t>
            </a:r>
            <a:r>
              <a:rPr lang="es-ES" i="1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00100" y="1714488"/>
            <a:ext cx="221457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Programa.pl</a:t>
            </a:r>
            <a:endParaRPr lang="es-ES" sz="2400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928662" y="3857628"/>
            <a:ext cx="2428892" cy="2428892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Base de datos en memoria</a:t>
            </a:r>
            <a:endParaRPr lang="es-ES" sz="24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6000760" y="3857628"/>
            <a:ext cx="2428892" cy="24288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Base de datos en disco (archivo.txt)</a:t>
            </a:r>
            <a:endParaRPr lang="es-ES" sz="2400" dirty="0"/>
          </a:p>
        </p:txBody>
      </p:sp>
      <p:sp>
        <p:nvSpPr>
          <p:cNvPr id="13" name="12 Flecha arriba y abajo"/>
          <p:cNvSpPr/>
          <p:nvPr/>
        </p:nvSpPr>
        <p:spPr>
          <a:xfrm>
            <a:off x="1928794" y="2786058"/>
            <a:ext cx="341756" cy="928694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28596" y="2786058"/>
            <a:ext cx="164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Consultar, agregar y eliminar.</a:t>
            </a:r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3714744" y="5572140"/>
            <a:ext cx="2000264" cy="4286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857620" y="3786190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consult</a:t>
            </a:r>
            <a:r>
              <a:rPr lang="es-AR" dirty="0" smtClean="0"/>
              <a:t>()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786182" y="5929330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guardar/</a:t>
            </a:r>
            <a:endParaRPr lang="es-ES" dirty="0"/>
          </a:p>
        </p:txBody>
      </p:sp>
      <p:sp>
        <p:nvSpPr>
          <p:cNvPr id="19" name="18 Flecha derecha"/>
          <p:cNvSpPr/>
          <p:nvPr/>
        </p:nvSpPr>
        <p:spPr>
          <a:xfrm flipH="1">
            <a:off x="3643306" y="4214818"/>
            <a:ext cx="2000264" cy="4286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 sobre base de datos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s-ES" sz="2800" dirty="0" smtClean="0"/>
              <a:t>Listar  por pantalla los hijos de una madre y un padre</a:t>
            </a:r>
          </a:p>
          <a:p>
            <a:pPr marL="118872" indent="0"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?-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carlos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maria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18872" indent="0">
              <a:buNone/>
            </a:pPr>
            <a:endParaRPr lang="es-ES" b="1" dirty="0" smtClean="0"/>
          </a:p>
          <a:p>
            <a:pPr marL="118872" indent="0">
              <a:buNone/>
            </a:pP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FORMA 1</a:t>
            </a:r>
          </a:p>
          <a:p>
            <a:pPr marL="118872" indent="0">
              <a:buNone/>
            </a:pP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Luego </a:t>
            </a:r>
            <a:r>
              <a:rPr lang="es-E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 mostrar cada hijo forzamos el </a:t>
            </a:r>
            <a:r>
              <a:rPr lang="es-E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backtracking</a:t>
            </a: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 el predicado </a:t>
            </a:r>
            <a:r>
              <a:rPr lang="es-E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fail</a:t>
            </a:r>
            <a:endParaRPr lang="es-E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endParaRPr lang="es-E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(P,M):- 	padres(H,M,P),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(H</a:t>
            </a:r>
            <a:r>
              <a:rPr lang="es-ES" sz="2400" b="1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es-ES" sz="2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err="1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b="1" dirty="0">
                <a:latin typeface="Courier New" pitchFamily="49" charset="0"/>
                <a:cs typeface="Courier New" pitchFamily="49" charset="0"/>
              </a:rPr>
              <a:t>(_,_).</a:t>
            </a:r>
          </a:p>
        </p:txBody>
      </p:sp>
    </p:spTree>
    <p:extLst>
      <p:ext uri="{BB962C8B-B14F-4D97-AF65-F5344CB8AC3E}">
        <p14:creationId xmlns:p14="http://schemas.microsoft.com/office/powerpoint/2010/main" xmlns="" val="299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 sobre base de datos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143116"/>
            <a:ext cx="8643998" cy="4114808"/>
          </a:xfrm>
        </p:spPr>
        <p:txBody>
          <a:bodyPr>
            <a:normAutofit/>
          </a:bodyPr>
          <a:lstStyle/>
          <a:p>
            <a:pPr marL="118872" indent="0"/>
            <a:r>
              <a:rPr lang="es-ES" dirty="0" smtClean="0"/>
              <a:t> Recomendaciones:</a:t>
            </a:r>
          </a:p>
          <a:p>
            <a:pPr marL="411480" lvl="1" indent="0"/>
            <a:r>
              <a:rPr lang="es-ES" dirty="0" smtClean="0"/>
              <a:t>Sólo utilizar </a:t>
            </a:r>
            <a:r>
              <a:rPr lang="es-ES" dirty="0" err="1" smtClean="0"/>
              <a:t>fail</a:t>
            </a:r>
            <a:r>
              <a:rPr lang="es-ES" dirty="0" smtClean="0"/>
              <a:t> para listar  por pantalla.</a:t>
            </a:r>
          </a:p>
          <a:p>
            <a:pPr marL="411480" lvl="1" indent="0"/>
            <a:r>
              <a:rPr lang="es-AR" dirty="0" smtClean="0"/>
              <a:t>No utilizar cuando se necesita armar una lista.</a:t>
            </a:r>
          </a:p>
          <a:p>
            <a:pPr marL="411480" lvl="1" indent="0"/>
            <a:r>
              <a:rPr lang="es-AR" dirty="0" smtClean="0"/>
              <a:t>No utilizar cuando se necesita acumular valores de variables.</a:t>
            </a:r>
          </a:p>
          <a:p>
            <a:pPr marL="411480" lvl="1" indent="0"/>
            <a:r>
              <a:rPr lang="es-AR" dirty="0" smtClean="0"/>
              <a:t>No utilizar cuando se necesita armar una regla recursiva.</a:t>
            </a:r>
          </a:p>
          <a:p>
            <a:pPr marL="411480" lvl="1" indent="0"/>
            <a:endParaRPr lang="es-ES" dirty="0" smtClean="0"/>
          </a:p>
          <a:p>
            <a:pPr marL="118872" indent="0">
              <a:buNone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99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 sobre base de datos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s-ES" dirty="0" smtClean="0"/>
              <a:t>Listar los hijos de una madre y un padre</a:t>
            </a:r>
          </a:p>
          <a:p>
            <a:pPr marL="118872" indent="0"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?-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carlos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maria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18872" indent="0">
              <a:buNone/>
            </a:pPr>
            <a:endParaRPr lang="es-ES" b="1" dirty="0" smtClean="0"/>
          </a:p>
          <a:p>
            <a:pPr marL="118872" indent="0">
              <a:buNone/>
            </a:pP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FORMA 2 (Recomendada)</a:t>
            </a:r>
            <a:endParaRPr lang="es-E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s-E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Utilizando recursividad. Requiere borrar el hecho de memoria.</a:t>
            </a:r>
          </a:p>
          <a:p>
            <a:pPr marL="118872" indent="0">
              <a:buNone/>
            </a:pPr>
            <a:endParaRPr lang="es-E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(P,M):- 	padres(H,M,P),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(H),</a:t>
            </a:r>
            <a:endParaRPr lang="es-ES" sz="24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retract</a:t>
            </a:r>
            <a:r>
              <a:rPr lang="es-ES" sz="2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(padres(H,M,P)),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b="1" dirty="0" err="1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b="1" dirty="0">
                <a:latin typeface="Courier New" pitchFamily="49" charset="0"/>
                <a:cs typeface="Courier New" pitchFamily="49" charset="0"/>
              </a:rPr>
              <a:t>(P,M).</a:t>
            </a:r>
          </a:p>
          <a:p>
            <a:pPr marL="118872" indent="0">
              <a:buNone/>
              <a:tabLst>
                <a:tab pos="3860800" algn="l"/>
                <a:tab pos="4208463" algn="l"/>
              </a:tabLst>
            </a:pPr>
            <a:r>
              <a:rPr lang="es-ES" sz="2400" b="1" dirty="0" err="1">
                <a:latin typeface="Courier New" pitchFamily="49" charset="0"/>
                <a:cs typeface="Courier New" pitchFamily="49" charset="0"/>
              </a:rPr>
              <a:t>listarHijos</a:t>
            </a:r>
            <a:r>
              <a:rPr lang="es-ES" sz="2400" b="1" dirty="0">
                <a:latin typeface="Courier New" pitchFamily="49" charset="0"/>
                <a:cs typeface="Courier New" pitchFamily="49" charset="0"/>
              </a:rPr>
              <a:t>(_,_).</a:t>
            </a:r>
          </a:p>
        </p:txBody>
      </p:sp>
    </p:spTree>
    <p:extLst>
      <p:ext uri="{BB962C8B-B14F-4D97-AF65-F5344CB8AC3E}">
        <p14:creationId xmlns:p14="http://schemas.microsoft.com/office/powerpoint/2010/main" xmlns="" val="41975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404</TotalTime>
  <Words>762</Words>
  <Application>Microsoft Office PowerPoint</Application>
  <PresentationFormat>Presentación en pantalla (4:3)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Módulo</vt:lpstr>
      <vt:lpstr>PROLOG - Bases de datos y functores</vt:lpstr>
      <vt:lpstr>Base de datos</vt:lpstr>
      <vt:lpstr>Base de datos</vt:lpstr>
      <vt:lpstr>Base de datos: predicados</vt:lpstr>
      <vt:lpstr>Base de datos: predicados</vt:lpstr>
      <vt:lpstr>Base de datos</vt:lpstr>
      <vt:lpstr>Consulta sobre base de datos I</vt:lpstr>
      <vt:lpstr>Consulta sobre base de datos I</vt:lpstr>
      <vt:lpstr>Consulta sobre base de datos II</vt:lpstr>
      <vt:lpstr>Contadores  I</vt:lpstr>
      <vt:lpstr>Contadores  II</vt:lpstr>
      <vt:lpstr>Recorrer base de datos</vt:lpstr>
      <vt:lpstr>Functores</vt:lpstr>
      <vt:lpstr>Functores</vt:lpstr>
      <vt:lpstr>Functores</vt:lpstr>
      <vt:lpstr>Functores en PROLOG</vt:lpstr>
      <vt:lpstr>Functores en PROLOG</vt:lpstr>
      <vt:lpstr>Ejemplo básico</vt:lpstr>
      <vt:lpstr>Consideraciones adicionales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en PROLOG: Listas </dc:title>
  <dc:creator>juan</dc:creator>
  <cp:lastModifiedBy>Hogar</cp:lastModifiedBy>
  <cp:revision>92</cp:revision>
  <dcterms:created xsi:type="dcterms:W3CDTF">2014-05-13T20:00:33Z</dcterms:created>
  <dcterms:modified xsi:type="dcterms:W3CDTF">2020-10-21T01:25:21Z</dcterms:modified>
</cp:coreProperties>
</file>