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4" r:id="rId5"/>
    <p:sldId id="263" r:id="rId6"/>
    <p:sldId id="266" r:id="rId7"/>
    <p:sldId id="267" r:id="rId8"/>
    <p:sldId id="269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PROLOG - Recursividad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Inteligencia Artificial </a:t>
            </a:r>
          </a:p>
          <a:p>
            <a:r>
              <a:rPr lang="es-ES" dirty="0" smtClean="0"/>
              <a:t>Ingeniería en Sistemas de Información – UTN FRRO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500377" y="5320271"/>
            <a:ext cx="3286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800" b="1" u="sng" dirty="0" smtClean="0"/>
              <a:t>PRÁCTICA</a:t>
            </a:r>
          </a:p>
          <a:p>
            <a:pPr algn="r"/>
            <a:r>
              <a:rPr lang="es-ES" sz="2800" b="1" dirty="0" smtClean="0"/>
              <a:t>Ing. Pablo </a:t>
            </a:r>
            <a:r>
              <a:rPr lang="es-ES" sz="2800" b="1" dirty="0" err="1" smtClean="0"/>
              <a:t>Pistilli</a:t>
            </a:r>
            <a:endParaRPr lang="es-ES" sz="2800" b="1" dirty="0" smtClean="0"/>
          </a:p>
          <a:p>
            <a:pPr algn="r"/>
            <a:r>
              <a:rPr lang="es-AR" sz="2400" dirty="0" smtClean="0"/>
              <a:t>ppistilli@frro.utn.edu.ar</a:t>
            </a:r>
            <a:endParaRPr lang="es-E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0" dirty="0" smtClean="0"/>
              <a:t>Ejemplo I - Ancestros familiares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5043494" cy="24396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hijo(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, miguel).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hijo(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jose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, miguel).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hijo(miguel,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roberto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hijo(julio,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roberto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hijo(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roberto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carlos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).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072198" y="3774048"/>
            <a:ext cx="5966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i="1" dirty="0" err="1" smtClean="0"/>
              <a:t>juan</a:t>
            </a:r>
            <a:endParaRPr lang="es-ES" i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7216137" y="2285992"/>
            <a:ext cx="8563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i="1" dirty="0" err="1" smtClean="0"/>
              <a:t>roberto</a:t>
            </a:r>
            <a:endParaRPr lang="es-ES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72330" y="3786190"/>
            <a:ext cx="5469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i="1" dirty="0" err="1" smtClean="0"/>
              <a:t>jose</a:t>
            </a:r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7858148" y="3000372"/>
            <a:ext cx="57099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i="1" dirty="0" smtClean="0"/>
              <a:t>julio</a:t>
            </a:r>
            <a:endParaRPr lang="es-ES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457477" y="3009896"/>
            <a:ext cx="8386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i="1" dirty="0" smtClean="0"/>
              <a:t>miguel</a:t>
            </a:r>
            <a:endParaRPr lang="es-ES" i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8112563" y="1630908"/>
            <a:ext cx="7457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i="1" dirty="0" err="1" smtClean="0"/>
              <a:t>carlos</a:t>
            </a:r>
            <a:endParaRPr lang="es-ES" i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42910" y="5150006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descendiente(A,B) :- hijo(A,B).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descendiente(A,B) :- hijo(A,X), descendiente(X,B).</a:t>
            </a:r>
          </a:p>
        </p:txBody>
      </p:sp>
      <p:grpSp>
        <p:nvGrpSpPr>
          <p:cNvPr id="24" name="23 Grupo"/>
          <p:cNvGrpSpPr/>
          <p:nvPr/>
        </p:nvGrpSpPr>
        <p:grpSpPr>
          <a:xfrm>
            <a:off x="5429256" y="5000636"/>
            <a:ext cx="3429024" cy="428628"/>
            <a:chOff x="5429256" y="5000636"/>
            <a:chExt cx="3429024" cy="428628"/>
          </a:xfrm>
        </p:grpSpPr>
        <p:sp>
          <p:nvSpPr>
            <p:cNvPr id="32" name="31 Esquina doblada"/>
            <p:cNvSpPr/>
            <p:nvPr/>
          </p:nvSpPr>
          <p:spPr>
            <a:xfrm>
              <a:off x="6929454" y="5000636"/>
              <a:ext cx="1928826" cy="428628"/>
            </a:xfrm>
            <a:prstGeom prst="foldedCorner">
              <a:avLst>
                <a:gd name="adj" fmla="val 4037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180000" rIns="36000" bIns="36000" rtlCol="0" anchor="ctr"/>
            <a:lstStyle/>
            <a:p>
              <a:pPr algn="ctr"/>
              <a:r>
                <a:rPr lang="es-ES" i="1" dirty="0" smtClean="0"/>
                <a:t>condición de fin</a:t>
              </a:r>
              <a:endParaRPr lang="es-ES" i="1" dirty="0"/>
            </a:p>
          </p:txBody>
        </p:sp>
        <p:cxnSp>
          <p:nvCxnSpPr>
            <p:cNvPr id="36" name="35 Conector recto de flecha"/>
            <p:cNvCxnSpPr>
              <a:stCxn id="32" idx="1"/>
            </p:cNvCxnSpPr>
            <p:nvPr/>
          </p:nvCxnSpPr>
          <p:spPr>
            <a:xfrm rot="10800000" flipV="1">
              <a:off x="5429256" y="5214950"/>
              <a:ext cx="1500198" cy="71436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41 Conector recto"/>
          <p:cNvCxnSpPr/>
          <p:nvPr/>
        </p:nvCxnSpPr>
        <p:spPr>
          <a:xfrm>
            <a:off x="5500694" y="5786454"/>
            <a:ext cx="2714644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71472" y="3500438"/>
            <a:ext cx="444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 smtClean="0">
                <a:solidFill>
                  <a:schemeClr val="accent1">
                    <a:lumMod val="75000"/>
                  </a:schemeClr>
                </a:solidFill>
              </a:rPr>
              <a:t>¿Es descendiente Juan de Carlos?</a:t>
            </a:r>
            <a:endParaRPr lang="es-E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26 Conector angular"/>
          <p:cNvCxnSpPr/>
          <p:nvPr/>
        </p:nvCxnSpPr>
        <p:spPr>
          <a:xfrm rot="16200000" flipH="1">
            <a:off x="6907832" y="3343457"/>
            <a:ext cx="406962" cy="468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8" idx="2"/>
            <a:endCxn id="4" idx="0"/>
          </p:cNvCxnSpPr>
          <p:nvPr/>
        </p:nvCxnSpPr>
        <p:spPr>
          <a:xfrm rot="5400000">
            <a:off x="6426260" y="3323485"/>
            <a:ext cx="394820" cy="506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5" idx="2"/>
            <a:endCxn id="8" idx="0"/>
          </p:cNvCxnSpPr>
          <p:nvPr/>
        </p:nvCxnSpPr>
        <p:spPr>
          <a:xfrm rot="5400000">
            <a:off x="7083276" y="2448872"/>
            <a:ext cx="354572" cy="7674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/>
          <p:nvPr/>
        </p:nvCxnSpPr>
        <p:spPr>
          <a:xfrm rot="16200000" flipH="1">
            <a:off x="7716942" y="2585796"/>
            <a:ext cx="345048" cy="4993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9" idx="2"/>
            <a:endCxn id="5" idx="0"/>
          </p:cNvCxnSpPr>
          <p:nvPr/>
        </p:nvCxnSpPr>
        <p:spPr>
          <a:xfrm rot="5400000">
            <a:off x="7921985" y="1722555"/>
            <a:ext cx="285752" cy="841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En ocasiones, necesitamos llevar a cabo alguna operación repetitiva hasta que se cumpla un suceso.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La idea es que un predicado se llama a si mismo hasta que se cumple una condición de fin.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Es una forma de iteración.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71538" y="2000240"/>
            <a:ext cx="29289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¿</a:t>
            </a:r>
            <a:r>
              <a:rPr lang="es-ES" dirty="0" smtClean="0"/>
              <a:t>descendiente(</a:t>
            </a:r>
            <a:r>
              <a:rPr lang="es-ES" dirty="0" err="1" smtClean="0"/>
              <a:t>juan,carlos</a:t>
            </a:r>
            <a:r>
              <a:rPr lang="es-ES" dirty="0" smtClean="0"/>
              <a:t>)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71" name="70 Rectángulo redondeado"/>
          <p:cNvSpPr/>
          <p:nvPr/>
        </p:nvSpPr>
        <p:spPr>
          <a:xfrm>
            <a:off x="1048678" y="1857364"/>
            <a:ext cx="3000396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mtClean="0"/>
              <a:t>descendiente(juan,carlos)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71472" y="285728"/>
            <a:ext cx="2651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 smtClean="0"/>
              <a:t>Factorial de un número</a:t>
            </a:r>
          </a:p>
          <a:p>
            <a:r>
              <a:rPr lang="es-ES" sz="2000" u="sng" dirty="0" smtClean="0"/>
              <a:t>Utilizando recursividad</a:t>
            </a:r>
            <a:endParaRPr lang="es-ES" sz="2000" u="sng" dirty="0"/>
          </a:p>
        </p:txBody>
      </p:sp>
      <p:cxnSp>
        <p:nvCxnSpPr>
          <p:cNvPr id="10" name="9 Conector recto de flecha"/>
          <p:cNvCxnSpPr>
            <a:stCxn id="5" idx="2"/>
            <a:endCxn id="16" idx="0"/>
          </p:cNvCxnSpPr>
          <p:nvPr/>
        </p:nvCxnSpPr>
        <p:spPr>
          <a:xfrm rot="5400000">
            <a:off x="1285852" y="2393149"/>
            <a:ext cx="1071570" cy="14287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5" idx="2"/>
            <a:endCxn id="17" idx="0"/>
          </p:cNvCxnSpPr>
          <p:nvPr/>
        </p:nvCxnSpPr>
        <p:spPr>
          <a:xfrm rot="16200000" flipH="1">
            <a:off x="2768190" y="2339570"/>
            <a:ext cx="1071570" cy="15359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142844" y="3643314"/>
            <a:ext cx="1928826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hijo(</a:t>
            </a:r>
            <a:r>
              <a:rPr lang="es-ES" dirty="0" err="1" smtClean="0"/>
              <a:t>juan,miguel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142844" y="5000636"/>
            <a:ext cx="2143108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hijo(</a:t>
            </a:r>
            <a:r>
              <a:rPr lang="es-ES" dirty="0" err="1" smtClean="0"/>
              <a:t>miguel,roberto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37" name="36 Conector recto de flecha"/>
          <p:cNvCxnSpPr>
            <a:stCxn id="17" idx="2"/>
          </p:cNvCxnSpPr>
          <p:nvPr/>
        </p:nvCxnSpPr>
        <p:spPr>
          <a:xfrm rot="5400000">
            <a:off x="2107397" y="3036099"/>
            <a:ext cx="1000132" cy="292894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7" idx="2"/>
            <a:endCxn id="36" idx="0"/>
          </p:cNvCxnSpPr>
          <p:nvPr/>
        </p:nvCxnSpPr>
        <p:spPr>
          <a:xfrm rot="16200000" flipH="1">
            <a:off x="3786182" y="4286256"/>
            <a:ext cx="1000132" cy="4286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36" idx="2"/>
            <a:endCxn id="47" idx="0"/>
          </p:cNvCxnSpPr>
          <p:nvPr/>
        </p:nvCxnSpPr>
        <p:spPr>
          <a:xfrm rot="16200000" flipH="1">
            <a:off x="4075279" y="5711670"/>
            <a:ext cx="857256" cy="66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2500298" y="3643314"/>
            <a:ext cx="3143272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¿</a:t>
            </a:r>
            <a:r>
              <a:rPr lang="es-ES" dirty="0" smtClean="0"/>
              <a:t>descendiente(</a:t>
            </a:r>
            <a:r>
              <a:rPr lang="es-ES" dirty="0" err="1" smtClean="0"/>
              <a:t>miguel,carlos</a:t>
            </a:r>
            <a:r>
              <a:rPr lang="es-ES" dirty="0" smtClean="0"/>
              <a:t>)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2857488" y="5000636"/>
            <a:ext cx="3286148" cy="285752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¿</a:t>
            </a:r>
            <a:r>
              <a:rPr lang="es-ES" dirty="0" smtClean="0"/>
              <a:t>descendiente(</a:t>
            </a:r>
            <a:r>
              <a:rPr lang="es-ES" dirty="0" err="1" smtClean="0"/>
              <a:t>roberto,carlos</a:t>
            </a:r>
            <a:r>
              <a:rPr lang="es-ES" dirty="0" smtClean="0"/>
              <a:t>)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3185650" y="6143644"/>
            <a:ext cx="2643206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hijo(</a:t>
            </a:r>
            <a:r>
              <a:rPr lang="es-ES" dirty="0" err="1" smtClean="0"/>
              <a:t>roberto,carlos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9" name="68 Rectángulo redondeado"/>
          <p:cNvSpPr/>
          <p:nvPr/>
        </p:nvSpPr>
        <p:spPr>
          <a:xfrm>
            <a:off x="2786050" y="4929198"/>
            <a:ext cx="3429024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descendiente(</a:t>
            </a:r>
            <a:r>
              <a:rPr lang="es-ES" dirty="0" err="1" smtClean="0"/>
              <a:t>roberto,carlos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0" name="69 Rectángulo redondeado"/>
          <p:cNvSpPr/>
          <p:nvPr/>
        </p:nvSpPr>
        <p:spPr>
          <a:xfrm>
            <a:off x="2500298" y="3643314"/>
            <a:ext cx="3214710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descendiente(</a:t>
            </a:r>
            <a:r>
              <a:rPr lang="es-ES" dirty="0" err="1" smtClean="0"/>
              <a:t>miguel,carlos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3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s-ES" sz="3600" dirty="0" smtClean="0"/>
              <a:t>Recursividad</a:t>
            </a:r>
            <a:br>
              <a:rPr lang="es-ES" sz="3600" dirty="0" smtClean="0"/>
            </a:br>
            <a:r>
              <a:rPr lang="es-ES" sz="3600" b="0" dirty="0" smtClean="0"/>
              <a:t>Ejecución en PROLOG</a:t>
            </a:r>
            <a:endParaRPr lang="es-ES" sz="3600" b="0" dirty="0"/>
          </a:p>
        </p:txBody>
      </p:sp>
      <p:sp>
        <p:nvSpPr>
          <p:cNvPr id="39" name="38 Esquina doblada"/>
          <p:cNvSpPr/>
          <p:nvPr/>
        </p:nvSpPr>
        <p:spPr>
          <a:xfrm>
            <a:off x="6786578" y="5286388"/>
            <a:ext cx="2214546" cy="1214446"/>
          </a:xfrm>
          <a:prstGeom prst="foldedCorner">
            <a:avLst>
              <a:gd name="adj" fmla="val 149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sz="1600" i="1" dirty="0" smtClean="0"/>
              <a:t>Se detiene la recursividad porque se cumple la condición de fin.</a:t>
            </a:r>
            <a:endParaRPr lang="es-ES" sz="1600" i="1" dirty="0"/>
          </a:p>
        </p:txBody>
      </p:sp>
      <p:cxnSp>
        <p:nvCxnSpPr>
          <p:cNvPr id="41" name="40 Conector recto de flecha"/>
          <p:cNvCxnSpPr>
            <a:stCxn id="39" idx="1"/>
            <a:endCxn id="47" idx="3"/>
          </p:cNvCxnSpPr>
          <p:nvPr/>
        </p:nvCxnSpPr>
        <p:spPr>
          <a:xfrm rot="10800000" flipV="1">
            <a:off x="5828856" y="5893611"/>
            <a:ext cx="957722" cy="4286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1"/>
          <p:cNvSpPr>
            <a:spLocks noChangeArrowheads="1"/>
          </p:cNvSpPr>
          <p:nvPr/>
        </p:nvSpPr>
        <p:spPr bwMode="auto">
          <a:xfrm>
            <a:off x="4214810" y="1571612"/>
            <a:ext cx="50006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descendiente(A,B) :- hijo(A,B).</a:t>
            </a:r>
          </a:p>
          <a:p>
            <a:r>
              <a:rPr lang="es-E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descendiente(A,B) :- hijo(A,X),  			      descendiente(X,B).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2643182"/>
            <a:ext cx="2464039" cy="21002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" name="24 Grupo"/>
          <p:cNvGrpSpPr/>
          <p:nvPr/>
        </p:nvGrpSpPr>
        <p:grpSpPr>
          <a:xfrm>
            <a:off x="6929486" y="71414"/>
            <a:ext cx="2500298" cy="523220"/>
            <a:chOff x="6643702" y="6211669"/>
            <a:chExt cx="2500298" cy="523220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3702" y="6286496"/>
              <a:ext cx="425239" cy="425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26 CuadroTexto"/>
            <p:cNvSpPr txBox="1"/>
            <p:nvPr/>
          </p:nvSpPr>
          <p:spPr>
            <a:xfrm>
              <a:off x="7215206" y="6211669"/>
              <a:ext cx="1928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Ver </a:t>
              </a:r>
              <a:r>
                <a:rPr lang="es-ES" sz="1400" dirty="0" err="1" smtClean="0">
                  <a:solidFill>
                    <a:schemeClr val="bg1"/>
                  </a:solidFill>
                </a:rPr>
                <a:t>slide</a:t>
              </a:r>
              <a:r>
                <a:rPr lang="es-ES" sz="1400" dirty="0" smtClean="0">
                  <a:solidFill>
                    <a:schemeClr val="bg1"/>
                  </a:solidFill>
                </a:rPr>
                <a:t> en modo presentación 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1" grpId="0" animBg="1"/>
      <p:bldP spid="16" grpId="0" animBg="1"/>
      <p:bldP spid="23" grpId="0" animBg="1"/>
      <p:bldP spid="17" grpId="0" animBg="1"/>
      <p:bldP spid="36" grpId="0" animBg="1"/>
      <p:bldP spid="47" grpId="0" animBg="1"/>
      <p:bldP spid="69" grpId="0" animBg="1"/>
      <p:bldP spid="70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Recursividad</a:t>
            </a:r>
            <a:br>
              <a:rPr lang="es-ES" dirty="0" smtClean="0"/>
            </a:br>
            <a:r>
              <a:rPr lang="es-ES" b="0" dirty="0" smtClean="0"/>
              <a:t>Ejemplo II – Factorial de un número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25181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4! = 4 x 3 x 2 x 1 = 24</a:t>
            </a:r>
          </a:p>
          <a:p>
            <a:pPr>
              <a:buNone/>
            </a:pPr>
            <a:r>
              <a:rPr lang="es-ES" dirty="0" smtClean="0"/>
              <a:t>4! = 4 x 3!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71472" y="4929198"/>
            <a:ext cx="70723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s-E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factorial(N,F):- </a:t>
            </a:r>
          </a:p>
          <a:p>
            <a:pPr>
              <a:buNone/>
            </a:pPr>
            <a:endParaRPr lang="es-E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 </a:t>
            </a:r>
          </a:p>
          <a:p>
            <a:pPr>
              <a:buNone/>
            </a:pP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s-E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 * FA. </a:t>
            </a:r>
            <a:endParaRPr lang="es-E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71472" y="478632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factorial(0,1).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28596" y="2928934"/>
            <a:ext cx="8229600" cy="1214446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Generalizando …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N! = N x (N-1)! = (N-1)! x N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90878" y="558007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factorial(</a:t>
            </a:r>
            <a:r>
              <a:rPr lang="es-E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Ant,FA</a:t>
            </a:r>
            <a:r>
              <a:rPr lang="es-E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336916" y="527368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Ant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s-E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 – 1,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71472" y="285728"/>
            <a:ext cx="2651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 smtClean="0"/>
              <a:t>Factorial de un número</a:t>
            </a:r>
          </a:p>
          <a:p>
            <a:r>
              <a:rPr lang="es-ES" sz="2000" u="sng" dirty="0" smtClean="0"/>
              <a:t>Utilizando recursividad</a:t>
            </a:r>
            <a:endParaRPr lang="es-ES" sz="2000" u="sng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0" y="1571612"/>
            <a:ext cx="464347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factorial(0,1).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factorial(N,F) :-</a:t>
            </a:r>
            <a:r>
              <a:rPr lang="es-E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Ant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N-1,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factorial(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Ant,FA</a:t>
            </a:r>
            <a:r>
              <a:rPr lang="es-E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F </a:t>
            </a:r>
            <a:r>
              <a:rPr kumimoji="0" lang="es-ES" sz="16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N * FA. </a:t>
            </a:r>
          </a:p>
        </p:txBody>
      </p:sp>
      <p:cxnSp>
        <p:nvCxnSpPr>
          <p:cNvPr id="10" name="9 Conector recto de flecha"/>
          <p:cNvCxnSpPr>
            <a:stCxn id="5" idx="2"/>
            <a:endCxn id="16" idx="0"/>
          </p:cNvCxnSpPr>
          <p:nvPr/>
        </p:nvCxnSpPr>
        <p:spPr>
          <a:xfrm rot="5400000">
            <a:off x="1721171" y="1779235"/>
            <a:ext cx="1071570" cy="194220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5" idx="2"/>
            <a:endCxn id="17" idx="0"/>
          </p:cNvCxnSpPr>
          <p:nvPr/>
        </p:nvCxnSpPr>
        <p:spPr>
          <a:xfrm rot="16200000" flipH="1">
            <a:off x="2703443" y="2739170"/>
            <a:ext cx="1071570" cy="223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5" idx="2"/>
            <a:endCxn id="51" idx="0"/>
          </p:cNvCxnSpPr>
          <p:nvPr/>
        </p:nvCxnSpPr>
        <p:spPr>
          <a:xfrm rot="16200000" flipH="1">
            <a:off x="3792873" y="1649741"/>
            <a:ext cx="1071570" cy="220119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785786" y="3286124"/>
            <a:ext cx="1000132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 </a:t>
            </a:r>
            <a:r>
              <a:rPr lang="es-ES" dirty="0" err="1" smtClean="0"/>
              <a:t>is</a:t>
            </a:r>
            <a:r>
              <a:rPr lang="es-ES" dirty="0" smtClean="0"/>
              <a:t> 3-1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785786" y="4643446"/>
            <a:ext cx="1000132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 </a:t>
            </a:r>
            <a:r>
              <a:rPr lang="es-ES" dirty="0" err="1" smtClean="0"/>
              <a:t>is</a:t>
            </a:r>
            <a:r>
              <a:rPr lang="es-ES" dirty="0" smtClean="0"/>
              <a:t> 2-1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2370804" y="1643050"/>
            <a:ext cx="1714512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factorial (3, ?)</a:t>
            </a:r>
            <a:endParaRPr lang="es-ES" b="1" dirty="0"/>
          </a:p>
        </p:txBody>
      </p:sp>
      <p:cxnSp>
        <p:nvCxnSpPr>
          <p:cNvPr id="37" name="36 Conector recto de flecha"/>
          <p:cNvCxnSpPr>
            <a:stCxn id="17" idx="2"/>
            <a:endCxn id="23" idx="0"/>
          </p:cNvCxnSpPr>
          <p:nvPr/>
        </p:nvCxnSpPr>
        <p:spPr>
          <a:xfrm rot="5400000">
            <a:off x="1768059" y="3161108"/>
            <a:ext cx="1000132" cy="196454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7" idx="2"/>
            <a:endCxn id="36" idx="0"/>
          </p:cNvCxnSpPr>
          <p:nvPr/>
        </p:nvCxnSpPr>
        <p:spPr>
          <a:xfrm rot="5400000">
            <a:off x="2750331" y="4143380"/>
            <a:ext cx="1000132" cy="158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36" idx="2"/>
            <a:endCxn id="24" idx="0"/>
          </p:cNvCxnSpPr>
          <p:nvPr/>
        </p:nvCxnSpPr>
        <p:spPr>
          <a:xfrm rot="5400000">
            <a:off x="1696621" y="4589868"/>
            <a:ext cx="1143008" cy="196454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 redondeado"/>
          <p:cNvSpPr/>
          <p:nvPr/>
        </p:nvSpPr>
        <p:spPr>
          <a:xfrm>
            <a:off x="4857752" y="4643446"/>
            <a:ext cx="1143008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 </a:t>
            </a:r>
            <a:r>
              <a:rPr lang="es-ES" dirty="0" err="1" smtClean="0"/>
              <a:t>is</a:t>
            </a:r>
            <a:r>
              <a:rPr lang="es-ES" dirty="0" smtClean="0"/>
              <a:t> 2*1 </a:t>
            </a:r>
            <a:endParaRPr lang="es-ES" dirty="0"/>
          </a:p>
        </p:txBody>
      </p:sp>
      <p:sp>
        <p:nvSpPr>
          <p:cNvPr id="51" name="50 Rectángulo redondeado"/>
          <p:cNvSpPr/>
          <p:nvPr/>
        </p:nvSpPr>
        <p:spPr>
          <a:xfrm>
            <a:off x="4857752" y="3286124"/>
            <a:ext cx="1143008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 </a:t>
            </a:r>
            <a:r>
              <a:rPr lang="es-ES" dirty="0" err="1" smtClean="0"/>
              <a:t>is</a:t>
            </a:r>
            <a:r>
              <a:rPr lang="es-ES" dirty="0" smtClean="0"/>
              <a:t> 3*2</a:t>
            </a:r>
            <a:endParaRPr lang="es-ES" dirty="0"/>
          </a:p>
        </p:txBody>
      </p:sp>
      <p:cxnSp>
        <p:nvCxnSpPr>
          <p:cNvPr id="53" name="52 Conector recto de flecha"/>
          <p:cNvCxnSpPr>
            <a:stCxn id="17" idx="2"/>
            <a:endCxn id="50" idx="0"/>
          </p:cNvCxnSpPr>
          <p:nvPr/>
        </p:nvCxnSpPr>
        <p:spPr>
          <a:xfrm rot="16200000" flipH="1">
            <a:off x="3839760" y="3053950"/>
            <a:ext cx="1000132" cy="21788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6" idx="2"/>
            <a:endCxn id="49" idx="0"/>
          </p:cNvCxnSpPr>
          <p:nvPr/>
        </p:nvCxnSpPr>
        <p:spPr>
          <a:xfrm rot="16200000" flipH="1">
            <a:off x="3768322" y="4482710"/>
            <a:ext cx="1143008" cy="21788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36" idx="2"/>
            <a:endCxn id="47" idx="0"/>
          </p:cNvCxnSpPr>
          <p:nvPr/>
        </p:nvCxnSpPr>
        <p:spPr>
          <a:xfrm rot="5400000">
            <a:off x="2678893" y="5572140"/>
            <a:ext cx="1143008" cy="158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2428860" y="3286124"/>
            <a:ext cx="1643074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 dirty="0" smtClean="0"/>
              <a:t>actorial (2,?)</a:t>
            </a:r>
            <a:endParaRPr lang="es-ES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785786" y="6143644"/>
            <a:ext cx="1000132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 </a:t>
            </a:r>
            <a:r>
              <a:rPr lang="es-ES" dirty="0" err="1" smtClean="0"/>
              <a:t>is</a:t>
            </a:r>
            <a:r>
              <a:rPr lang="es-ES" dirty="0" smtClean="0"/>
              <a:t> 1-1</a:t>
            </a:r>
            <a:endParaRPr lang="es-ES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2428860" y="4643446"/>
            <a:ext cx="1643074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 dirty="0" smtClean="0"/>
              <a:t>actorial (1,?)</a:t>
            </a:r>
            <a:endParaRPr lang="es-ES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2428860" y="6143644"/>
            <a:ext cx="1643074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 dirty="0" smtClean="0"/>
              <a:t>actorial (0,1)</a:t>
            </a:r>
            <a:endParaRPr lang="es-ES" dirty="0"/>
          </a:p>
        </p:txBody>
      </p:sp>
      <p:sp>
        <p:nvSpPr>
          <p:cNvPr id="49" name="48 Rectángulo redondeado"/>
          <p:cNvSpPr/>
          <p:nvPr/>
        </p:nvSpPr>
        <p:spPr>
          <a:xfrm>
            <a:off x="4857752" y="6143644"/>
            <a:ext cx="1143008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 </a:t>
            </a:r>
            <a:r>
              <a:rPr lang="es-ES" dirty="0" err="1" smtClean="0"/>
              <a:t>is</a:t>
            </a:r>
            <a:r>
              <a:rPr lang="es-ES" dirty="0" smtClean="0"/>
              <a:t> 1 * 1 </a:t>
            </a:r>
            <a:endParaRPr lang="es-ES" dirty="0"/>
          </a:p>
        </p:txBody>
      </p:sp>
      <p:sp>
        <p:nvSpPr>
          <p:cNvPr id="69" name="68 Rectángulo redondeado"/>
          <p:cNvSpPr/>
          <p:nvPr/>
        </p:nvSpPr>
        <p:spPr>
          <a:xfrm>
            <a:off x="2428860" y="4643446"/>
            <a:ext cx="1643074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 dirty="0" smtClean="0"/>
              <a:t>actorial (1,</a:t>
            </a:r>
            <a:r>
              <a:rPr lang="es-ES" b="1" dirty="0" smtClean="0"/>
              <a:t>1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0" name="69 Rectángulo redondeado"/>
          <p:cNvSpPr/>
          <p:nvPr/>
        </p:nvSpPr>
        <p:spPr>
          <a:xfrm>
            <a:off x="2428860" y="3286124"/>
            <a:ext cx="1643074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 dirty="0" smtClean="0"/>
              <a:t>actorial (2,2)</a:t>
            </a:r>
            <a:endParaRPr lang="es-ES" dirty="0"/>
          </a:p>
        </p:txBody>
      </p:sp>
      <p:sp>
        <p:nvSpPr>
          <p:cNvPr id="71" name="70 Rectángulo redondeado"/>
          <p:cNvSpPr/>
          <p:nvPr/>
        </p:nvSpPr>
        <p:spPr>
          <a:xfrm>
            <a:off x="2357422" y="1643050"/>
            <a:ext cx="1714512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factorial (3,6)</a:t>
            </a:r>
            <a:endParaRPr lang="es-ES" dirty="0"/>
          </a:p>
        </p:txBody>
      </p:sp>
      <p:sp>
        <p:nvSpPr>
          <p:cNvPr id="33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s-ES" sz="3600" dirty="0" smtClean="0"/>
              <a:t>Recursividad</a:t>
            </a:r>
            <a:br>
              <a:rPr lang="es-ES" sz="3600" dirty="0" smtClean="0"/>
            </a:br>
            <a:r>
              <a:rPr lang="es-ES" sz="3600" b="0" dirty="0" smtClean="0"/>
              <a:t>Ejecución en PROLOG</a:t>
            </a:r>
            <a:endParaRPr lang="es-ES" sz="3600" b="0" dirty="0"/>
          </a:p>
        </p:txBody>
      </p:sp>
      <p:grpSp>
        <p:nvGrpSpPr>
          <p:cNvPr id="32" name="31 Grupo"/>
          <p:cNvGrpSpPr/>
          <p:nvPr/>
        </p:nvGrpSpPr>
        <p:grpSpPr>
          <a:xfrm>
            <a:off x="6929486" y="71414"/>
            <a:ext cx="2500298" cy="523220"/>
            <a:chOff x="6643702" y="6211669"/>
            <a:chExt cx="2500298" cy="523220"/>
          </a:xfrm>
        </p:grpSpPr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3702" y="6286496"/>
              <a:ext cx="425239" cy="425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41 CuadroTexto"/>
            <p:cNvSpPr txBox="1"/>
            <p:nvPr/>
          </p:nvSpPr>
          <p:spPr>
            <a:xfrm>
              <a:off x="7215206" y="6211669"/>
              <a:ext cx="1928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</a:rPr>
                <a:t>Ver </a:t>
              </a:r>
              <a:r>
                <a:rPr lang="es-ES" sz="1400" dirty="0" err="1" smtClean="0">
                  <a:solidFill>
                    <a:schemeClr val="bg1"/>
                  </a:solidFill>
                </a:rPr>
                <a:t>slide</a:t>
              </a:r>
              <a:r>
                <a:rPr lang="es-ES" sz="1400" dirty="0" smtClean="0">
                  <a:solidFill>
                    <a:schemeClr val="bg1"/>
                  </a:solidFill>
                </a:rPr>
                <a:t> en modo presentación 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5" grpId="0" animBg="1"/>
      <p:bldP spid="50" grpId="0" animBg="1"/>
      <p:bldP spid="51" grpId="0" animBg="1"/>
      <p:bldP spid="17" grpId="0" animBg="1"/>
      <p:bldP spid="24" grpId="0" animBg="1"/>
      <p:bldP spid="36" grpId="0" animBg="1"/>
      <p:bldP spid="47" grpId="0" animBg="1"/>
      <p:bldP spid="49" grpId="0" animBg="1"/>
      <p:bldP spid="69" grpId="0" animBg="1"/>
      <p:bldP spid="7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s-ES" sz="3600" dirty="0" smtClean="0"/>
              <a:t>Recursividad</a:t>
            </a:r>
            <a:br>
              <a:rPr lang="es-ES" sz="3600" dirty="0" smtClean="0"/>
            </a:br>
            <a:r>
              <a:rPr lang="es-ES" sz="3600" b="0" dirty="0" smtClean="0"/>
              <a:t> Ejemplo II – Factorial de un número</a:t>
            </a:r>
            <a:endParaRPr lang="es-ES" sz="36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24025"/>
            <a:ext cx="91440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771498" y="3148011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s-E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967026" y="314324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867013" y="374809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48273" y="373380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181598" y="4324349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62838" y="433864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000998" y="4343399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643570" y="435769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667383" y="3738565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357554" y="374809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05179" y="3152773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00113" y="3152773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s-E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614467" y="226694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s-E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s-ES" dirty="0"/>
          </a:p>
        </p:txBody>
      </p:sp>
      <p:pic>
        <p:nvPicPr>
          <p:cNvPr id="1028" name="Picture 4" descr="https://fcit.usf.edu/matrix/wp-content/uploads/2016/12/Robot-10-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714488"/>
            <a:ext cx="3263589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540</TotalTime>
  <Words>314</Words>
  <Application>Microsoft Office PowerPoint</Application>
  <PresentationFormat>Presentación en pantalla (4:3)</PresentationFormat>
  <Paragraphs>92</Paragraphs>
  <Slides>8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Módulo</vt:lpstr>
      <vt:lpstr>PROLOG - Recursividad</vt:lpstr>
      <vt:lpstr>Ejemplo I - Ancestros familiares</vt:lpstr>
      <vt:lpstr>Recursividad</vt:lpstr>
      <vt:lpstr>Recursividad Ejecución en PROLOG</vt:lpstr>
      <vt:lpstr>Recursividad Ejemplo II – Factorial de un número</vt:lpstr>
      <vt:lpstr>Recursividad Ejecución en PROLOG</vt:lpstr>
      <vt:lpstr>Recursividad  Ejemplo II – Factorial de un número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Hogar</cp:lastModifiedBy>
  <cp:revision>65</cp:revision>
  <dcterms:created xsi:type="dcterms:W3CDTF">2014-04-23T05:38:58Z</dcterms:created>
  <dcterms:modified xsi:type="dcterms:W3CDTF">2020-05-02T02:08:53Z</dcterms:modified>
</cp:coreProperties>
</file>