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74" r:id="rId2"/>
    <p:sldId id="273" r:id="rId3"/>
    <p:sldId id="257" r:id="rId4"/>
    <p:sldId id="258" r:id="rId5"/>
    <p:sldId id="275" r:id="rId6"/>
    <p:sldId id="259" r:id="rId7"/>
    <p:sldId id="260" r:id="rId8"/>
    <p:sldId id="261" r:id="rId9"/>
    <p:sldId id="262" r:id="rId10"/>
    <p:sldId id="263" r:id="rId11"/>
    <p:sldId id="272"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FF92"/>
    <a:srgbClr val="0BDEC5"/>
    <a:srgbClr val="00C4F5"/>
    <a:srgbClr val="006EE0"/>
    <a:srgbClr val="0331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August 5,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4901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August 5,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98967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August 5,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4866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August 5,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0366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August 5,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9990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August 5,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1244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August 5,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8293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August 5,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5633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August 5,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4870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August 5,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3177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August 5,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9628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31FA"/>
            </a:gs>
            <a:gs pos="25000">
              <a:srgbClr val="006EE0"/>
            </a:gs>
            <a:gs pos="50000">
              <a:srgbClr val="00C4F5"/>
            </a:gs>
            <a:gs pos="100000">
              <a:srgbClr val="0DFF92"/>
            </a:gs>
            <a:gs pos="75000">
              <a:srgbClr val="0BDEC5"/>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August 5,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291207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9" r:id="rId5"/>
    <p:sldLayoutId id="2147483693" r:id="rId6"/>
    <p:sldLayoutId id="2147483694" r:id="rId7"/>
    <p:sldLayoutId id="2147483695" r:id="rId8"/>
    <p:sldLayoutId id="2147483698"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1A37-0930-4D75-9433-854F20F94116}"/>
              </a:ext>
            </a:extLst>
          </p:cNvPr>
          <p:cNvSpPr>
            <a:spLocks noGrp="1"/>
          </p:cNvSpPr>
          <p:nvPr>
            <p:ph type="ctrTitle"/>
          </p:nvPr>
        </p:nvSpPr>
        <p:spPr/>
        <p:txBody>
          <a:bodyPr/>
          <a:lstStyle/>
          <a:p>
            <a:br>
              <a:rPr lang="en-CA" sz="5400" dirty="0">
                <a:solidFill>
                  <a:srgbClr val="FFFFFF"/>
                </a:solidFill>
              </a:rPr>
            </a:br>
            <a:r>
              <a:rPr lang="en-CA" sz="5400" dirty="0" err="1">
                <a:solidFill>
                  <a:srgbClr val="FFFFFF"/>
                </a:solidFill>
              </a:rPr>
              <a:t>NicolasApp</a:t>
            </a:r>
            <a:br>
              <a:rPr lang="en-CA" sz="5400" dirty="0">
                <a:solidFill>
                  <a:srgbClr val="FFFFFF"/>
                </a:solidFill>
              </a:rPr>
            </a:br>
            <a:r>
              <a:rPr lang="en-CA" sz="5400" dirty="0">
                <a:solidFill>
                  <a:srgbClr val="FFFFFF"/>
                </a:solidFill>
              </a:rPr>
              <a:t>Privacy Policy &amp; Feedback Plan</a:t>
            </a:r>
            <a:endParaRPr lang="en-CA" dirty="0"/>
          </a:p>
        </p:txBody>
      </p:sp>
      <p:sp>
        <p:nvSpPr>
          <p:cNvPr id="3" name="Subtitle 2">
            <a:extLst>
              <a:ext uri="{FF2B5EF4-FFF2-40B4-BE49-F238E27FC236}">
                <a16:creationId xmlns:a16="http://schemas.microsoft.com/office/drawing/2014/main" id="{09A7871B-E974-4FBF-8AEA-B6A3D8B6FE70}"/>
              </a:ext>
            </a:extLst>
          </p:cNvPr>
          <p:cNvSpPr>
            <a:spLocks noGrp="1"/>
          </p:cNvSpPr>
          <p:nvPr>
            <p:ph type="subTitle" idx="1"/>
          </p:nvPr>
        </p:nvSpPr>
        <p:spPr/>
        <p:txBody>
          <a:bodyPr/>
          <a:lstStyle/>
          <a:p>
            <a:r>
              <a:rPr lang="en-CA" dirty="0">
                <a:solidFill>
                  <a:schemeClr val="tx1"/>
                </a:solidFill>
              </a:rPr>
              <a:t>Nicolas Inc.</a:t>
            </a:r>
          </a:p>
          <a:p>
            <a:endParaRPr lang="en-CA" dirty="0"/>
          </a:p>
        </p:txBody>
      </p:sp>
    </p:spTree>
    <p:extLst>
      <p:ext uri="{BB962C8B-B14F-4D97-AF65-F5344CB8AC3E}">
        <p14:creationId xmlns:p14="http://schemas.microsoft.com/office/powerpoint/2010/main" val="8181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84F222-B554-4A3D-9A33-D84AA802C468}"/>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a:bodyPr>
          <a:lstStyle/>
          <a:p>
            <a:r>
              <a:rPr lang="en-CA" dirty="0">
                <a:solidFill>
                  <a:schemeClr val="tx1"/>
                </a:solidFill>
              </a:rPr>
              <a:t>Privacy Policy – viii) Possible Changes</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b="1" dirty="0">
                <a:solidFill>
                  <a:schemeClr val="tx1"/>
                </a:solidFill>
              </a:rPr>
              <a:t>All content in this Privacy Policy document is subject to change. </a:t>
            </a:r>
            <a:r>
              <a:rPr lang="en-CA" dirty="0">
                <a:solidFill>
                  <a:schemeClr val="tx1"/>
                </a:solidFill>
              </a:rPr>
              <a:t>In the event that this document is changed, all users will be notified ahead of time and data collection will be paused until acceptance of revised Privacy Policy. Users will have the option to reread the Privacy Policy or see the additions, modifications, and removals and read the policy via application Settings.</a:t>
            </a:r>
          </a:p>
          <a:p>
            <a:pPr marL="0" indent="0">
              <a:buNone/>
            </a:pPr>
            <a:endParaRPr lang="en-CA" dirty="0">
              <a:solidFill>
                <a:schemeClr val="tx1"/>
              </a:solidFill>
            </a:endParaRPr>
          </a:p>
          <a:p>
            <a:pPr marL="0" indent="0">
              <a:buNone/>
            </a:pPr>
            <a:r>
              <a:rPr lang="en-CA" b="1" dirty="0">
                <a:solidFill>
                  <a:schemeClr val="tx1"/>
                </a:solidFill>
              </a:rPr>
              <a:t>This Privacy Policy is effective as of 2020-08-06 at 0:00 (August 6</a:t>
            </a:r>
            <a:r>
              <a:rPr lang="en-CA" b="1" baseline="30000" dirty="0">
                <a:solidFill>
                  <a:schemeClr val="tx1"/>
                </a:solidFill>
              </a:rPr>
              <a:t>th</a:t>
            </a:r>
            <a:r>
              <a:rPr lang="en-CA" b="1" dirty="0">
                <a:solidFill>
                  <a:schemeClr val="tx1"/>
                </a:solidFill>
              </a:rPr>
              <a:t>, 2020 at 12:00am)</a:t>
            </a:r>
            <a:endParaRPr lang="en-CA" b="1" baseline="30000" dirty="0">
              <a:solidFill>
                <a:schemeClr val="tx1"/>
              </a:solidFill>
            </a:endParaRPr>
          </a:p>
        </p:txBody>
      </p:sp>
    </p:spTree>
    <p:extLst>
      <p:ext uri="{BB962C8B-B14F-4D97-AF65-F5344CB8AC3E}">
        <p14:creationId xmlns:p14="http://schemas.microsoft.com/office/powerpoint/2010/main" val="161262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64B-F769-4319-B597-95E4B8807BDC}"/>
              </a:ext>
            </a:extLst>
          </p:cNvPr>
          <p:cNvSpPr>
            <a:spLocks noGrp="1"/>
          </p:cNvSpPr>
          <p:nvPr>
            <p:ph type="ctrTitle"/>
          </p:nvPr>
        </p:nvSpPr>
        <p:spPr/>
        <p:txBody>
          <a:bodyPr>
            <a:normAutofit/>
          </a:bodyPr>
          <a:lstStyle/>
          <a:p>
            <a:r>
              <a:rPr lang="en-CA" sz="6000" dirty="0">
                <a:solidFill>
                  <a:schemeClr val="bg1"/>
                </a:solidFill>
              </a:rPr>
              <a:t>Feedback Plan</a:t>
            </a:r>
          </a:p>
        </p:txBody>
      </p:sp>
    </p:spTree>
    <p:extLst>
      <p:ext uri="{BB962C8B-B14F-4D97-AF65-F5344CB8AC3E}">
        <p14:creationId xmlns:p14="http://schemas.microsoft.com/office/powerpoint/2010/main" val="244557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904F3F-9AEB-4E8F-A0C5-79805FFCFCA1}"/>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2A966CF-9204-4D92-AAD6-98CE10E3AB9B}"/>
              </a:ext>
            </a:extLst>
          </p:cNvPr>
          <p:cNvSpPr>
            <a:spLocks noGrp="1"/>
          </p:cNvSpPr>
          <p:nvPr>
            <p:ph type="title"/>
          </p:nvPr>
        </p:nvSpPr>
        <p:spPr/>
        <p:txBody>
          <a:bodyPr/>
          <a:lstStyle/>
          <a:p>
            <a:r>
              <a:rPr lang="en-CA" dirty="0">
                <a:solidFill>
                  <a:schemeClr val="tx1"/>
                </a:solidFill>
              </a:rPr>
              <a:t>Feedback Plan – </a:t>
            </a:r>
            <a:r>
              <a:rPr lang="en-CA" dirty="0" err="1">
                <a:solidFill>
                  <a:schemeClr val="tx1"/>
                </a:solidFill>
              </a:rPr>
              <a:t>i</a:t>
            </a:r>
            <a:r>
              <a:rPr lang="en-CA" dirty="0">
                <a:solidFill>
                  <a:schemeClr val="tx1"/>
                </a:solidFill>
              </a:rPr>
              <a:t>) Asking for Feedback</a:t>
            </a:r>
          </a:p>
        </p:txBody>
      </p:sp>
      <p:sp>
        <p:nvSpPr>
          <p:cNvPr id="3" name="Content Placeholder 2">
            <a:extLst>
              <a:ext uri="{FF2B5EF4-FFF2-40B4-BE49-F238E27FC236}">
                <a16:creationId xmlns:a16="http://schemas.microsoft.com/office/drawing/2014/main" id="{ACB1FD2B-E5F3-4C44-B617-11CB70721276}"/>
              </a:ext>
            </a:extLst>
          </p:cNvPr>
          <p:cNvSpPr>
            <a:spLocks noGrp="1"/>
          </p:cNvSpPr>
          <p:nvPr>
            <p:ph idx="1"/>
          </p:nvPr>
        </p:nvSpPr>
        <p:spPr/>
        <p:txBody>
          <a:bodyPr>
            <a:normAutofit/>
          </a:bodyPr>
          <a:lstStyle/>
          <a:p>
            <a:pPr marL="0" indent="0">
              <a:buNone/>
            </a:pPr>
            <a:r>
              <a:rPr lang="en-US" b="0" i="0" u="none" strike="noStrike" dirty="0">
                <a:solidFill>
                  <a:srgbClr val="000000"/>
                </a:solidFill>
                <a:effectLst/>
                <a:latin typeface="Dante" panose="02020502050200020203" pitchFamily="18" charset="0"/>
              </a:rPr>
              <a:t>A feedback survey database on the local device will contain about 20 possible questions and templates. At the end of each week (in a weekly reflection style), 3-4 of the database questions will be asked (or modified and </a:t>
            </a:r>
            <a:r>
              <a:rPr lang="en-US" dirty="0">
                <a:solidFill>
                  <a:srgbClr val="000000"/>
                </a:solidFill>
                <a:latin typeface="Dante" panose="02020502050200020203" pitchFamily="18" charset="0"/>
              </a:rPr>
              <a:t>asked) </a:t>
            </a:r>
            <a:r>
              <a:rPr lang="en-US" b="0" i="0" u="none" strike="noStrike" dirty="0">
                <a:solidFill>
                  <a:srgbClr val="000000"/>
                </a:solidFill>
                <a:effectLst/>
                <a:latin typeface="Dante" panose="02020502050200020203" pitchFamily="18" charset="0"/>
              </a:rPr>
              <a:t>randomly towards the user to gather usability data and application or personal improvement data. Application improvement feedback questions will always be available to answer via Settings tab. By submitting the survey, the user consents to the data collection involved with the questions they answered. Data collection will be used to analyze the effectiveness of the app and further improve its usability and methods.</a:t>
            </a:r>
            <a:endParaRPr lang="en-CA" sz="3200" dirty="0">
              <a:solidFill>
                <a:schemeClr val="tx1"/>
              </a:solidFill>
              <a:latin typeface="Dante" panose="02020502050200020203" pitchFamily="18" charset="0"/>
            </a:endParaRPr>
          </a:p>
        </p:txBody>
      </p:sp>
    </p:spTree>
    <p:extLst>
      <p:ext uri="{BB962C8B-B14F-4D97-AF65-F5344CB8AC3E}">
        <p14:creationId xmlns:p14="http://schemas.microsoft.com/office/powerpoint/2010/main" val="60868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A276AB-5FD8-4492-A3FB-5DB7EC15375C}"/>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2A966CF-9204-4D92-AAD6-98CE10E3AB9B}"/>
              </a:ext>
            </a:extLst>
          </p:cNvPr>
          <p:cNvSpPr>
            <a:spLocks noGrp="1"/>
          </p:cNvSpPr>
          <p:nvPr>
            <p:ph type="title"/>
          </p:nvPr>
        </p:nvSpPr>
        <p:spPr/>
        <p:txBody>
          <a:bodyPr>
            <a:normAutofit fontScale="90000"/>
          </a:bodyPr>
          <a:lstStyle/>
          <a:p>
            <a:r>
              <a:rPr lang="en-CA" dirty="0">
                <a:solidFill>
                  <a:schemeClr val="tx1"/>
                </a:solidFill>
              </a:rPr>
              <a:t>Feedback Plan – ii) Categorizing the Feedback</a:t>
            </a:r>
          </a:p>
        </p:txBody>
      </p:sp>
      <p:sp>
        <p:nvSpPr>
          <p:cNvPr id="3" name="Content Placeholder 2">
            <a:extLst>
              <a:ext uri="{FF2B5EF4-FFF2-40B4-BE49-F238E27FC236}">
                <a16:creationId xmlns:a16="http://schemas.microsoft.com/office/drawing/2014/main" id="{ACB1FD2B-E5F3-4C44-B617-11CB70721276}"/>
              </a:ext>
            </a:extLst>
          </p:cNvPr>
          <p:cNvSpPr>
            <a:spLocks noGrp="1"/>
          </p:cNvSpPr>
          <p:nvPr>
            <p:ph idx="1"/>
          </p:nvPr>
        </p:nvSpPr>
        <p:spPr/>
        <p:txBody>
          <a:bodyPr>
            <a:normAutofit/>
          </a:bodyPr>
          <a:lstStyle/>
          <a:p>
            <a:pPr marL="0" indent="0">
              <a:buNone/>
            </a:pPr>
            <a:r>
              <a:rPr lang="en-US" b="0" i="0" u="none" strike="noStrike" dirty="0">
                <a:solidFill>
                  <a:srgbClr val="000000"/>
                </a:solidFill>
                <a:effectLst/>
                <a:latin typeface="Dante" panose="02020502050200020203" pitchFamily="18" charset="0"/>
              </a:rPr>
              <a:t>Of the 20 questions, they will be categorized as either Personal Improvement, Application Feedback, or Application Request. All the questions will be associated with the unnamed user’s data for analytical purposes. The answers will be organized into a user-specific spreadsheet available to researchers or developers (</a:t>
            </a:r>
            <a:r>
              <a:rPr lang="en-US" b="0" i="0" u="none" strike="noStrike" dirty="0" err="1">
                <a:solidFill>
                  <a:srgbClr val="000000"/>
                </a:solidFill>
                <a:effectLst/>
                <a:latin typeface="Dante" panose="02020502050200020203" pitchFamily="18" charset="0"/>
              </a:rPr>
              <a:t>ie</a:t>
            </a:r>
            <a:r>
              <a:rPr lang="en-US" b="0" i="0" u="none" strike="noStrike" dirty="0">
                <a:solidFill>
                  <a:srgbClr val="000000"/>
                </a:solidFill>
                <a:effectLst/>
                <a:latin typeface="Dante" panose="02020502050200020203" pitchFamily="18" charset="0"/>
              </a:rPr>
              <a:t>. The developers will not have access to personal improvement answers)</a:t>
            </a:r>
            <a:endParaRPr lang="en-CA" sz="3200" dirty="0">
              <a:solidFill>
                <a:schemeClr val="tx1"/>
              </a:solidFill>
              <a:latin typeface="Dante" panose="02020502050200020203" pitchFamily="18" charset="0"/>
            </a:endParaRPr>
          </a:p>
        </p:txBody>
      </p:sp>
    </p:spTree>
    <p:extLst>
      <p:ext uri="{BB962C8B-B14F-4D97-AF65-F5344CB8AC3E}">
        <p14:creationId xmlns:p14="http://schemas.microsoft.com/office/powerpoint/2010/main" val="50450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3B13DB-9B23-45F9-B532-3CE5A0DBD673}"/>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2A966CF-9204-4D92-AAD6-98CE10E3AB9B}"/>
              </a:ext>
            </a:extLst>
          </p:cNvPr>
          <p:cNvSpPr>
            <a:spLocks noGrp="1"/>
          </p:cNvSpPr>
          <p:nvPr>
            <p:ph type="title"/>
          </p:nvPr>
        </p:nvSpPr>
        <p:spPr/>
        <p:txBody>
          <a:bodyPr>
            <a:normAutofit fontScale="90000"/>
          </a:bodyPr>
          <a:lstStyle/>
          <a:p>
            <a:r>
              <a:rPr lang="en-CA" dirty="0">
                <a:solidFill>
                  <a:schemeClr val="tx1"/>
                </a:solidFill>
              </a:rPr>
              <a:t>Feedback Plan – iii) Acting on the Feedback</a:t>
            </a:r>
          </a:p>
        </p:txBody>
      </p:sp>
      <p:sp>
        <p:nvSpPr>
          <p:cNvPr id="3" name="Content Placeholder 2">
            <a:extLst>
              <a:ext uri="{FF2B5EF4-FFF2-40B4-BE49-F238E27FC236}">
                <a16:creationId xmlns:a16="http://schemas.microsoft.com/office/drawing/2014/main" id="{ACB1FD2B-E5F3-4C44-B617-11CB70721276}"/>
              </a:ext>
            </a:extLst>
          </p:cNvPr>
          <p:cNvSpPr>
            <a:spLocks noGrp="1"/>
          </p:cNvSpPr>
          <p:nvPr>
            <p:ph idx="1"/>
          </p:nvPr>
        </p:nvSpPr>
        <p:spPr/>
        <p:txBody>
          <a:bodyPr>
            <a:normAutofit/>
          </a:bodyPr>
          <a:lstStyle/>
          <a:p>
            <a:pPr marL="0" indent="0">
              <a:buNone/>
            </a:pPr>
            <a:r>
              <a:rPr lang="en-US" b="0" i="0" u="none" strike="noStrike" dirty="0">
                <a:solidFill>
                  <a:srgbClr val="000000"/>
                </a:solidFill>
                <a:effectLst/>
              </a:rPr>
              <a:t>Application Feedback and Application Request data will be implemented in regular update intervals, likely on a bi-weekly to monthly basis. Personal Improvement data will be used to improve the effectiveness of the application and further research and improve methods used. The Personal Improvement data will also be used to provide a custom approach to users after review of researchers and psychologists.</a:t>
            </a:r>
            <a:endParaRPr lang="en-CA" sz="3200" dirty="0">
              <a:solidFill>
                <a:schemeClr val="tx1"/>
              </a:solidFill>
            </a:endParaRPr>
          </a:p>
        </p:txBody>
      </p:sp>
    </p:spTree>
    <p:extLst>
      <p:ext uri="{BB962C8B-B14F-4D97-AF65-F5344CB8AC3E}">
        <p14:creationId xmlns:p14="http://schemas.microsoft.com/office/powerpoint/2010/main" val="36720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23D03F-CF6B-42A8-A9F8-DBC4DDC82A5F}"/>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2A966CF-9204-4D92-AAD6-98CE10E3AB9B}"/>
              </a:ext>
            </a:extLst>
          </p:cNvPr>
          <p:cNvSpPr>
            <a:spLocks noGrp="1"/>
          </p:cNvSpPr>
          <p:nvPr>
            <p:ph type="title"/>
          </p:nvPr>
        </p:nvSpPr>
        <p:spPr/>
        <p:txBody>
          <a:bodyPr>
            <a:normAutofit fontScale="90000"/>
          </a:bodyPr>
          <a:lstStyle/>
          <a:p>
            <a:r>
              <a:rPr lang="en-CA" dirty="0">
                <a:solidFill>
                  <a:schemeClr val="tx1"/>
                </a:solidFill>
              </a:rPr>
              <a:t>Feedback Plan – iv) Following Up on the Feedback</a:t>
            </a:r>
          </a:p>
        </p:txBody>
      </p:sp>
      <p:sp>
        <p:nvSpPr>
          <p:cNvPr id="3" name="Content Placeholder 2">
            <a:extLst>
              <a:ext uri="{FF2B5EF4-FFF2-40B4-BE49-F238E27FC236}">
                <a16:creationId xmlns:a16="http://schemas.microsoft.com/office/drawing/2014/main" id="{ACB1FD2B-E5F3-4C44-B617-11CB70721276}"/>
              </a:ext>
            </a:extLst>
          </p:cNvPr>
          <p:cNvSpPr>
            <a:spLocks noGrp="1"/>
          </p:cNvSpPr>
          <p:nvPr>
            <p:ph idx="1"/>
          </p:nvPr>
        </p:nvSpPr>
        <p:spPr/>
        <p:txBody>
          <a:bodyPr/>
          <a:lstStyle/>
          <a:p>
            <a:pPr marL="0" indent="0">
              <a:buNone/>
            </a:pPr>
            <a:r>
              <a:rPr lang="en-CA" dirty="0">
                <a:solidFill>
                  <a:schemeClr val="tx1"/>
                </a:solidFill>
              </a:rPr>
              <a:t>Users will be thanked after filling out all feedback forms. In the case that users chose to fill out forms via Settings, they will be emailed or sent a personal notification with a reply based on the requests or feedback they sent. Personal replies can either thank the user and ask for related positive comments or inquire as to why the user said something negative and fix the issue in a professional and respectful way to improve the experience for others using the application.</a:t>
            </a:r>
          </a:p>
        </p:txBody>
      </p:sp>
    </p:spTree>
    <p:extLst>
      <p:ext uri="{BB962C8B-B14F-4D97-AF65-F5344CB8AC3E}">
        <p14:creationId xmlns:p14="http://schemas.microsoft.com/office/powerpoint/2010/main" val="19206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64B-F769-4319-B597-95E4B8807BDC}"/>
              </a:ext>
            </a:extLst>
          </p:cNvPr>
          <p:cNvSpPr>
            <a:spLocks noGrp="1"/>
          </p:cNvSpPr>
          <p:nvPr>
            <p:ph type="ctrTitle"/>
          </p:nvPr>
        </p:nvSpPr>
        <p:spPr/>
        <p:txBody>
          <a:bodyPr>
            <a:normAutofit/>
          </a:bodyPr>
          <a:lstStyle/>
          <a:p>
            <a:r>
              <a:rPr lang="en-CA" sz="6000" dirty="0">
                <a:solidFill>
                  <a:schemeClr val="bg1"/>
                </a:solidFill>
              </a:rPr>
              <a:t>Privacy Policy</a:t>
            </a:r>
          </a:p>
        </p:txBody>
      </p:sp>
    </p:spTree>
    <p:extLst>
      <p:ext uri="{BB962C8B-B14F-4D97-AF65-F5344CB8AC3E}">
        <p14:creationId xmlns:p14="http://schemas.microsoft.com/office/powerpoint/2010/main" val="220107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9829A8-2D1F-4C49-9A05-9744F7FF0E25}"/>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lstStyle/>
          <a:p>
            <a:r>
              <a:rPr lang="en-CA" dirty="0">
                <a:solidFill>
                  <a:schemeClr val="tx1"/>
                </a:solidFill>
              </a:rPr>
              <a:t>Privacy Policy – </a:t>
            </a:r>
            <a:r>
              <a:rPr lang="en-CA" dirty="0" err="1">
                <a:solidFill>
                  <a:schemeClr val="tx1"/>
                </a:solidFill>
              </a:rPr>
              <a:t>i</a:t>
            </a:r>
            <a:r>
              <a:rPr lang="en-CA" dirty="0">
                <a:solidFill>
                  <a:schemeClr val="tx1"/>
                </a:solidFill>
              </a:rPr>
              <a:t>) Introduction</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sz="2400" dirty="0" err="1">
                <a:solidFill>
                  <a:schemeClr val="tx1"/>
                </a:solidFill>
              </a:rPr>
              <a:t>NicolasApp</a:t>
            </a:r>
            <a:r>
              <a:rPr lang="en-CA" sz="2400" dirty="0">
                <a:solidFill>
                  <a:schemeClr val="tx1"/>
                </a:solidFill>
              </a:rPr>
              <a:t> </a:t>
            </a:r>
            <a:r>
              <a:rPr lang="en-CA" b="1" dirty="0">
                <a:solidFill>
                  <a:schemeClr val="tx1"/>
                </a:solidFill>
              </a:rPr>
              <a:t>Privacy Policy</a:t>
            </a:r>
            <a:endParaRPr lang="en-CA" dirty="0">
              <a:solidFill>
                <a:schemeClr val="tx1"/>
              </a:solidFill>
            </a:endParaRPr>
          </a:p>
          <a:p>
            <a:pPr marL="0" indent="0">
              <a:buNone/>
            </a:pPr>
            <a:r>
              <a:rPr lang="en-CA" dirty="0">
                <a:solidFill>
                  <a:schemeClr val="tx1"/>
                </a:solidFill>
              </a:rPr>
              <a:t>This Privacy Policy was last modified and is up to date as of 2020-08-05 at 23:59</a:t>
            </a:r>
          </a:p>
          <a:p>
            <a:pPr marL="0" indent="0">
              <a:buNone/>
            </a:pPr>
            <a:r>
              <a:rPr lang="en-CA" dirty="0">
                <a:solidFill>
                  <a:schemeClr val="tx1"/>
                </a:solidFill>
              </a:rPr>
              <a:t>Nicolas Inc. operates and manages </a:t>
            </a:r>
            <a:r>
              <a:rPr lang="en-CA" sz="2400" dirty="0" err="1">
                <a:solidFill>
                  <a:schemeClr val="tx1"/>
                </a:solidFill>
              </a:rPr>
              <a:t>NicolasApp</a:t>
            </a:r>
            <a:r>
              <a:rPr lang="en-CA" sz="2400" dirty="0">
                <a:solidFill>
                  <a:schemeClr val="tx1"/>
                </a:solidFill>
              </a:rPr>
              <a:t> </a:t>
            </a:r>
            <a:r>
              <a:rPr lang="en-CA" dirty="0">
                <a:solidFill>
                  <a:schemeClr val="tx1"/>
                </a:solidFill>
              </a:rPr>
              <a:t>. This page informs you of our policies and actions regarding the collection, use, and disclosure of Personal Information we receive from users of the application.</a:t>
            </a:r>
          </a:p>
          <a:p>
            <a:pPr marL="0" indent="0">
              <a:buNone/>
            </a:pPr>
            <a:r>
              <a:rPr lang="en-CA" dirty="0">
                <a:solidFill>
                  <a:schemeClr val="tx1"/>
                </a:solidFill>
              </a:rPr>
              <a:t>We use your Personal Information for related research and improvement and development of the application. By continuing to use the application you agree to the collection and use of Personal information in accordance with this policy.</a:t>
            </a:r>
          </a:p>
        </p:txBody>
      </p:sp>
    </p:spTree>
    <p:extLst>
      <p:ext uri="{BB962C8B-B14F-4D97-AF65-F5344CB8AC3E}">
        <p14:creationId xmlns:p14="http://schemas.microsoft.com/office/powerpoint/2010/main" val="257272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29F67A-6E41-4C39-BB9A-BC39F7F9D8BA}"/>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fontScale="90000"/>
          </a:bodyPr>
          <a:lstStyle/>
          <a:p>
            <a:r>
              <a:rPr lang="en-CA" dirty="0">
                <a:solidFill>
                  <a:schemeClr val="tx1"/>
                </a:solidFill>
              </a:rPr>
              <a:t>Privacy Policy – ii) Explicit Information Collection and Use</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While using </a:t>
            </a:r>
            <a:r>
              <a:rPr lang="en-CA" sz="2400" dirty="0" err="1">
                <a:solidFill>
                  <a:schemeClr val="tx1"/>
                </a:solidFill>
              </a:rPr>
              <a:t>NicolasApp</a:t>
            </a:r>
            <a:r>
              <a:rPr lang="en-CA" sz="2400" dirty="0">
                <a:solidFill>
                  <a:schemeClr val="tx1"/>
                </a:solidFill>
              </a:rPr>
              <a:t> </a:t>
            </a:r>
            <a:r>
              <a:rPr lang="en-CA" dirty="0">
                <a:solidFill>
                  <a:schemeClr val="tx1"/>
                </a:solidFill>
              </a:rPr>
              <a:t>you will be asked to provide personally identifiable information (“PII”) that may be used to identify or contact you or your parent/guardian. Your name is not collected as it is replaced with a random user ID. The PII may include, but is not limited to: </a:t>
            </a:r>
          </a:p>
          <a:p>
            <a:pPr>
              <a:buClr>
                <a:srgbClr val="0331FA"/>
              </a:buClr>
              <a:buFont typeface="Arial" panose="020B0604020202020204" pitchFamily="34" charset="0"/>
              <a:buChar char="•"/>
            </a:pPr>
            <a:r>
              <a:rPr lang="en-CA" dirty="0">
                <a:solidFill>
                  <a:schemeClr val="tx1"/>
                </a:solidFill>
              </a:rPr>
              <a:t>Your parent/guardian’s email</a:t>
            </a:r>
          </a:p>
          <a:p>
            <a:pPr>
              <a:buClr>
                <a:srgbClr val="0331FA"/>
              </a:buClr>
              <a:buFont typeface="Arial" panose="020B0604020202020204" pitchFamily="34" charset="0"/>
              <a:buChar char="•"/>
            </a:pPr>
            <a:r>
              <a:rPr lang="en-CA" dirty="0">
                <a:solidFill>
                  <a:schemeClr val="tx1"/>
                </a:solidFill>
              </a:rPr>
              <a:t>Your parent/guardian’s phone number</a:t>
            </a:r>
          </a:p>
          <a:p>
            <a:pPr>
              <a:buClr>
                <a:srgbClr val="0331FA"/>
              </a:buClr>
              <a:buFont typeface="Arial" panose="020B0604020202020204" pitchFamily="34" charset="0"/>
              <a:buChar char="•"/>
            </a:pPr>
            <a:r>
              <a:rPr lang="en-CA" dirty="0">
                <a:solidFill>
                  <a:schemeClr val="tx1"/>
                </a:solidFill>
              </a:rPr>
              <a:t>Your age</a:t>
            </a:r>
          </a:p>
          <a:p>
            <a:pPr>
              <a:buClr>
                <a:srgbClr val="0331FA"/>
              </a:buClr>
              <a:buFont typeface="Arial" panose="020B0604020202020204" pitchFamily="34" charset="0"/>
              <a:buChar char="•"/>
            </a:pPr>
            <a:r>
              <a:rPr lang="en-CA" dirty="0">
                <a:solidFill>
                  <a:schemeClr val="tx1"/>
                </a:solidFill>
              </a:rPr>
              <a:t>Your mental health history and conditions</a:t>
            </a:r>
          </a:p>
          <a:p>
            <a:pPr>
              <a:buClr>
                <a:srgbClr val="0331FA"/>
              </a:buClr>
              <a:buFont typeface="Arial" panose="020B0604020202020204" pitchFamily="34" charset="0"/>
              <a:buChar char="•"/>
            </a:pPr>
            <a:r>
              <a:rPr lang="en-CA" dirty="0">
                <a:solidFill>
                  <a:schemeClr val="tx1"/>
                </a:solidFill>
              </a:rPr>
              <a:t>Your municipality or region</a:t>
            </a:r>
          </a:p>
        </p:txBody>
      </p:sp>
    </p:spTree>
    <p:extLst>
      <p:ext uri="{BB962C8B-B14F-4D97-AF65-F5344CB8AC3E}">
        <p14:creationId xmlns:p14="http://schemas.microsoft.com/office/powerpoint/2010/main" val="6287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29F67A-6E41-4C39-BB9A-BC39F7F9D8BA}"/>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fontScale="90000"/>
          </a:bodyPr>
          <a:lstStyle/>
          <a:p>
            <a:r>
              <a:rPr lang="en-CA" dirty="0">
                <a:solidFill>
                  <a:schemeClr val="tx1"/>
                </a:solidFill>
              </a:rPr>
              <a:t>Privacy Policy – iii) Implicit Information Collection and Use</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While using </a:t>
            </a:r>
            <a:r>
              <a:rPr lang="en-CA" sz="2400" dirty="0" err="1">
                <a:solidFill>
                  <a:schemeClr val="tx1"/>
                </a:solidFill>
              </a:rPr>
              <a:t>NicolasApp</a:t>
            </a:r>
            <a:r>
              <a:rPr lang="en-CA" sz="2400" dirty="0">
                <a:solidFill>
                  <a:schemeClr val="tx1"/>
                </a:solidFill>
              </a:rPr>
              <a:t> </a:t>
            </a:r>
            <a:r>
              <a:rPr lang="en-CA" dirty="0">
                <a:solidFill>
                  <a:schemeClr val="tx1"/>
                </a:solidFill>
              </a:rPr>
              <a:t>the application will collect data for research and personal improvement methods. Along with many other applications and research programs, we collect information when you are not using the application. This information includes but is not limited to:</a:t>
            </a:r>
          </a:p>
          <a:p>
            <a:pPr>
              <a:buClr>
                <a:srgbClr val="0331FA"/>
              </a:buClr>
              <a:buFont typeface="Arial" panose="020B0604020202020204" pitchFamily="34" charset="0"/>
              <a:buChar char="•"/>
            </a:pPr>
            <a:r>
              <a:rPr lang="en-CA" dirty="0">
                <a:solidFill>
                  <a:schemeClr val="tx1"/>
                </a:solidFill>
              </a:rPr>
              <a:t>Keywords and tags in content you view</a:t>
            </a:r>
          </a:p>
          <a:p>
            <a:pPr>
              <a:buClr>
                <a:srgbClr val="0331FA"/>
              </a:buClr>
              <a:buFont typeface="Arial" panose="020B0604020202020204" pitchFamily="34" charset="0"/>
              <a:buChar char="•"/>
            </a:pPr>
            <a:r>
              <a:rPr lang="en-CA" dirty="0">
                <a:solidFill>
                  <a:schemeClr val="tx1"/>
                </a:solidFill>
              </a:rPr>
              <a:t>Your response to questions and surveys you fill out in this application</a:t>
            </a:r>
          </a:p>
          <a:p>
            <a:pPr>
              <a:buClr>
                <a:srgbClr val="0331FA"/>
              </a:buClr>
              <a:buFont typeface="Arial" panose="020B0604020202020204" pitchFamily="34" charset="0"/>
              <a:buChar char="•"/>
            </a:pPr>
            <a:r>
              <a:rPr lang="en-CA" dirty="0">
                <a:solidFill>
                  <a:schemeClr val="tx1"/>
                </a:solidFill>
              </a:rPr>
              <a:t>Your precise location in the event of an emergency</a:t>
            </a:r>
          </a:p>
          <a:p>
            <a:pPr>
              <a:buClr>
                <a:srgbClr val="0331FA"/>
              </a:buClr>
              <a:buFont typeface="Arial" panose="020B0604020202020204" pitchFamily="34" charset="0"/>
              <a:buChar char="•"/>
            </a:pPr>
            <a:r>
              <a:rPr lang="en-CA" dirty="0">
                <a:solidFill>
                  <a:schemeClr val="tx1"/>
                </a:solidFill>
              </a:rPr>
              <a:t>If allowed, data from a preinstalled health tracking application</a:t>
            </a:r>
          </a:p>
        </p:txBody>
      </p:sp>
    </p:spTree>
    <p:extLst>
      <p:ext uri="{BB962C8B-B14F-4D97-AF65-F5344CB8AC3E}">
        <p14:creationId xmlns:p14="http://schemas.microsoft.com/office/powerpoint/2010/main" val="140463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D417DC-92E5-4082-A4D0-DF49EB0615F0}"/>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fontScale="90000"/>
          </a:bodyPr>
          <a:lstStyle/>
          <a:p>
            <a:r>
              <a:rPr lang="en-CA" dirty="0">
                <a:solidFill>
                  <a:schemeClr val="tx1"/>
                </a:solidFill>
              </a:rPr>
              <a:t>Privacy Policy – iv) Methods for Data Collection</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Your data is collected through </a:t>
            </a:r>
            <a:r>
              <a:rPr lang="en-CA" sz="2400" dirty="0" err="1">
                <a:solidFill>
                  <a:schemeClr val="tx1"/>
                </a:solidFill>
              </a:rPr>
              <a:t>NicolasApp</a:t>
            </a:r>
            <a:r>
              <a:rPr lang="en-CA" sz="2400" dirty="0">
                <a:solidFill>
                  <a:schemeClr val="tx1"/>
                </a:solidFill>
              </a:rPr>
              <a:t> </a:t>
            </a:r>
            <a:r>
              <a:rPr lang="en-CA" dirty="0">
                <a:solidFill>
                  <a:schemeClr val="tx1"/>
                </a:solidFill>
              </a:rPr>
              <a:t>usage logs, which include answers to questions, activities taken place within the application, and a variety of onboard algorithm triggers. Collection from third-parties include your devices local health monitoring application as well as keywords and tags in content you view from other applications. You will only be notified of Implicit Information Collection (sec. iii) once through the acceptance of this Privacy Policy. You will be notified on every occasion of Explicit Information Collection (sec. ii).</a:t>
            </a:r>
          </a:p>
        </p:txBody>
      </p:sp>
    </p:spTree>
    <p:extLst>
      <p:ext uri="{BB962C8B-B14F-4D97-AF65-F5344CB8AC3E}">
        <p14:creationId xmlns:p14="http://schemas.microsoft.com/office/powerpoint/2010/main" val="235868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61EAC96-26B9-4702-B9DF-0C39B15BA260}"/>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a:bodyPr>
          <a:lstStyle/>
          <a:p>
            <a:r>
              <a:rPr lang="en-CA" dirty="0">
                <a:solidFill>
                  <a:schemeClr val="tx1"/>
                </a:solidFill>
              </a:rPr>
              <a:t>Privacy Policy – v) Sharing of the Data</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All data that is gathered is property of Nicolas Inc., it’s subsidiaries, and any future parent company. The data gathered is pre-approved to be shared with federal health institutions. In the event that data is to be shared with any other party via a Data Share Program, all users will receive notifications describing what data will be shared and have the option to continue or opt-out of the program. The Data Sharing Program is only for trusted institutions to have access to statistics and data for independent research purposes. </a:t>
            </a:r>
            <a:r>
              <a:rPr lang="en-CA" b="1" dirty="0">
                <a:solidFill>
                  <a:schemeClr val="tx1"/>
                </a:solidFill>
              </a:rPr>
              <a:t>All data is stored on Nicolas Inc. servers at all times and is NOT in possession of other institutions.</a:t>
            </a:r>
          </a:p>
        </p:txBody>
      </p:sp>
    </p:spTree>
    <p:extLst>
      <p:ext uri="{BB962C8B-B14F-4D97-AF65-F5344CB8AC3E}">
        <p14:creationId xmlns:p14="http://schemas.microsoft.com/office/powerpoint/2010/main" val="392776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F5DCF1-C0A6-4156-A584-CA5A9831A296}"/>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a:bodyPr>
          <a:lstStyle/>
          <a:p>
            <a:r>
              <a:rPr lang="en-CA" dirty="0">
                <a:solidFill>
                  <a:schemeClr val="tx1"/>
                </a:solidFill>
              </a:rPr>
              <a:t>Privacy Policy – vi) Promise of Security</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We understand that our user’s data is highly sensitive and classified information and we take every precaution to secure your data. Your name is not used and is replaced with a random user ID using the most up-to-date algorithms. All data transfer is done on an encrypted, pre-verified connection to database servers. There are more than seven (7) redundant and classified systems used to keep your data protected at all times. However, like all digital data, it is not one-hundred percent (100%) secure and although it is highly unlikely, data could be compromised</a:t>
            </a:r>
          </a:p>
        </p:txBody>
      </p:sp>
    </p:spTree>
    <p:extLst>
      <p:ext uri="{BB962C8B-B14F-4D97-AF65-F5344CB8AC3E}">
        <p14:creationId xmlns:p14="http://schemas.microsoft.com/office/powerpoint/2010/main" val="422790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E87920-C0A7-40D1-819E-30505C2BA7DA}"/>
              </a:ext>
            </a:extLst>
          </p:cNvPr>
          <p:cNvSpPr/>
          <p:nvPr/>
        </p:nvSpPr>
        <p:spPr>
          <a:xfrm>
            <a:off x="420624" y="365125"/>
            <a:ext cx="11350751" cy="6127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F93272-2E83-4DD9-A9C1-95B6AEB8CCE9}"/>
              </a:ext>
            </a:extLst>
          </p:cNvPr>
          <p:cNvSpPr>
            <a:spLocks noGrp="1"/>
          </p:cNvSpPr>
          <p:nvPr>
            <p:ph type="title"/>
          </p:nvPr>
        </p:nvSpPr>
        <p:spPr/>
        <p:txBody>
          <a:bodyPr>
            <a:normAutofit/>
          </a:bodyPr>
          <a:lstStyle/>
          <a:p>
            <a:r>
              <a:rPr lang="en-CA" dirty="0">
                <a:solidFill>
                  <a:schemeClr val="tx1"/>
                </a:solidFill>
              </a:rPr>
              <a:t>Privacy Policy – vii) User’s Rights</a:t>
            </a:r>
          </a:p>
        </p:txBody>
      </p:sp>
      <p:sp>
        <p:nvSpPr>
          <p:cNvPr id="3" name="Content Placeholder 2">
            <a:extLst>
              <a:ext uri="{FF2B5EF4-FFF2-40B4-BE49-F238E27FC236}">
                <a16:creationId xmlns:a16="http://schemas.microsoft.com/office/drawing/2014/main" id="{1C6B95BF-3DC1-4137-935A-4B68DE156C89}"/>
              </a:ext>
            </a:extLst>
          </p:cNvPr>
          <p:cNvSpPr>
            <a:spLocks noGrp="1"/>
          </p:cNvSpPr>
          <p:nvPr>
            <p:ph idx="1"/>
          </p:nvPr>
        </p:nvSpPr>
        <p:spPr/>
        <p:txBody>
          <a:bodyPr/>
          <a:lstStyle/>
          <a:p>
            <a:pPr marL="0" indent="0">
              <a:buNone/>
            </a:pPr>
            <a:r>
              <a:rPr lang="en-CA" dirty="0">
                <a:solidFill>
                  <a:schemeClr val="tx1"/>
                </a:solidFill>
              </a:rPr>
              <a:t>User’s are able to edit and update email, medical conditions, terminate accounts, terminate data, and withdraw from programs at any time. Data that has already been used in research and analyzed can be removed from the database, however, the results of that research and analytics are unable to be removed. </a:t>
            </a:r>
          </a:p>
        </p:txBody>
      </p:sp>
    </p:spTree>
    <p:extLst>
      <p:ext uri="{BB962C8B-B14F-4D97-AF65-F5344CB8AC3E}">
        <p14:creationId xmlns:p14="http://schemas.microsoft.com/office/powerpoint/2010/main" val="3704881844"/>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210</TotalTime>
  <Words>1159</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Dante</vt:lpstr>
      <vt:lpstr>Dante (Headings)2</vt:lpstr>
      <vt:lpstr>Wingdings 2</vt:lpstr>
      <vt:lpstr>OffsetVTI</vt:lpstr>
      <vt:lpstr> NicolasApp Privacy Policy &amp; Feedback Plan</vt:lpstr>
      <vt:lpstr>Privacy Policy</vt:lpstr>
      <vt:lpstr>Privacy Policy – i) Introduction</vt:lpstr>
      <vt:lpstr>Privacy Policy – ii) Explicit Information Collection and Use</vt:lpstr>
      <vt:lpstr>Privacy Policy – iii) Implicit Information Collection and Use</vt:lpstr>
      <vt:lpstr>Privacy Policy – iv) Methods for Data Collection</vt:lpstr>
      <vt:lpstr>Privacy Policy – v) Sharing of the Data</vt:lpstr>
      <vt:lpstr>Privacy Policy – vi) Promise of Security</vt:lpstr>
      <vt:lpstr>Privacy Policy – vii) User’s Rights</vt:lpstr>
      <vt:lpstr>Privacy Policy – viii) Possible Changes</vt:lpstr>
      <vt:lpstr>Feedback Plan</vt:lpstr>
      <vt:lpstr>Feedback Plan – i) Asking for Feedback</vt:lpstr>
      <vt:lpstr>Feedback Plan – ii) Categorizing the Feedback</vt:lpstr>
      <vt:lpstr>Feedback Plan – iii) Acting on the Feedback</vt:lpstr>
      <vt:lpstr>Feedback Plan – iv) Following Up on the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policy &amp; feedback plan</dc:title>
  <dc:creator>Cosentino, Nicolas</dc:creator>
  <cp:lastModifiedBy>Cosentino, Nicolas</cp:lastModifiedBy>
  <cp:revision>17</cp:revision>
  <dcterms:created xsi:type="dcterms:W3CDTF">2020-08-05T22:29:26Z</dcterms:created>
  <dcterms:modified xsi:type="dcterms:W3CDTF">2020-08-06T02:06:20Z</dcterms:modified>
</cp:coreProperties>
</file>