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3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FB404-87A6-4683-9183-7109EE38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BC7D6C-1987-4176-92F7-913864900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26B3C4-C016-4003-8135-CE2AC775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F6B5-4630-4B85-A620-7309B1FC0EA4}" type="datetimeFigureOut">
              <a:rPr lang="es-AR" smtClean="0"/>
              <a:t>16/02/2021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0EB9F6-C348-45AC-B4CB-7B6F29279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39958B-1EC1-436D-9823-1A3502AC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7D33-C49B-4321-9935-71320CE7EF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0027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C343C-4D35-478A-8047-011259B4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604F48-7165-4D24-8D37-D3AC4EDF7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7909A-57B9-45D7-B23E-D46F4DABB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F6B5-4630-4B85-A620-7309B1FC0EA4}" type="datetimeFigureOut">
              <a:rPr lang="es-AR" smtClean="0"/>
              <a:t>16/02/2021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07D832-51C8-4BD0-87E2-EEBB8761F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128536-4580-40BE-AA72-3C79F80B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7D33-C49B-4321-9935-71320CE7EF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422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A9D53C-5110-4290-A25E-791B52F0E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535D0A-A6FD-482C-A83B-B4A80AA8D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5967AF-8B1D-4C3A-BDFE-D2F38535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F6B5-4630-4B85-A620-7309B1FC0EA4}" type="datetimeFigureOut">
              <a:rPr lang="es-AR" smtClean="0"/>
              <a:t>16/02/2021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7AA869-ABC3-4A6B-BE77-3120895C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613B55-D8DF-45F1-8A2E-38E2F442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7D33-C49B-4321-9935-71320CE7EF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4738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DBFBC-9780-4A74-B663-A497CC121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63ED3B-5281-4418-9386-F8409E40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17BD70-9037-4E24-BA94-400801C4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F6B5-4630-4B85-A620-7309B1FC0EA4}" type="datetimeFigureOut">
              <a:rPr lang="es-AR" smtClean="0"/>
              <a:t>16/02/2021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097CA9-271F-44F0-B67F-852D3E57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69D321-7BB3-4768-8339-048EA713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7D33-C49B-4321-9935-71320CE7EF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529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94E40-EFE2-476F-AE9A-8B14523F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57A2FC-609F-4D6A-BE66-4FFA90A5C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9D7A0A-3AF2-49D6-9E01-E7AFA96A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F6B5-4630-4B85-A620-7309B1FC0EA4}" type="datetimeFigureOut">
              <a:rPr lang="es-AR" smtClean="0"/>
              <a:t>16/02/2021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A064C4-A443-4710-B203-23F5CEFA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EBAEBE-7466-4D7B-85F9-9DC8E973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7D33-C49B-4321-9935-71320CE7EF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261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FBE5F-1D67-4C29-828F-812E2186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9B3AA4-7C8E-45F0-B01F-BF2C662D14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A987FA-5854-4994-AB85-2E5B57874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B095FF-7EDE-4709-B743-3F1CAA91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F6B5-4630-4B85-A620-7309B1FC0EA4}" type="datetimeFigureOut">
              <a:rPr lang="es-AR" smtClean="0"/>
              <a:t>16/02/2021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CA3861-A870-4F52-B3E7-D02D7AF2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0F9502-51C1-4A8B-983D-9C01F920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7D33-C49B-4321-9935-71320CE7EF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94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074E4-9BB6-4DA8-B575-71DB0490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E85EF1-0DA1-418C-B29D-37528C9AD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6586ED-9628-4937-8C0F-B834FD33F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FEA938-ED35-4DA2-BE11-6E4ED4E34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81FE47-8D5C-4661-A9FA-A0CCA6F16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3DAFA3-4ED7-4355-842A-295715BB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F6B5-4630-4B85-A620-7309B1FC0EA4}" type="datetimeFigureOut">
              <a:rPr lang="es-AR" smtClean="0"/>
              <a:t>16/02/2021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832E3A-DC04-4DEF-B8A2-AB38F4CA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EC68D2-49B8-4545-9399-5B0E8A8B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7D33-C49B-4321-9935-71320CE7EF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282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0FDB0-A66C-43DF-AE83-C520EFF5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713621-F57A-4517-A8C5-18217360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F6B5-4630-4B85-A620-7309B1FC0EA4}" type="datetimeFigureOut">
              <a:rPr lang="es-AR" smtClean="0"/>
              <a:t>16/02/2021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7F52B8-CC8D-4111-B425-F91E9ED9C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2A10918-753A-4D64-AD61-FE6680C1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7D33-C49B-4321-9935-71320CE7EF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084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8A5AA6-419A-47AB-B2FA-9A4A0757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F6B5-4630-4B85-A620-7309B1FC0EA4}" type="datetimeFigureOut">
              <a:rPr lang="es-AR" smtClean="0"/>
              <a:t>16/02/2021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D92ED2A-4704-4640-ACB9-2A735EFCB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71FD5B-93CE-4436-8D66-2CB49419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7D33-C49B-4321-9935-71320CE7EF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2179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57D84-D77A-44BB-97ED-3156A954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263AAA-9859-408E-AEF6-8EE793611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9EB54A-272A-4742-B7F1-0B29A1438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15AEAA-594A-4005-8D98-A0F713BE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F6B5-4630-4B85-A620-7309B1FC0EA4}" type="datetimeFigureOut">
              <a:rPr lang="es-AR" smtClean="0"/>
              <a:t>16/02/2021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DABEE0-AB96-4746-BB64-935A7125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609D9E-F8F3-40C2-AC10-E12F287DA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7D33-C49B-4321-9935-71320CE7EF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185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BAA59-AA47-4E45-A669-3E0F0D620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07DEBDC-3C31-4DB8-92E6-D4D1C69B0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A89FB8-39D1-457E-A021-A78D35C47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1BA286-A377-448D-9915-2A7FCD05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8F6B5-4630-4B85-A620-7309B1FC0EA4}" type="datetimeFigureOut">
              <a:rPr lang="es-AR" smtClean="0"/>
              <a:t>16/02/2021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4701B8-6239-4504-8010-4FC950E2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996620-8C34-49D3-97D3-163DB93A6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17D33-C49B-4321-9935-71320CE7EF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84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5D9840-AB68-4F6E-AEB1-DD6C3E54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240A52-EEEC-4FBE-A426-5A01E777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6302C6-EF26-4CC6-957C-D4B52D6D8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8F6B5-4630-4B85-A620-7309B1FC0EA4}" type="datetimeFigureOut">
              <a:rPr lang="es-AR" smtClean="0"/>
              <a:t>16/02/2021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764AE6-7154-4680-98EC-37E0A6852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21819B-7596-40A3-8E9B-7F6F67F37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17D33-C49B-4321-9935-71320CE7EF3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28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7284BE9-3ED9-4006-97D3-6F3CE33E7E72}"/>
              </a:ext>
            </a:extLst>
          </p:cNvPr>
          <p:cNvSpPr txBox="1"/>
          <p:nvPr/>
        </p:nvSpPr>
        <p:spPr>
          <a:xfrm>
            <a:off x="2537896" y="1961322"/>
            <a:ext cx="71162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Queremos obtener las distancias entre vértice un vértice A y un vértice B, usamos para calcular las distancias el algoritmo de Floyd</a:t>
            </a:r>
          </a:p>
        </p:txBody>
      </p:sp>
    </p:spTree>
    <p:extLst>
      <p:ext uri="{BB962C8B-B14F-4D97-AF65-F5344CB8AC3E}">
        <p14:creationId xmlns:p14="http://schemas.microsoft.com/office/powerpoint/2010/main" val="60719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95BFF11-A32B-4039-AE16-1499FDC8D117}"/>
              </a:ext>
            </a:extLst>
          </p:cNvPr>
          <p:cNvSpPr/>
          <p:nvPr/>
        </p:nvSpPr>
        <p:spPr>
          <a:xfrm>
            <a:off x="5035347" y="83488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C4144D4-5F9C-47F7-A7E9-AB960152D43E}"/>
              </a:ext>
            </a:extLst>
          </p:cNvPr>
          <p:cNvSpPr/>
          <p:nvPr/>
        </p:nvSpPr>
        <p:spPr>
          <a:xfrm>
            <a:off x="7001307" y="2354911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ABE2D35-A988-4DE5-8E32-1DEFC750E4B0}"/>
              </a:ext>
            </a:extLst>
          </p:cNvPr>
          <p:cNvSpPr/>
          <p:nvPr/>
        </p:nvSpPr>
        <p:spPr>
          <a:xfrm>
            <a:off x="7001307" y="438580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374564-6EAF-46B3-A5A2-B5EA70033A8A}"/>
              </a:ext>
            </a:extLst>
          </p:cNvPr>
          <p:cNvSpPr/>
          <p:nvPr/>
        </p:nvSpPr>
        <p:spPr>
          <a:xfrm>
            <a:off x="3069389" y="2354911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E30382F-FCC9-4770-A409-ABC16C4C5223}"/>
              </a:ext>
            </a:extLst>
          </p:cNvPr>
          <p:cNvSpPr/>
          <p:nvPr/>
        </p:nvSpPr>
        <p:spPr>
          <a:xfrm>
            <a:off x="3069388" y="438580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88DA90A-C15A-4B4B-ABCA-7A3614E4D707}"/>
              </a:ext>
            </a:extLst>
          </p:cNvPr>
          <p:cNvSpPr/>
          <p:nvPr/>
        </p:nvSpPr>
        <p:spPr>
          <a:xfrm>
            <a:off x="448107" y="3372015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4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B32CD-2897-4C94-8C39-6638EBA6703E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5968541" y="1700213"/>
            <a:ext cx="1192877" cy="80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ADBC2AB-DE6E-4287-AE5E-08D9C63EB829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7547960" y="3368703"/>
            <a:ext cx="0" cy="101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BCE6204-9C16-4892-A8BE-FF18F17D0022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4162693" y="4892703"/>
            <a:ext cx="2838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A4CB909-9320-4E94-A802-01468069611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3616041" y="3368703"/>
            <a:ext cx="1" cy="101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B427654-FB69-4D0A-9E97-E3A75D79128B}"/>
              </a:ext>
            </a:extLst>
          </p:cNvPr>
          <p:cNvCxnSpPr>
            <a:cxnSpLocks/>
            <a:stCxn id="4" idx="3"/>
            <a:endCxn id="12" idx="7"/>
          </p:cNvCxnSpPr>
          <p:nvPr/>
        </p:nvCxnSpPr>
        <p:spPr>
          <a:xfrm flipH="1">
            <a:off x="4002583" y="1700213"/>
            <a:ext cx="1192875" cy="80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2A4C8CD-65A8-4CF4-B18C-8D7B9DA902B6}"/>
              </a:ext>
            </a:extLst>
          </p:cNvPr>
          <p:cNvCxnSpPr>
            <a:cxnSpLocks/>
            <a:stCxn id="14" idx="5"/>
            <a:endCxn id="13" idx="2"/>
          </p:cNvCxnSpPr>
          <p:nvPr/>
        </p:nvCxnSpPr>
        <p:spPr>
          <a:xfrm>
            <a:off x="1381301" y="4237341"/>
            <a:ext cx="1688087" cy="65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CA3C8EA-754D-4B1E-93B8-14D9D929D66E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381301" y="3000955"/>
            <a:ext cx="1688088" cy="51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099A249-72B0-4BE4-9131-4BA7D29B6FF6}"/>
              </a:ext>
            </a:extLst>
          </p:cNvPr>
          <p:cNvSpPr txBox="1"/>
          <p:nvPr/>
        </p:nvSpPr>
        <p:spPr>
          <a:xfrm>
            <a:off x="1664683" y="261191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15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479F1CC-C8EF-47AD-9B1D-292548452FC1}"/>
              </a:ext>
            </a:extLst>
          </p:cNvPr>
          <p:cNvSpPr txBox="1"/>
          <p:nvPr/>
        </p:nvSpPr>
        <p:spPr>
          <a:xfrm>
            <a:off x="6502660" y="159149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24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A9F01AD-B605-4148-8A0B-B96FEEAB4649}"/>
              </a:ext>
            </a:extLst>
          </p:cNvPr>
          <p:cNvSpPr txBox="1"/>
          <p:nvPr/>
        </p:nvSpPr>
        <p:spPr>
          <a:xfrm>
            <a:off x="3982854" y="150960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28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1BE9831-A448-4C4D-9B3B-8C9F864710EB}"/>
              </a:ext>
            </a:extLst>
          </p:cNvPr>
          <p:cNvSpPr txBox="1"/>
          <p:nvPr/>
        </p:nvSpPr>
        <p:spPr>
          <a:xfrm>
            <a:off x="2143331" y="386258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20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B68BA6F-4F0C-4BF5-BD69-3DC4F98054A1}"/>
              </a:ext>
            </a:extLst>
          </p:cNvPr>
          <p:cNvSpPr txBox="1"/>
          <p:nvPr/>
        </p:nvSpPr>
        <p:spPr>
          <a:xfrm>
            <a:off x="7819534" y="365608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11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6CBDFE4-770A-4D08-9746-24C60327D06A}"/>
              </a:ext>
            </a:extLst>
          </p:cNvPr>
          <p:cNvSpPr txBox="1"/>
          <p:nvPr/>
        </p:nvSpPr>
        <p:spPr>
          <a:xfrm>
            <a:off x="3810400" y="352674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12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2432C65-269D-4686-A661-DB6FFB1E705C}"/>
              </a:ext>
            </a:extLst>
          </p:cNvPr>
          <p:cNvSpPr txBox="1"/>
          <p:nvPr/>
        </p:nvSpPr>
        <p:spPr>
          <a:xfrm>
            <a:off x="5306924" y="430341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13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9FDA2A5-CB53-4ABB-B769-5B67C6A611D8}"/>
              </a:ext>
            </a:extLst>
          </p:cNvPr>
          <p:cNvSpPr txBox="1"/>
          <p:nvPr/>
        </p:nvSpPr>
        <p:spPr>
          <a:xfrm>
            <a:off x="8227134" y="887896"/>
            <a:ext cx="39648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Vértice 0 </a:t>
            </a:r>
            <a:r>
              <a:rPr lang="es-AR" sz="1600" dirty="0">
                <a:sym typeface="Wingdings" panose="05000000000000000000" pitchFamily="2" charset="2"/>
              </a:rPr>
              <a:t> Vértice 1</a:t>
            </a:r>
          </a:p>
          <a:p>
            <a:endParaRPr lang="es-AR" sz="1600" dirty="0">
              <a:sym typeface="Wingdings" panose="05000000000000000000" pitchFamily="2" charset="2"/>
            </a:endParaRPr>
          </a:p>
          <a:p>
            <a:r>
              <a:rPr lang="es-AR" sz="1600" dirty="0">
                <a:sym typeface="Wingdings" panose="05000000000000000000" pitchFamily="2" charset="2"/>
              </a:rPr>
              <a:t>Existen 3 caminos:</a:t>
            </a:r>
          </a:p>
          <a:p>
            <a:r>
              <a:rPr lang="es-AR" sz="1600" dirty="0">
                <a:solidFill>
                  <a:schemeClr val="accent6"/>
                </a:solidFill>
                <a:sym typeface="Wingdings" panose="05000000000000000000" pitchFamily="2" charset="2"/>
              </a:rPr>
              <a:t>01 = 24</a:t>
            </a:r>
          </a:p>
        </p:txBody>
      </p:sp>
      <p:sp>
        <p:nvSpPr>
          <p:cNvPr id="45" name="Flecha: hacia abajo 44">
            <a:extLst>
              <a:ext uri="{FF2B5EF4-FFF2-40B4-BE49-F238E27FC236}">
                <a16:creationId xmlns:a16="http://schemas.microsoft.com/office/drawing/2014/main" id="{1DB5F536-86DD-49F6-9385-0D0D36F49B3F}"/>
              </a:ext>
            </a:extLst>
          </p:cNvPr>
          <p:cNvSpPr/>
          <p:nvPr/>
        </p:nvSpPr>
        <p:spPr>
          <a:xfrm rot="18250751">
            <a:off x="6280028" y="1651391"/>
            <a:ext cx="179509" cy="1159566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6323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95BFF11-A32B-4039-AE16-1499FDC8D117}"/>
              </a:ext>
            </a:extLst>
          </p:cNvPr>
          <p:cNvSpPr/>
          <p:nvPr/>
        </p:nvSpPr>
        <p:spPr>
          <a:xfrm>
            <a:off x="5035347" y="83488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C4144D4-5F9C-47F7-A7E9-AB960152D43E}"/>
              </a:ext>
            </a:extLst>
          </p:cNvPr>
          <p:cNvSpPr/>
          <p:nvPr/>
        </p:nvSpPr>
        <p:spPr>
          <a:xfrm>
            <a:off x="7001307" y="2354911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ABE2D35-A988-4DE5-8E32-1DEFC750E4B0}"/>
              </a:ext>
            </a:extLst>
          </p:cNvPr>
          <p:cNvSpPr/>
          <p:nvPr/>
        </p:nvSpPr>
        <p:spPr>
          <a:xfrm>
            <a:off x="7001307" y="438580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374564-6EAF-46B3-A5A2-B5EA70033A8A}"/>
              </a:ext>
            </a:extLst>
          </p:cNvPr>
          <p:cNvSpPr/>
          <p:nvPr/>
        </p:nvSpPr>
        <p:spPr>
          <a:xfrm>
            <a:off x="3069389" y="2354911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E30382F-FCC9-4770-A409-ABC16C4C5223}"/>
              </a:ext>
            </a:extLst>
          </p:cNvPr>
          <p:cNvSpPr/>
          <p:nvPr/>
        </p:nvSpPr>
        <p:spPr>
          <a:xfrm>
            <a:off x="3069388" y="438580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88DA90A-C15A-4B4B-ABCA-7A3614E4D707}"/>
              </a:ext>
            </a:extLst>
          </p:cNvPr>
          <p:cNvSpPr/>
          <p:nvPr/>
        </p:nvSpPr>
        <p:spPr>
          <a:xfrm>
            <a:off x="448107" y="3372015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4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B32CD-2897-4C94-8C39-6638EBA6703E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5968541" y="1700213"/>
            <a:ext cx="1192877" cy="80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ADBC2AB-DE6E-4287-AE5E-08D9C63EB829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7547960" y="3368703"/>
            <a:ext cx="0" cy="101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BCE6204-9C16-4892-A8BE-FF18F17D0022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4162693" y="4892703"/>
            <a:ext cx="2838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A4CB909-9320-4E94-A802-01468069611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3616041" y="3368703"/>
            <a:ext cx="1" cy="101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B427654-FB69-4D0A-9E97-E3A75D79128B}"/>
              </a:ext>
            </a:extLst>
          </p:cNvPr>
          <p:cNvCxnSpPr>
            <a:cxnSpLocks/>
            <a:stCxn id="4" idx="3"/>
            <a:endCxn id="12" idx="7"/>
          </p:cNvCxnSpPr>
          <p:nvPr/>
        </p:nvCxnSpPr>
        <p:spPr>
          <a:xfrm flipH="1">
            <a:off x="4002583" y="1700213"/>
            <a:ext cx="1192875" cy="80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2A4C8CD-65A8-4CF4-B18C-8D7B9DA902B6}"/>
              </a:ext>
            </a:extLst>
          </p:cNvPr>
          <p:cNvCxnSpPr>
            <a:cxnSpLocks/>
            <a:stCxn id="14" idx="5"/>
            <a:endCxn id="13" idx="2"/>
          </p:cNvCxnSpPr>
          <p:nvPr/>
        </p:nvCxnSpPr>
        <p:spPr>
          <a:xfrm>
            <a:off x="1381301" y="4237341"/>
            <a:ext cx="1688087" cy="65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CA3C8EA-754D-4B1E-93B8-14D9D929D66E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381301" y="3000955"/>
            <a:ext cx="1688088" cy="51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099A249-72B0-4BE4-9131-4BA7D29B6FF6}"/>
              </a:ext>
            </a:extLst>
          </p:cNvPr>
          <p:cNvSpPr txBox="1"/>
          <p:nvPr/>
        </p:nvSpPr>
        <p:spPr>
          <a:xfrm>
            <a:off x="1664683" y="261191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15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479F1CC-C8EF-47AD-9B1D-292548452FC1}"/>
              </a:ext>
            </a:extLst>
          </p:cNvPr>
          <p:cNvSpPr txBox="1"/>
          <p:nvPr/>
        </p:nvSpPr>
        <p:spPr>
          <a:xfrm>
            <a:off x="6502660" y="159149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24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A9F01AD-B605-4148-8A0B-B96FEEAB4649}"/>
              </a:ext>
            </a:extLst>
          </p:cNvPr>
          <p:cNvSpPr txBox="1"/>
          <p:nvPr/>
        </p:nvSpPr>
        <p:spPr>
          <a:xfrm>
            <a:off x="3982854" y="150960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28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1BE9831-A448-4C4D-9B3B-8C9F864710EB}"/>
              </a:ext>
            </a:extLst>
          </p:cNvPr>
          <p:cNvSpPr txBox="1"/>
          <p:nvPr/>
        </p:nvSpPr>
        <p:spPr>
          <a:xfrm>
            <a:off x="2143331" y="386258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20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B68BA6F-4F0C-4BF5-BD69-3DC4F98054A1}"/>
              </a:ext>
            </a:extLst>
          </p:cNvPr>
          <p:cNvSpPr txBox="1"/>
          <p:nvPr/>
        </p:nvSpPr>
        <p:spPr>
          <a:xfrm>
            <a:off x="7819534" y="365608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11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6CBDFE4-770A-4D08-9746-24C60327D06A}"/>
              </a:ext>
            </a:extLst>
          </p:cNvPr>
          <p:cNvSpPr txBox="1"/>
          <p:nvPr/>
        </p:nvSpPr>
        <p:spPr>
          <a:xfrm>
            <a:off x="3810400" y="352674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12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2432C65-269D-4686-A661-DB6FFB1E705C}"/>
              </a:ext>
            </a:extLst>
          </p:cNvPr>
          <p:cNvSpPr txBox="1"/>
          <p:nvPr/>
        </p:nvSpPr>
        <p:spPr>
          <a:xfrm>
            <a:off x="5306924" y="430341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13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9FDA2A5-CB53-4ABB-B769-5B67C6A611D8}"/>
              </a:ext>
            </a:extLst>
          </p:cNvPr>
          <p:cNvSpPr txBox="1"/>
          <p:nvPr/>
        </p:nvSpPr>
        <p:spPr>
          <a:xfrm>
            <a:off x="8227134" y="887896"/>
            <a:ext cx="39648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Vértice 0 </a:t>
            </a:r>
            <a:r>
              <a:rPr lang="es-AR" sz="1600" dirty="0">
                <a:sym typeface="Wingdings" panose="05000000000000000000" pitchFamily="2" charset="2"/>
              </a:rPr>
              <a:t> Vértice 1</a:t>
            </a:r>
          </a:p>
          <a:p>
            <a:endParaRPr lang="es-AR" sz="1600" dirty="0">
              <a:sym typeface="Wingdings" panose="05000000000000000000" pitchFamily="2" charset="2"/>
            </a:endParaRPr>
          </a:p>
          <a:p>
            <a:r>
              <a:rPr lang="es-AR" sz="1600" dirty="0">
                <a:sym typeface="Wingdings" panose="05000000000000000000" pitchFamily="2" charset="2"/>
              </a:rPr>
              <a:t>Existen 3 caminos:</a:t>
            </a:r>
          </a:p>
          <a:p>
            <a:r>
              <a:rPr lang="es-AR" sz="1600" dirty="0">
                <a:solidFill>
                  <a:schemeClr val="accent6"/>
                </a:solidFill>
                <a:sym typeface="Wingdings" panose="05000000000000000000" pitchFamily="2" charset="2"/>
              </a:rPr>
              <a:t>01 = 24</a:t>
            </a:r>
          </a:p>
          <a:p>
            <a:r>
              <a:rPr lang="es-AR" sz="1600" dirty="0">
                <a:solidFill>
                  <a:srgbClr val="FFC000"/>
                </a:solidFill>
              </a:rPr>
              <a:t>0</a:t>
            </a:r>
            <a:r>
              <a:rPr lang="es-AR" sz="1600" dirty="0">
                <a:solidFill>
                  <a:srgbClr val="FFC000"/>
                </a:solidFill>
                <a:sym typeface="Wingdings" panose="05000000000000000000" pitchFamily="2" charset="2"/>
              </a:rPr>
              <a:t>5 (28)  3 (12)  2 (11) 1= 64</a:t>
            </a:r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5A926A5C-D38A-4DD5-A4F7-24FBCD007F0E}"/>
              </a:ext>
            </a:extLst>
          </p:cNvPr>
          <p:cNvSpPr/>
          <p:nvPr/>
        </p:nvSpPr>
        <p:spPr>
          <a:xfrm rot="10800000">
            <a:off x="7267270" y="3448087"/>
            <a:ext cx="183573" cy="8546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8" name="Flecha: hacia abajo 47">
            <a:extLst>
              <a:ext uri="{FF2B5EF4-FFF2-40B4-BE49-F238E27FC236}">
                <a16:creationId xmlns:a16="http://schemas.microsoft.com/office/drawing/2014/main" id="{9E1A1A7A-CD15-4B24-8C5E-EE60B890B890}"/>
              </a:ext>
            </a:extLst>
          </p:cNvPr>
          <p:cNvSpPr/>
          <p:nvPr/>
        </p:nvSpPr>
        <p:spPr>
          <a:xfrm rot="3303148">
            <a:off x="4630559" y="1644095"/>
            <a:ext cx="179509" cy="11595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id="{692C8692-1AEF-4532-97C9-A5AA4A423ABA}"/>
              </a:ext>
            </a:extLst>
          </p:cNvPr>
          <p:cNvSpPr/>
          <p:nvPr/>
        </p:nvSpPr>
        <p:spPr>
          <a:xfrm>
            <a:off x="3699174" y="3428999"/>
            <a:ext cx="197555" cy="892843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id="{EF69326D-7881-4CEF-B30F-404AFA717325}"/>
              </a:ext>
            </a:extLst>
          </p:cNvPr>
          <p:cNvSpPr/>
          <p:nvPr/>
        </p:nvSpPr>
        <p:spPr>
          <a:xfrm rot="16200000">
            <a:off x="5492246" y="4168872"/>
            <a:ext cx="179509" cy="11595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1" name="Flecha: hacia abajo 40">
            <a:extLst>
              <a:ext uri="{FF2B5EF4-FFF2-40B4-BE49-F238E27FC236}">
                <a16:creationId xmlns:a16="http://schemas.microsoft.com/office/drawing/2014/main" id="{E8563E96-AF99-4215-BFC8-382852353F48}"/>
              </a:ext>
            </a:extLst>
          </p:cNvPr>
          <p:cNvSpPr/>
          <p:nvPr/>
        </p:nvSpPr>
        <p:spPr>
          <a:xfrm rot="18250751">
            <a:off x="6280028" y="1651391"/>
            <a:ext cx="179509" cy="1159566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804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95BFF11-A32B-4039-AE16-1499FDC8D117}"/>
              </a:ext>
            </a:extLst>
          </p:cNvPr>
          <p:cNvSpPr/>
          <p:nvPr/>
        </p:nvSpPr>
        <p:spPr>
          <a:xfrm>
            <a:off x="5035347" y="83488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C4144D4-5F9C-47F7-A7E9-AB960152D43E}"/>
              </a:ext>
            </a:extLst>
          </p:cNvPr>
          <p:cNvSpPr/>
          <p:nvPr/>
        </p:nvSpPr>
        <p:spPr>
          <a:xfrm>
            <a:off x="7001307" y="2354911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ABE2D35-A988-4DE5-8E32-1DEFC750E4B0}"/>
              </a:ext>
            </a:extLst>
          </p:cNvPr>
          <p:cNvSpPr/>
          <p:nvPr/>
        </p:nvSpPr>
        <p:spPr>
          <a:xfrm>
            <a:off x="7001307" y="438580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374564-6EAF-46B3-A5A2-B5EA70033A8A}"/>
              </a:ext>
            </a:extLst>
          </p:cNvPr>
          <p:cNvSpPr/>
          <p:nvPr/>
        </p:nvSpPr>
        <p:spPr>
          <a:xfrm>
            <a:off x="3069389" y="2354911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E30382F-FCC9-4770-A409-ABC16C4C5223}"/>
              </a:ext>
            </a:extLst>
          </p:cNvPr>
          <p:cNvSpPr/>
          <p:nvPr/>
        </p:nvSpPr>
        <p:spPr>
          <a:xfrm>
            <a:off x="3069388" y="438580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88DA90A-C15A-4B4B-ABCA-7A3614E4D707}"/>
              </a:ext>
            </a:extLst>
          </p:cNvPr>
          <p:cNvSpPr/>
          <p:nvPr/>
        </p:nvSpPr>
        <p:spPr>
          <a:xfrm>
            <a:off x="448107" y="3372015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4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B32CD-2897-4C94-8C39-6638EBA6703E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5968541" y="1700213"/>
            <a:ext cx="1192877" cy="80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ADBC2AB-DE6E-4287-AE5E-08D9C63EB829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7547960" y="3368703"/>
            <a:ext cx="0" cy="101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BCE6204-9C16-4892-A8BE-FF18F17D0022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4162693" y="4892703"/>
            <a:ext cx="2838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A4CB909-9320-4E94-A802-01468069611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3616041" y="3368703"/>
            <a:ext cx="1" cy="101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B427654-FB69-4D0A-9E97-E3A75D79128B}"/>
              </a:ext>
            </a:extLst>
          </p:cNvPr>
          <p:cNvCxnSpPr>
            <a:cxnSpLocks/>
            <a:stCxn id="4" idx="3"/>
            <a:endCxn id="12" idx="7"/>
          </p:cNvCxnSpPr>
          <p:nvPr/>
        </p:nvCxnSpPr>
        <p:spPr>
          <a:xfrm flipH="1">
            <a:off x="4002583" y="1700213"/>
            <a:ext cx="1192875" cy="80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2A4C8CD-65A8-4CF4-B18C-8D7B9DA902B6}"/>
              </a:ext>
            </a:extLst>
          </p:cNvPr>
          <p:cNvCxnSpPr>
            <a:cxnSpLocks/>
            <a:stCxn id="14" idx="5"/>
            <a:endCxn id="13" idx="2"/>
          </p:cNvCxnSpPr>
          <p:nvPr/>
        </p:nvCxnSpPr>
        <p:spPr>
          <a:xfrm>
            <a:off x="1381301" y="4237341"/>
            <a:ext cx="1688087" cy="65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CA3C8EA-754D-4B1E-93B8-14D9D929D66E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381301" y="3000955"/>
            <a:ext cx="1688088" cy="51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099A249-72B0-4BE4-9131-4BA7D29B6FF6}"/>
              </a:ext>
            </a:extLst>
          </p:cNvPr>
          <p:cNvSpPr txBox="1"/>
          <p:nvPr/>
        </p:nvSpPr>
        <p:spPr>
          <a:xfrm>
            <a:off x="1664683" y="261191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15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479F1CC-C8EF-47AD-9B1D-292548452FC1}"/>
              </a:ext>
            </a:extLst>
          </p:cNvPr>
          <p:cNvSpPr txBox="1"/>
          <p:nvPr/>
        </p:nvSpPr>
        <p:spPr>
          <a:xfrm>
            <a:off x="6502660" y="159149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24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A9F01AD-B605-4148-8A0B-B96FEEAB4649}"/>
              </a:ext>
            </a:extLst>
          </p:cNvPr>
          <p:cNvSpPr txBox="1"/>
          <p:nvPr/>
        </p:nvSpPr>
        <p:spPr>
          <a:xfrm>
            <a:off x="3982854" y="150960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28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1BE9831-A448-4C4D-9B3B-8C9F864710EB}"/>
              </a:ext>
            </a:extLst>
          </p:cNvPr>
          <p:cNvSpPr txBox="1"/>
          <p:nvPr/>
        </p:nvSpPr>
        <p:spPr>
          <a:xfrm>
            <a:off x="2143331" y="386258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20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B68BA6F-4F0C-4BF5-BD69-3DC4F98054A1}"/>
              </a:ext>
            </a:extLst>
          </p:cNvPr>
          <p:cNvSpPr txBox="1"/>
          <p:nvPr/>
        </p:nvSpPr>
        <p:spPr>
          <a:xfrm>
            <a:off x="7819534" y="365608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11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6CBDFE4-770A-4D08-9746-24C60327D06A}"/>
              </a:ext>
            </a:extLst>
          </p:cNvPr>
          <p:cNvSpPr txBox="1"/>
          <p:nvPr/>
        </p:nvSpPr>
        <p:spPr>
          <a:xfrm>
            <a:off x="3810400" y="352674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12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2432C65-269D-4686-A661-DB6FFB1E705C}"/>
              </a:ext>
            </a:extLst>
          </p:cNvPr>
          <p:cNvSpPr txBox="1"/>
          <p:nvPr/>
        </p:nvSpPr>
        <p:spPr>
          <a:xfrm>
            <a:off x="5306924" y="430341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13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9FDA2A5-CB53-4ABB-B769-5B67C6A611D8}"/>
              </a:ext>
            </a:extLst>
          </p:cNvPr>
          <p:cNvSpPr txBox="1"/>
          <p:nvPr/>
        </p:nvSpPr>
        <p:spPr>
          <a:xfrm>
            <a:off x="8227134" y="887896"/>
            <a:ext cx="3964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Vértice 0 </a:t>
            </a:r>
            <a:r>
              <a:rPr lang="es-AR" sz="1600" dirty="0">
                <a:sym typeface="Wingdings" panose="05000000000000000000" pitchFamily="2" charset="2"/>
              </a:rPr>
              <a:t> Vértice 1</a:t>
            </a:r>
          </a:p>
          <a:p>
            <a:endParaRPr lang="es-AR" sz="1600" dirty="0">
              <a:sym typeface="Wingdings" panose="05000000000000000000" pitchFamily="2" charset="2"/>
            </a:endParaRPr>
          </a:p>
          <a:p>
            <a:r>
              <a:rPr lang="es-AR" sz="1600" dirty="0">
                <a:sym typeface="Wingdings" panose="05000000000000000000" pitchFamily="2" charset="2"/>
              </a:rPr>
              <a:t>Existen 3 caminos:</a:t>
            </a:r>
          </a:p>
          <a:p>
            <a:r>
              <a:rPr lang="es-AR" sz="1600" dirty="0">
                <a:solidFill>
                  <a:schemeClr val="accent6"/>
                </a:solidFill>
                <a:sym typeface="Wingdings" panose="05000000000000000000" pitchFamily="2" charset="2"/>
              </a:rPr>
              <a:t>01 = 24</a:t>
            </a:r>
          </a:p>
          <a:p>
            <a:r>
              <a:rPr lang="es-AR" sz="1600" dirty="0">
                <a:solidFill>
                  <a:srgbClr val="FFC000"/>
                </a:solidFill>
              </a:rPr>
              <a:t>0</a:t>
            </a:r>
            <a:r>
              <a:rPr lang="es-AR" sz="1600" dirty="0">
                <a:solidFill>
                  <a:srgbClr val="FFC000"/>
                </a:solidFill>
                <a:sym typeface="Wingdings" panose="05000000000000000000" pitchFamily="2" charset="2"/>
              </a:rPr>
              <a:t>5 (28)  3 (12)  2 (11) 1= 64</a:t>
            </a:r>
          </a:p>
          <a:p>
            <a:r>
              <a:rPr lang="es-AR" sz="1600" dirty="0">
                <a:solidFill>
                  <a:srgbClr val="FF0000"/>
                </a:solidFill>
                <a:sym typeface="Wingdings" panose="05000000000000000000" pitchFamily="2" charset="2"/>
              </a:rPr>
              <a:t>05 (28) 4 (15)  3 (20) 2 (11) 1= 87</a:t>
            </a:r>
            <a:endParaRPr lang="es-AR" sz="1600" dirty="0">
              <a:solidFill>
                <a:srgbClr val="FF0000"/>
              </a:solidFill>
            </a:endParaRPr>
          </a:p>
        </p:txBody>
      </p:sp>
      <p:sp>
        <p:nvSpPr>
          <p:cNvPr id="44" name="Flecha: hacia abajo 43">
            <a:extLst>
              <a:ext uri="{FF2B5EF4-FFF2-40B4-BE49-F238E27FC236}">
                <a16:creationId xmlns:a16="http://schemas.microsoft.com/office/drawing/2014/main" id="{7CB3DC1B-69E1-427C-8C61-AB04AE6A6B4D}"/>
              </a:ext>
            </a:extLst>
          </p:cNvPr>
          <p:cNvSpPr/>
          <p:nvPr/>
        </p:nvSpPr>
        <p:spPr>
          <a:xfrm rot="10800000">
            <a:off x="7609748" y="3465658"/>
            <a:ext cx="218889" cy="85618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5A926A5C-D38A-4DD5-A4F7-24FBCD007F0E}"/>
              </a:ext>
            </a:extLst>
          </p:cNvPr>
          <p:cNvSpPr/>
          <p:nvPr/>
        </p:nvSpPr>
        <p:spPr>
          <a:xfrm rot="10800000">
            <a:off x="7267270" y="3448087"/>
            <a:ext cx="183573" cy="8546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8" name="Flecha: hacia abajo 47">
            <a:extLst>
              <a:ext uri="{FF2B5EF4-FFF2-40B4-BE49-F238E27FC236}">
                <a16:creationId xmlns:a16="http://schemas.microsoft.com/office/drawing/2014/main" id="{9E1A1A7A-CD15-4B24-8C5E-EE60B890B890}"/>
              </a:ext>
            </a:extLst>
          </p:cNvPr>
          <p:cNvSpPr/>
          <p:nvPr/>
        </p:nvSpPr>
        <p:spPr>
          <a:xfrm rot="3303148">
            <a:off x="4630559" y="1644095"/>
            <a:ext cx="179509" cy="11595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id="{692C8692-1AEF-4532-97C9-A5AA4A423ABA}"/>
              </a:ext>
            </a:extLst>
          </p:cNvPr>
          <p:cNvSpPr/>
          <p:nvPr/>
        </p:nvSpPr>
        <p:spPr>
          <a:xfrm>
            <a:off x="3699174" y="3428999"/>
            <a:ext cx="197555" cy="892843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id="{EF69326D-7881-4CEF-B30F-404AFA717325}"/>
              </a:ext>
            </a:extLst>
          </p:cNvPr>
          <p:cNvSpPr/>
          <p:nvPr/>
        </p:nvSpPr>
        <p:spPr>
          <a:xfrm rot="16200000">
            <a:off x="5492246" y="4168872"/>
            <a:ext cx="179509" cy="11595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1" name="Flecha: hacia abajo 50">
            <a:extLst>
              <a:ext uri="{FF2B5EF4-FFF2-40B4-BE49-F238E27FC236}">
                <a16:creationId xmlns:a16="http://schemas.microsoft.com/office/drawing/2014/main" id="{3EB44933-B748-4037-8694-3A56F18B19F1}"/>
              </a:ext>
            </a:extLst>
          </p:cNvPr>
          <p:cNvSpPr/>
          <p:nvPr/>
        </p:nvSpPr>
        <p:spPr>
          <a:xfrm rot="3418120">
            <a:off x="4417407" y="1374062"/>
            <a:ext cx="179509" cy="11595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2" name="Flecha: hacia abajo 51">
            <a:extLst>
              <a:ext uri="{FF2B5EF4-FFF2-40B4-BE49-F238E27FC236}">
                <a16:creationId xmlns:a16="http://schemas.microsoft.com/office/drawing/2014/main" id="{4AE4A645-06DF-4895-91F7-31BA5FA0B94B}"/>
              </a:ext>
            </a:extLst>
          </p:cNvPr>
          <p:cNvSpPr/>
          <p:nvPr/>
        </p:nvSpPr>
        <p:spPr>
          <a:xfrm rot="4365382">
            <a:off x="2023397" y="2510486"/>
            <a:ext cx="179509" cy="11595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3" name="Flecha: hacia abajo 52">
            <a:extLst>
              <a:ext uri="{FF2B5EF4-FFF2-40B4-BE49-F238E27FC236}">
                <a16:creationId xmlns:a16="http://schemas.microsoft.com/office/drawing/2014/main" id="{4821C589-5C1F-4B1C-9EE8-C47AABFD425E}"/>
              </a:ext>
            </a:extLst>
          </p:cNvPr>
          <p:cNvSpPr/>
          <p:nvPr/>
        </p:nvSpPr>
        <p:spPr>
          <a:xfrm rot="17472825">
            <a:off x="2030755" y="4203766"/>
            <a:ext cx="179509" cy="11595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597C8FCE-DA2D-41F2-A8F1-267E4144F4A2}"/>
              </a:ext>
            </a:extLst>
          </p:cNvPr>
          <p:cNvSpPr/>
          <p:nvPr/>
        </p:nvSpPr>
        <p:spPr>
          <a:xfrm rot="16200000">
            <a:off x="5492245" y="4504512"/>
            <a:ext cx="179509" cy="11595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1" name="Flecha: hacia abajo 40">
            <a:extLst>
              <a:ext uri="{FF2B5EF4-FFF2-40B4-BE49-F238E27FC236}">
                <a16:creationId xmlns:a16="http://schemas.microsoft.com/office/drawing/2014/main" id="{343E6949-EAB8-451A-839F-747E51414CE4}"/>
              </a:ext>
            </a:extLst>
          </p:cNvPr>
          <p:cNvSpPr/>
          <p:nvPr/>
        </p:nvSpPr>
        <p:spPr>
          <a:xfrm rot="18250751">
            <a:off x="6280028" y="1651391"/>
            <a:ext cx="179509" cy="1159566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596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295BFF11-A32B-4039-AE16-1499FDC8D117}"/>
              </a:ext>
            </a:extLst>
          </p:cNvPr>
          <p:cNvSpPr/>
          <p:nvPr/>
        </p:nvSpPr>
        <p:spPr>
          <a:xfrm>
            <a:off x="5035347" y="83488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0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C4144D4-5F9C-47F7-A7E9-AB960152D43E}"/>
              </a:ext>
            </a:extLst>
          </p:cNvPr>
          <p:cNvSpPr/>
          <p:nvPr/>
        </p:nvSpPr>
        <p:spPr>
          <a:xfrm>
            <a:off x="7001307" y="2354911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1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7ABE2D35-A988-4DE5-8E32-1DEFC750E4B0}"/>
              </a:ext>
            </a:extLst>
          </p:cNvPr>
          <p:cNvSpPr/>
          <p:nvPr/>
        </p:nvSpPr>
        <p:spPr>
          <a:xfrm>
            <a:off x="7001307" y="438580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2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E8374564-6EAF-46B3-A5A2-B5EA70033A8A}"/>
              </a:ext>
            </a:extLst>
          </p:cNvPr>
          <p:cNvSpPr/>
          <p:nvPr/>
        </p:nvSpPr>
        <p:spPr>
          <a:xfrm>
            <a:off x="3069389" y="2354911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5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1E30382F-FCC9-4770-A409-ABC16C4C5223}"/>
              </a:ext>
            </a:extLst>
          </p:cNvPr>
          <p:cNvSpPr/>
          <p:nvPr/>
        </p:nvSpPr>
        <p:spPr>
          <a:xfrm>
            <a:off x="3069388" y="4385807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3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88DA90A-C15A-4B4B-ABCA-7A3614E4D707}"/>
              </a:ext>
            </a:extLst>
          </p:cNvPr>
          <p:cNvSpPr/>
          <p:nvPr/>
        </p:nvSpPr>
        <p:spPr>
          <a:xfrm>
            <a:off x="448107" y="3372015"/>
            <a:ext cx="1093305" cy="10137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/>
              <a:t>4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73B32CD-2897-4C94-8C39-6638EBA6703E}"/>
              </a:ext>
            </a:extLst>
          </p:cNvPr>
          <p:cNvCxnSpPr>
            <a:stCxn id="4" idx="5"/>
            <a:endCxn id="10" idx="1"/>
          </p:cNvCxnSpPr>
          <p:nvPr/>
        </p:nvCxnSpPr>
        <p:spPr>
          <a:xfrm>
            <a:off x="5968541" y="1700213"/>
            <a:ext cx="1192877" cy="80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ADBC2AB-DE6E-4287-AE5E-08D9C63EB829}"/>
              </a:ext>
            </a:extLst>
          </p:cNvPr>
          <p:cNvCxnSpPr>
            <a:stCxn id="10" idx="4"/>
            <a:endCxn id="11" idx="0"/>
          </p:cNvCxnSpPr>
          <p:nvPr/>
        </p:nvCxnSpPr>
        <p:spPr>
          <a:xfrm>
            <a:off x="7547960" y="3368703"/>
            <a:ext cx="0" cy="101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BCE6204-9C16-4892-A8BE-FF18F17D0022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4162693" y="4892703"/>
            <a:ext cx="2838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2A4CB909-9320-4E94-A802-01468069611D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3616041" y="3368703"/>
            <a:ext cx="1" cy="101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9B427654-FB69-4D0A-9E97-E3A75D79128B}"/>
              </a:ext>
            </a:extLst>
          </p:cNvPr>
          <p:cNvCxnSpPr>
            <a:cxnSpLocks/>
            <a:stCxn id="4" idx="3"/>
            <a:endCxn id="12" idx="7"/>
          </p:cNvCxnSpPr>
          <p:nvPr/>
        </p:nvCxnSpPr>
        <p:spPr>
          <a:xfrm flipH="1">
            <a:off x="4002583" y="1700213"/>
            <a:ext cx="1192875" cy="803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92A4C8CD-65A8-4CF4-B18C-8D7B9DA902B6}"/>
              </a:ext>
            </a:extLst>
          </p:cNvPr>
          <p:cNvCxnSpPr>
            <a:cxnSpLocks/>
            <a:stCxn id="14" idx="5"/>
            <a:endCxn id="13" idx="2"/>
          </p:cNvCxnSpPr>
          <p:nvPr/>
        </p:nvCxnSpPr>
        <p:spPr>
          <a:xfrm>
            <a:off x="1381301" y="4237341"/>
            <a:ext cx="1688087" cy="6553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FCA3C8EA-754D-4B1E-93B8-14D9D929D66E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1381301" y="3000955"/>
            <a:ext cx="1688088" cy="51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099A249-72B0-4BE4-9131-4BA7D29B6FF6}"/>
              </a:ext>
            </a:extLst>
          </p:cNvPr>
          <p:cNvSpPr txBox="1"/>
          <p:nvPr/>
        </p:nvSpPr>
        <p:spPr>
          <a:xfrm>
            <a:off x="1664683" y="2611913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15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479F1CC-C8EF-47AD-9B1D-292548452FC1}"/>
              </a:ext>
            </a:extLst>
          </p:cNvPr>
          <p:cNvSpPr txBox="1"/>
          <p:nvPr/>
        </p:nvSpPr>
        <p:spPr>
          <a:xfrm>
            <a:off x="6502660" y="159149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24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3A9F01AD-B605-4148-8A0B-B96FEEAB4649}"/>
              </a:ext>
            </a:extLst>
          </p:cNvPr>
          <p:cNvSpPr txBox="1"/>
          <p:nvPr/>
        </p:nvSpPr>
        <p:spPr>
          <a:xfrm>
            <a:off x="3982854" y="150960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28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1BE9831-A448-4C4D-9B3B-8C9F864710EB}"/>
              </a:ext>
            </a:extLst>
          </p:cNvPr>
          <p:cNvSpPr txBox="1"/>
          <p:nvPr/>
        </p:nvSpPr>
        <p:spPr>
          <a:xfrm>
            <a:off x="2143331" y="3862587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20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EB68BA6F-4F0C-4BF5-BD69-3DC4F98054A1}"/>
              </a:ext>
            </a:extLst>
          </p:cNvPr>
          <p:cNvSpPr txBox="1"/>
          <p:nvPr/>
        </p:nvSpPr>
        <p:spPr>
          <a:xfrm>
            <a:off x="7819534" y="3656085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11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46CBDFE4-770A-4D08-9746-24C60327D06A}"/>
              </a:ext>
            </a:extLst>
          </p:cNvPr>
          <p:cNvSpPr txBox="1"/>
          <p:nvPr/>
        </p:nvSpPr>
        <p:spPr>
          <a:xfrm>
            <a:off x="3810400" y="3526744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12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2432C65-269D-4686-A661-DB6FFB1E705C}"/>
              </a:ext>
            </a:extLst>
          </p:cNvPr>
          <p:cNvSpPr txBox="1"/>
          <p:nvPr/>
        </p:nvSpPr>
        <p:spPr>
          <a:xfrm>
            <a:off x="5306924" y="4303412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13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9FDA2A5-CB53-4ABB-B769-5B67C6A611D8}"/>
              </a:ext>
            </a:extLst>
          </p:cNvPr>
          <p:cNvSpPr txBox="1"/>
          <p:nvPr/>
        </p:nvSpPr>
        <p:spPr>
          <a:xfrm>
            <a:off x="8227134" y="887896"/>
            <a:ext cx="3964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/>
              <a:t>Vértice 0 </a:t>
            </a:r>
            <a:r>
              <a:rPr lang="es-AR" sz="1600" dirty="0">
                <a:sym typeface="Wingdings" panose="05000000000000000000" pitchFamily="2" charset="2"/>
              </a:rPr>
              <a:t> Vértice 1</a:t>
            </a:r>
          </a:p>
          <a:p>
            <a:endParaRPr lang="es-AR" sz="1600" dirty="0">
              <a:sym typeface="Wingdings" panose="05000000000000000000" pitchFamily="2" charset="2"/>
            </a:endParaRPr>
          </a:p>
          <a:p>
            <a:r>
              <a:rPr lang="es-AR" sz="1600" dirty="0">
                <a:sym typeface="Wingdings" panose="05000000000000000000" pitchFamily="2" charset="2"/>
              </a:rPr>
              <a:t>Existen 3 caminos:</a:t>
            </a:r>
          </a:p>
          <a:p>
            <a:r>
              <a:rPr lang="es-AR" sz="1600" dirty="0">
                <a:solidFill>
                  <a:schemeClr val="accent6"/>
                </a:solidFill>
                <a:sym typeface="Wingdings" panose="05000000000000000000" pitchFamily="2" charset="2"/>
              </a:rPr>
              <a:t>01 = 24</a:t>
            </a:r>
          </a:p>
          <a:p>
            <a:r>
              <a:rPr lang="es-AR" sz="1600" dirty="0">
                <a:solidFill>
                  <a:srgbClr val="FFC000"/>
                </a:solidFill>
              </a:rPr>
              <a:t>0</a:t>
            </a:r>
            <a:r>
              <a:rPr lang="es-AR" sz="1600" dirty="0">
                <a:solidFill>
                  <a:srgbClr val="FFC000"/>
                </a:solidFill>
                <a:sym typeface="Wingdings" panose="05000000000000000000" pitchFamily="2" charset="2"/>
              </a:rPr>
              <a:t>5 (28)  3 (12)  2 (11) 1= 64</a:t>
            </a:r>
          </a:p>
          <a:p>
            <a:r>
              <a:rPr lang="es-AR" sz="1600" dirty="0">
                <a:solidFill>
                  <a:srgbClr val="FF0000"/>
                </a:solidFill>
                <a:sym typeface="Wingdings" panose="05000000000000000000" pitchFamily="2" charset="2"/>
              </a:rPr>
              <a:t>05 (28) 4 (15)  3 (20) 2 (11) 1= 87</a:t>
            </a:r>
            <a:endParaRPr lang="es-AR" sz="1600" dirty="0">
              <a:solidFill>
                <a:srgbClr val="FF0000"/>
              </a:solidFill>
            </a:endParaRPr>
          </a:p>
        </p:txBody>
      </p:sp>
      <p:sp>
        <p:nvSpPr>
          <p:cNvPr id="44" name="Flecha: hacia abajo 43">
            <a:extLst>
              <a:ext uri="{FF2B5EF4-FFF2-40B4-BE49-F238E27FC236}">
                <a16:creationId xmlns:a16="http://schemas.microsoft.com/office/drawing/2014/main" id="{7CB3DC1B-69E1-427C-8C61-AB04AE6A6B4D}"/>
              </a:ext>
            </a:extLst>
          </p:cNvPr>
          <p:cNvSpPr/>
          <p:nvPr/>
        </p:nvSpPr>
        <p:spPr>
          <a:xfrm rot="10800000">
            <a:off x="7609748" y="3465658"/>
            <a:ext cx="218889" cy="85618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5A926A5C-D38A-4DD5-A4F7-24FBCD007F0E}"/>
              </a:ext>
            </a:extLst>
          </p:cNvPr>
          <p:cNvSpPr/>
          <p:nvPr/>
        </p:nvSpPr>
        <p:spPr>
          <a:xfrm rot="10800000">
            <a:off x="7267270" y="3448087"/>
            <a:ext cx="183573" cy="8546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8" name="Flecha: hacia abajo 47">
            <a:extLst>
              <a:ext uri="{FF2B5EF4-FFF2-40B4-BE49-F238E27FC236}">
                <a16:creationId xmlns:a16="http://schemas.microsoft.com/office/drawing/2014/main" id="{9E1A1A7A-CD15-4B24-8C5E-EE60B890B890}"/>
              </a:ext>
            </a:extLst>
          </p:cNvPr>
          <p:cNvSpPr/>
          <p:nvPr/>
        </p:nvSpPr>
        <p:spPr>
          <a:xfrm rot="3303148">
            <a:off x="4630559" y="1644095"/>
            <a:ext cx="179509" cy="11595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9" name="Flecha: hacia abajo 48">
            <a:extLst>
              <a:ext uri="{FF2B5EF4-FFF2-40B4-BE49-F238E27FC236}">
                <a16:creationId xmlns:a16="http://schemas.microsoft.com/office/drawing/2014/main" id="{692C8692-1AEF-4532-97C9-A5AA4A423ABA}"/>
              </a:ext>
            </a:extLst>
          </p:cNvPr>
          <p:cNvSpPr/>
          <p:nvPr/>
        </p:nvSpPr>
        <p:spPr>
          <a:xfrm>
            <a:off x="3699174" y="3428999"/>
            <a:ext cx="197555" cy="892843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0" name="Flecha: hacia abajo 49">
            <a:extLst>
              <a:ext uri="{FF2B5EF4-FFF2-40B4-BE49-F238E27FC236}">
                <a16:creationId xmlns:a16="http://schemas.microsoft.com/office/drawing/2014/main" id="{EF69326D-7881-4CEF-B30F-404AFA717325}"/>
              </a:ext>
            </a:extLst>
          </p:cNvPr>
          <p:cNvSpPr/>
          <p:nvPr/>
        </p:nvSpPr>
        <p:spPr>
          <a:xfrm rot="16200000">
            <a:off x="5492246" y="4168872"/>
            <a:ext cx="179509" cy="1159566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1" name="Flecha: hacia abajo 50">
            <a:extLst>
              <a:ext uri="{FF2B5EF4-FFF2-40B4-BE49-F238E27FC236}">
                <a16:creationId xmlns:a16="http://schemas.microsoft.com/office/drawing/2014/main" id="{3EB44933-B748-4037-8694-3A56F18B19F1}"/>
              </a:ext>
            </a:extLst>
          </p:cNvPr>
          <p:cNvSpPr/>
          <p:nvPr/>
        </p:nvSpPr>
        <p:spPr>
          <a:xfrm rot="3418120">
            <a:off x="4417407" y="1374062"/>
            <a:ext cx="179509" cy="11595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2" name="Flecha: hacia abajo 51">
            <a:extLst>
              <a:ext uri="{FF2B5EF4-FFF2-40B4-BE49-F238E27FC236}">
                <a16:creationId xmlns:a16="http://schemas.microsoft.com/office/drawing/2014/main" id="{4AE4A645-06DF-4895-91F7-31BA5FA0B94B}"/>
              </a:ext>
            </a:extLst>
          </p:cNvPr>
          <p:cNvSpPr/>
          <p:nvPr/>
        </p:nvSpPr>
        <p:spPr>
          <a:xfrm rot="4365382">
            <a:off x="2023397" y="2510486"/>
            <a:ext cx="179509" cy="11595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3" name="Flecha: hacia abajo 52">
            <a:extLst>
              <a:ext uri="{FF2B5EF4-FFF2-40B4-BE49-F238E27FC236}">
                <a16:creationId xmlns:a16="http://schemas.microsoft.com/office/drawing/2014/main" id="{4821C589-5C1F-4B1C-9EE8-C47AABFD425E}"/>
              </a:ext>
            </a:extLst>
          </p:cNvPr>
          <p:cNvSpPr/>
          <p:nvPr/>
        </p:nvSpPr>
        <p:spPr>
          <a:xfrm rot="17472825">
            <a:off x="2030755" y="4203766"/>
            <a:ext cx="179509" cy="11595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4" name="Flecha: hacia abajo 53">
            <a:extLst>
              <a:ext uri="{FF2B5EF4-FFF2-40B4-BE49-F238E27FC236}">
                <a16:creationId xmlns:a16="http://schemas.microsoft.com/office/drawing/2014/main" id="{597C8FCE-DA2D-41F2-A8F1-267E4144F4A2}"/>
              </a:ext>
            </a:extLst>
          </p:cNvPr>
          <p:cNvSpPr/>
          <p:nvPr/>
        </p:nvSpPr>
        <p:spPr>
          <a:xfrm rot="16200000">
            <a:off x="5492245" y="4504512"/>
            <a:ext cx="179509" cy="115956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1" name="Flecha: hacia abajo 40">
            <a:extLst>
              <a:ext uri="{FF2B5EF4-FFF2-40B4-BE49-F238E27FC236}">
                <a16:creationId xmlns:a16="http://schemas.microsoft.com/office/drawing/2014/main" id="{343E6949-EAB8-451A-839F-747E51414CE4}"/>
              </a:ext>
            </a:extLst>
          </p:cNvPr>
          <p:cNvSpPr/>
          <p:nvPr/>
        </p:nvSpPr>
        <p:spPr>
          <a:xfrm rot="18250751">
            <a:off x="6280028" y="1651391"/>
            <a:ext cx="179509" cy="1159566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2DAE843-EF8E-4127-BB9B-F101F5F6590F}"/>
              </a:ext>
            </a:extLst>
          </p:cNvPr>
          <p:cNvSpPr txBox="1"/>
          <p:nvPr/>
        </p:nvSpPr>
        <p:spPr>
          <a:xfrm>
            <a:off x="8584099" y="2871229"/>
            <a:ext cx="3159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El algoritmo debe elegir el que menos distancia tenga, es decir, la primer opción</a:t>
            </a:r>
          </a:p>
        </p:txBody>
      </p:sp>
    </p:spTree>
    <p:extLst>
      <p:ext uri="{BB962C8B-B14F-4D97-AF65-F5344CB8AC3E}">
        <p14:creationId xmlns:p14="http://schemas.microsoft.com/office/powerpoint/2010/main" val="302927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357A9A4-03B5-4D4A-9D9D-8B581F8C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658" y="2628331"/>
            <a:ext cx="5075750" cy="302184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7B5D93A-85DB-4BDE-B7A9-FC7347739EF1}"/>
              </a:ext>
            </a:extLst>
          </p:cNvPr>
          <p:cNvSpPr txBox="1"/>
          <p:nvPr/>
        </p:nvSpPr>
        <p:spPr>
          <a:xfrm>
            <a:off x="572863" y="400984"/>
            <a:ext cx="107001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/>
              <a:t>El algoritmo efectuado muestra la distancia entre cada vértice, se detallan todos pero volviendo al ejemplo mostrado</a:t>
            </a:r>
          </a:p>
          <a:p>
            <a:endParaRPr lang="es-AR" sz="2400" b="1" dirty="0"/>
          </a:p>
          <a:p>
            <a:r>
              <a:rPr lang="es-AR" sz="2400" b="1" dirty="0"/>
              <a:t>Vértice 0 </a:t>
            </a:r>
            <a:r>
              <a:rPr lang="es-AR" sz="2400" b="1" dirty="0">
                <a:sym typeface="Wingdings" panose="05000000000000000000" pitchFamily="2" charset="2"/>
              </a:rPr>
              <a:t> vértice 1 = 24 tal como indica la explicación teórica.</a:t>
            </a:r>
          </a:p>
          <a:p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861544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289</Words>
  <Application>Microsoft Office PowerPoint</Application>
  <PresentationFormat>Panorámica</PresentationFormat>
  <Paragraphs>78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Corrionero, Lisandro</dc:creator>
  <cp:lastModifiedBy>Lisandro Corrionero</cp:lastModifiedBy>
  <cp:revision>3</cp:revision>
  <dcterms:created xsi:type="dcterms:W3CDTF">2021-02-17T02:43:20Z</dcterms:created>
  <dcterms:modified xsi:type="dcterms:W3CDTF">2021-02-17T03:07:21Z</dcterms:modified>
</cp:coreProperties>
</file>