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2"/>
    <p:restoredTop sz="94665"/>
  </p:normalViewPr>
  <p:slideViewPr>
    <p:cSldViewPr snapToGrid="0" snapToObjects="1">
      <p:cViewPr varScale="1">
        <p:scale>
          <a:sx n="47" d="100"/>
          <a:sy n="47" d="100"/>
        </p:scale>
        <p:origin x="213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Network Intrusion Detection</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Amir </a:t>
            </a:r>
            <a:r>
              <a:rPr lang="en-US" sz="3600" dirty="0" err="1">
                <a:solidFill>
                  <a:schemeClr val="lt1"/>
                </a:solidFill>
                <a:latin typeface="Calibri"/>
                <a:ea typeface="Calibri"/>
                <a:cs typeface="Calibri"/>
                <a:sym typeface="Calibri"/>
              </a:rPr>
              <a:t>Ziai</a:t>
            </a:r>
            <a:r>
              <a:rPr lang="en-US" sz="3600" dirty="0">
                <a:solidFill>
                  <a:schemeClr val="lt1"/>
                </a:solidFill>
                <a:latin typeface="Calibri"/>
                <a:ea typeface="Calibri"/>
                <a:cs typeface="Calibri"/>
                <a:sym typeface="Calibri"/>
              </a:rPr>
              <a:t> (</a:t>
            </a:r>
            <a:r>
              <a:rPr lang="en-US" sz="3600" dirty="0" err="1">
                <a:solidFill>
                  <a:schemeClr val="lt1"/>
                </a:solidFill>
                <a:latin typeface="Calibri"/>
                <a:ea typeface="Calibri"/>
                <a:cs typeface="Calibri"/>
                <a:sym typeface="Calibri"/>
              </a:rPr>
              <a:t>amirziai@stanford.edu</a:t>
            </a:r>
            <a:r>
              <a:rPr lang="en-US" sz="3600" dirty="0">
                <a:solidFill>
                  <a:schemeClr val="lt1"/>
                </a:solidFill>
                <a:latin typeface="Calibri"/>
                <a:ea typeface="Calibri"/>
                <a:cs typeface="Calibri"/>
                <a:sym typeface="Calibri"/>
              </a:rPr>
              <a:t>)</a:t>
            </a:r>
          </a:p>
        </p:txBody>
      </p:sp>
      <p:sp>
        <p:nvSpPr>
          <p:cNvPr id="95" name="Shape 95"/>
          <p:cNvSpPr/>
          <p:nvPr/>
        </p:nvSpPr>
        <p:spPr>
          <a:xfrm>
            <a:off x="1001486" y="4063498"/>
            <a:ext cx="7480362" cy="730802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161454"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553211"/>
            <a:ext cx="7578820" cy="465191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161454" y="11553865"/>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15992" y="16611516"/>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Gill Sans"/>
                <a:cs typeface="Calibri"/>
                <a:sym typeface="Calibri"/>
              </a:rPr>
              <a:t>Pipeline / input-output / infra</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50675" y="4272175"/>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Approach</a:t>
            </a:r>
          </a:p>
        </p:txBody>
      </p:sp>
      <p:sp>
        <p:nvSpPr>
          <p:cNvPr id="105" name="Shape 105"/>
          <p:cNvSpPr/>
          <p:nvPr/>
        </p:nvSpPr>
        <p:spPr>
          <a:xfrm>
            <a:off x="16945712" y="4193493"/>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Analysis</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700" b="1" dirty="0">
                <a:latin typeface="+mj-lt"/>
                <a:ea typeface="Calibri"/>
                <a:cs typeface="Calibri"/>
                <a:sym typeface="Calibri"/>
              </a:rPr>
              <a:t>Datasets</a:t>
            </a:r>
          </a:p>
          <a:p>
            <a:pPr marL="457200" lvl="0" indent="-457200" algn="just">
              <a:buFont typeface="Arial" charset="0"/>
              <a:buChar char="•"/>
            </a:pPr>
            <a:r>
              <a:rPr lang="en-US" sz="2700" b="1" dirty="0">
                <a:latin typeface="+mj-lt"/>
                <a:ea typeface="Calibri"/>
                <a:cs typeface="Calibri"/>
                <a:sym typeface="Calibri"/>
              </a:rPr>
              <a:t>Features</a:t>
            </a:r>
          </a:p>
          <a:p>
            <a:pPr marL="457200" lvl="0" indent="-457200" algn="just">
              <a:buFont typeface="Arial" charset="0"/>
              <a:buChar char="•"/>
            </a:pPr>
            <a:r>
              <a:rPr lang="en-US" sz="2700" b="1" dirty="0">
                <a:latin typeface="+mj-lt"/>
                <a:ea typeface="Calibri"/>
                <a:cs typeface="Calibri"/>
                <a:sym typeface="Calibri"/>
              </a:rPr>
              <a:t>Output is label assignment</a:t>
            </a:r>
          </a:p>
          <a:p>
            <a:pPr marL="457200" lvl="0" indent="-457200" algn="just">
              <a:buFont typeface="Arial" charset="0"/>
              <a:buChar char="•"/>
            </a:pPr>
            <a:r>
              <a:rPr lang="en-US" sz="2700" b="1" dirty="0">
                <a:latin typeface="+mj-lt"/>
                <a:ea typeface="Calibri"/>
                <a:cs typeface="Calibri"/>
                <a:sym typeface="Calibri"/>
              </a:rPr>
              <a:t>Intrusion prevalence</a:t>
            </a:r>
            <a:r>
              <a:rPr lang="en-US" sz="2700" dirty="0">
                <a:latin typeface="+mj-lt"/>
                <a:ea typeface="Calibri"/>
                <a:cs typeface="Calibri"/>
                <a:sym typeface="Calibri"/>
              </a:rPr>
              <a:t> 0.1%-10% </a:t>
            </a:r>
            <a:endParaRPr lang="en-US" sz="2700" b="1" dirty="0">
              <a:latin typeface="+mj-lt"/>
              <a:ea typeface="Calibri"/>
              <a:cs typeface="Calibri"/>
              <a:sym typeface="Calibri"/>
            </a:endParaRPr>
          </a:p>
        </p:txBody>
      </p:sp>
      <p:sp>
        <p:nvSpPr>
          <p:cNvPr id="117" name="Shape 117"/>
          <p:cNvSpPr txBox="1"/>
          <p:nvPr/>
        </p:nvSpPr>
        <p:spPr>
          <a:xfrm>
            <a:off x="8994305" y="4918375"/>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dirty="0">
                <a:solidFill>
                  <a:schemeClr val="dk1"/>
                </a:solidFill>
                <a:latin typeface="+mn-lt"/>
                <a:ea typeface="Calibri"/>
                <a:cs typeface="Calibri"/>
                <a:sym typeface="Calibri"/>
              </a:rPr>
              <a:t>Ensemble of unsupervised, active learning, and semi-supervised learning. Analyst-in-the-loop ML.</a:t>
            </a:r>
          </a:p>
          <a:p>
            <a:pPr lvl="0" algn="just">
              <a:buClr>
                <a:schemeClr val="dk1"/>
              </a:buClr>
              <a:buSzPct val="39285"/>
            </a:pPr>
            <a:r>
              <a:rPr lang="en-US" sz="2700" dirty="0">
                <a:solidFill>
                  <a:schemeClr val="dk1"/>
                </a:solidFill>
                <a:latin typeface="+mn-lt"/>
                <a:ea typeface="Calibri"/>
                <a:cs typeface="Calibri"/>
                <a:sym typeface="Calibri"/>
              </a:rPr>
              <a:t>[insert figure]</a:t>
            </a:r>
          </a:p>
          <a:p>
            <a:pPr lvl="0" algn="just">
              <a:buClr>
                <a:schemeClr val="dk1"/>
              </a:buClr>
              <a:buSzPct val="39285"/>
            </a:pPr>
            <a:endParaRPr lang="en-US" sz="2700" b="1" u="sng" dirty="0">
              <a:solidFill>
                <a:schemeClr val="dk1"/>
              </a:solidFill>
              <a:latin typeface="+mn-lt"/>
              <a:ea typeface="Calibri"/>
              <a:cs typeface="Calibri"/>
              <a:sym typeface="Calibri"/>
            </a:endParaRPr>
          </a:p>
          <a:p>
            <a:pPr algn="just">
              <a:buClr>
                <a:schemeClr val="dk1"/>
              </a:buClr>
              <a:buSzPct val="39285"/>
            </a:pPr>
            <a:r>
              <a:rPr lang="en-US" sz="2700" b="1" u="sng" dirty="0">
                <a:solidFill>
                  <a:schemeClr val="dk1"/>
                </a:solidFill>
                <a:ea typeface="Calibri"/>
                <a:cs typeface="Calibri"/>
                <a:sym typeface="Calibri"/>
              </a:rPr>
              <a:t>Evaluation metric</a:t>
            </a:r>
            <a:r>
              <a:rPr lang="en-US" sz="2700" dirty="0">
                <a:solidFill>
                  <a:schemeClr val="dk1"/>
                </a:solidFill>
                <a:ea typeface="Calibri"/>
                <a:cs typeface="Calibri"/>
                <a:sym typeface="Calibri"/>
              </a:rPr>
              <a:t> gain per </a:t>
            </a:r>
            <a:endParaRPr lang="en-US" sz="2700" dirty="0">
              <a:solidFill>
                <a:schemeClr val="dk1"/>
              </a:solidFill>
              <a:latin typeface="+mn-lt"/>
              <a:ea typeface="Calibri"/>
              <a:cs typeface="Calibri"/>
              <a:sym typeface="Calibri"/>
            </a:endParaRP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Baseline:</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completely unsupervised or majority classification</a:t>
            </a:r>
            <a:endParaRPr lang="en-US" sz="2700"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Oracle:</a:t>
            </a:r>
            <a:r>
              <a:rPr lang="en-US" sz="2700" dirty="0">
                <a:solidFill>
                  <a:schemeClr val="dk1"/>
                </a:solidFill>
                <a:latin typeface="+mn-lt"/>
                <a:ea typeface="Calibri"/>
                <a:cs typeface="Calibri"/>
                <a:sym typeface="Calibri"/>
              </a:rPr>
              <a:t> fully-supervised ML, very expensive</a:t>
            </a: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Featurization pipeline / infra </a:t>
            </a:r>
            <a:r>
              <a:rPr lang="en-US" sz="2700" b="1" dirty="0">
                <a:ea typeface="Calibri"/>
                <a:cs typeface="Calibri"/>
                <a:sym typeface="Calibri"/>
              </a:rPr>
              <a:t>process </a:t>
            </a:r>
            <a:r>
              <a:rPr lang="en-US" sz="2700" dirty="0">
                <a:ea typeface="Calibri"/>
                <a:cs typeface="Calibri"/>
                <a:sym typeface="Calibri"/>
              </a:rPr>
              <a:t>automated, one-hot encode, hashing trick, imputation strategy, </a:t>
            </a:r>
          </a:p>
          <a:p>
            <a:pPr lvl="0" algn="just">
              <a:buClr>
                <a:schemeClr val="dk1"/>
              </a:buClr>
              <a:buSzPct val="39285"/>
            </a:pPr>
            <a:r>
              <a:rPr lang="en-US" sz="2700" dirty="0">
                <a:solidFill>
                  <a:schemeClr val="dk1"/>
                </a:solidFill>
                <a:latin typeface="+mn-lt"/>
                <a:ea typeface="Calibri"/>
                <a:cs typeface="Calibri"/>
                <a:sym typeface="Calibri"/>
              </a:rPr>
              <a:t>[insert figure]</a:t>
            </a:r>
          </a:p>
          <a:p>
            <a:pPr lvl="0" algn="just">
              <a:buClr>
                <a:schemeClr val="dk1"/>
              </a:buClr>
              <a:buSzPct val="39285"/>
            </a:pPr>
            <a:endParaRPr lang="en-US" sz="2700" b="1" u="sng" dirty="0">
              <a:solidFill>
                <a:schemeClr val="dk1"/>
              </a:solidFill>
              <a:latin typeface="+mn-lt"/>
              <a:ea typeface="Calibri"/>
              <a:cs typeface="Calibri"/>
              <a:sym typeface="Calibri"/>
            </a:endParaRPr>
          </a:p>
          <a:p>
            <a:pPr algn="just">
              <a:buClr>
                <a:schemeClr val="dk1"/>
              </a:buClr>
              <a:buSzPct val="39285"/>
            </a:pPr>
            <a:r>
              <a:rPr lang="en-US" sz="2700" b="1" u="sng" dirty="0">
                <a:solidFill>
                  <a:schemeClr val="dk1"/>
                </a:solidFill>
                <a:ea typeface="Calibri"/>
                <a:cs typeface="Calibri"/>
                <a:sym typeface="Calibri"/>
              </a:rPr>
              <a:t>Hyper-parameter tuning</a:t>
            </a:r>
            <a:endParaRPr lang="en-US" sz="2700" b="1" u="sng" dirty="0">
              <a:solidFill>
                <a:schemeClr val="dk1"/>
              </a:solidFill>
              <a:latin typeface="+mn-lt"/>
              <a:ea typeface="Calibri"/>
              <a:cs typeface="Calibri"/>
              <a:sym typeface="Calibri"/>
            </a:endParaRP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Sample efficiency</a:t>
            </a: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Train and prediction time</a:t>
            </a: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Complexity</a:t>
            </a: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Storage</a:t>
            </a: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Extreme imbalance</a:t>
            </a: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endParaRPr lang="en-US" sz="2700" b="1" u="sng" dirty="0">
              <a:solidFill>
                <a:schemeClr val="dk1"/>
              </a:solidFill>
              <a:latin typeface="+mn-lt"/>
              <a:ea typeface="Calibri"/>
              <a:cs typeface="Calibri"/>
              <a:sym typeface="Calibri"/>
            </a:endParaRPr>
          </a:p>
          <a:p>
            <a:pPr lvl="0" algn="just">
              <a:buClr>
                <a:schemeClr val="dk1"/>
              </a:buClr>
              <a:buSzPct val="39285"/>
            </a:pPr>
            <a:endParaRPr lang="en-US" sz="2700" b="1" u="sng" dirty="0">
              <a:solidFill>
                <a:schemeClr val="dk1"/>
              </a:solidFill>
              <a:latin typeface="+mn-lt"/>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161454" y="4663119"/>
            <a:ext cx="7102351" cy="3831818"/>
          </a:xfrm>
          <a:prstGeom prst="rect">
            <a:avLst/>
          </a:prstGeom>
        </p:spPr>
        <p:txBody>
          <a:bodyPr wrap="square">
            <a:spAutoFit/>
          </a:bodyPr>
          <a:lstStyle/>
          <a:p>
            <a:pPr algn="just"/>
            <a:r>
              <a:rPr lang="en-US" sz="2700" dirty="0"/>
              <a:t>Network operators are generally aware of common attack vectors that they defend against. For most networks the vast majority of traffic is legitimate. However new attack vectors are continually designed and attempted by bad actors which bypass detection and go unnoticed due to low volume. One strategy for finding such activity is to look for anomalous behavior.</a:t>
            </a:r>
          </a:p>
        </p:txBody>
      </p:sp>
      <p:sp>
        <p:nvSpPr>
          <p:cNvPr id="3" name="Rectangle 2">
            <a:extLst>
              <a:ext uri="{FF2B5EF4-FFF2-40B4-BE49-F238E27FC236}">
                <a16:creationId xmlns:a16="http://schemas.microsoft.com/office/drawing/2014/main" id="{5B6EA0D6-945E-4A95-8550-AB492CF7FE5A}"/>
              </a:ext>
            </a:extLst>
          </p:cNvPr>
          <p:cNvSpPr/>
          <p:nvPr/>
        </p:nvSpPr>
        <p:spPr>
          <a:xfrm>
            <a:off x="1132841" y="12381757"/>
            <a:ext cx="7119193" cy="3000821"/>
          </a:xfrm>
          <a:prstGeom prst="rect">
            <a:avLst/>
          </a:prstGeom>
        </p:spPr>
        <p:txBody>
          <a:bodyPr wrap="square">
            <a:spAutoFit/>
          </a:bodyPr>
          <a:lstStyle/>
          <a:p>
            <a:pPr marL="457200" indent="-457200" algn="just">
              <a:buFont typeface="Arial" charset="0"/>
              <a:buChar char="•"/>
            </a:pPr>
            <a:r>
              <a:rPr lang="en-US" sz="2700" b="1" dirty="0"/>
              <a:t>Challenge</a:t>
            </a:r>
            <a:r>
              <a:rPr lang="en-US" sz="2700" dirty="0"/>
              <a:t> labeled data points are expensive, extremely rare events, class imbalance.</a:t>
            </a:r>
            <a:endParaRPr lang="en-US" sz="2700" b="1" dirty="0"/>
          </a:p>
          <a:p>
            <a:pPr marL="457200" indent="-457200" algn="just">
              <a:buFont typeface="Arial" charset="0"/>
              <a:buChar char="•"/>
            </a:pPr>
            <a:r>
              <a:rPr lang="en-US" sz="2700" b="1" dirty="0"/>
              <a:t>Objective </a:t>
            </a:r>
            <a:r>
              <a:rPr lang="en-US" sz="2700" dirty="0"/>
              <a:t>reach a required level of generalization performance while minimizing the number of queries to the analyst. </a:t>
            </a:r>
          </a:p>
        </p:txBody>
      </p:sp>
      <p:sp>
        <p:nvSpPr>
          <p:cNvPr id="4" name="Rectangle 3">
            <a:extLst>
              <a:ext uri="{FF2B5EF4-FFF2-40B4-BE49-F238E27FC236}">
                <a16:creationId xmlns:a16="http://schemas.microsoft.com/office/drawing/2014/main" id="{6D25CF8F-816B-4C5A-9D2A-71487A8751EC}"/>
              </a:ext>
            </a:extLst>
          </p:cNvPr>
          <p:cNvSpPr/>
          <p:nvPr/>
        </p:nvSpPr>
        <p:spPr>
          <a:xfrm>
            <a:off x="24405155" y="17472308"/>
            <a:ext cx="7317600" cy="2800767"/>
          </a:xfrm>
          <a:prstGeom prst="rect">
            <a:avLst/>
          </a:prstGeom>
        </p:spPr>
        <p:txBody>
          <a:bodyPr wrap="square">
            <a:spAutoFit/>
          </a:bodyPr>
          <a:lstStyle/>
          <a:p>
            <a:pPr marL="514350" indent="-514350">
              <a:buFont typeface="+mj-lt"/>
              <a:buAutoNum type="arabicPeriod"/>
            </a:pPr>
            <a:r>
              <a:rPr lang="da-DK" sz="2200" dirty="0"/>
              <a:t>M. A. Farhan Khan, Oguz H. Elibol. </a:t>
            </a:r>
            <a:r>
              <a:rPr lang="en-US" sz="2200" i="1" dirty="0"/>
              <a:t>Car Racing using Reinforcement Learning</a:t>
            </a:r>
          </a:p>
          <a:p>
            <a:pPr marL="514350" indent="-514350">
              <a:buFont typeface="+mj-lt"/>
              <a:buAutoNum type="arabicPeriod"/>
            </a:pPr>
            <a:r>
              <a:rPr lang="en-US" sz="2200" dirty="0" err="1"/>
              <a:t>Volodymyr</a:t>
            </a:r>
            <a:r>
              <a:rPr lang="en-US" sz="2200" dirty="0"/>
              <a:t> </a:t>
            </a:r>
            <a:r>
              <a:rPr lang="en-US" sz="2200" dirty="0" err="1"/>
              <a:t>Mnih</a:t>
            </a:r>
            <a:r>
              <a:rPr lang="en-US" sz="2200" dirty="0"/>
              <a:t>, </a:t>
            </a:r>
            <a:r>
              <a:rPr lang="en-US" sz="2200" dirty="0" err="1"/>
              <a:t>Koray</a:t>
            </a:r>
            <a:r>
              <a:rPr lang="en-US" sz="2200" dirty="0"/>
              <a:t> </a:t>
            </a:r>
            <a:r>
              <a:rPr lang="en-US" sz="2200" dirty="0" err="1"/>
              <a:t>Kavukcuoglu</a:t>
            </a:r>
            <a:r>
              <a:rPr lang="en-US" sz="2200" dirty="0"/>
              <a:t>, David Silver, Alex Graves, </a:t>
            </a:r>
            <a:r>
              <a:rPr lang="en-US" sz="2200" dirty="0" err="1"/>
              <a:t>Ioannis</a:t>
            </a:r>
            <a:r>
              <a:rPr lang="en-US" sz="2200" dirty="0"/>
              <a:t> </a:t>
            </a:r>
            <a:r>
              <a:rPr lang="en-US" sz="2200" dirty="0" err="1"/>
              <a:t>Antonoglou</a:t>
            </a:r>
            <a:r>
              <a:rPr lang="en-US" sz="2200" dirty="0"/>
              <a:t>, </a:t>
            </a:r>
            <a:r>
              <a:rPr lang="en-US" sz="2200" dirty="0" err="1"/>
              <a:t>Daan</a:t>
            </a:r>
            <a:r>
              <a:rPr lang="en-US" sz="2200" dirty="0"/>
              <a:t> </a:t>
            </a:r>
            <a:r>
              <a:rPr lang="en-US" sz="2200" dirty="0" err="1"/>
              <a:t>Wierstra</a:t>
            </a:r>
            <a:r>
              <a:rPr lang="en-US" sz="2200" dirty="0"/>
              <a:t>, Martin </a:t>
            </a:r>
            <a:r>
              <a:rPr lang="en-US" sz="2200" dirty="0" err="1"/>
              <a:t>Riedmiller</a:t>
            </a:r>
            <a:r>
              <a:rPr lang="en-US" sz="2200" dirty="0"/>
              <a:t>. </a:t>
            </a:r>
            <a:r>
              <a:rPr lang="en-US" sz="2200" i="1" dirty="0"/>
              <a:t>Playing Atari with Deep Reinforcement Learning</a:t>
            </a:r>
          </a:p>
          <a:p>
            <a:pPr marL="514350" indent="-514350">
              <a:buFont typeface="+mj-lt"/>
              <a:buAutoNum type="arabicPeriod"/>
            </a:pPr>
            <a:r>
              <a:rPr lang="en-US" sz="2200" dirty="0"/>
              <a:t>David Hershey, Rush Moody, Blake </a:t>
            </a:r>
            <a:r>
              <a:rPr lang="en-US" sz="2200" dirty="0" err="1"/>
              <a:t>Wulfe</a:t>
            </a:r>
            <a:r>
              <a:rPr lang="en-US" sz="2200" dirty="0"/>
              <a:t>. </a:t>
            </a:r>
            <a:r>
              <a:rPr lang="en-US" sz="2200" i="1" dirty="0"/>
              <a:t>Learning to Play Atari Games.</a:t>
            </a:r>
          </a:p>
        </p:txBody>
      </p:sp>
      <p:pic>
        <p:nvPicPr>
          <p:cNvPr id="15" name="Picture 14">
            <a:extLst>
              <a:ext uri="{FF2B5EF4-FFF2-40B4-BE49-F238E27FC236}">
                <a16:creationId xmlns:a16="http://schemas.microsoft.com/office/drawing/2014/main" id="{57AD1C60-12B9-4F65-9253-22575886406C}"/>
              </a:ext>
            </a:extLst>
          </p:cNvPr>
          <p:cNvPicPr>
            <a:picLocks noChangeAspect="1"/>
          </p:cNvPicPr>
          <p:nvPr/>
        </p:nvPicPr>
        <p:blipFill>
          <a:blip r:embed="rId3"/>
          <a:stretch>
            <a:fillRect/>
          </a:stretch>
        </p:blipFill>
        <p:spPr>
          <a:xfrm>
            <a:off x="16784955" y="10924446"/>
            <a:ext cx="7463553" cy="5343282"/>
          </a:xfrm>
          <a:prstGeom prst="rect">
            <a:avLst/>
          </a:prstGeom>
        </p:spPr>
      </p:pic>
      <p:pic>
        <p:nvPicPr>
          <p:cNvPr id="17" name="Picture 16">
            <a:extLst>
              <a:ext uri="{FF2B5EF4-FFF2-40B4-BE49-F238E27FC236}">
                <a16:creationId xmlns:a16="http://schemas.microsoft.com/office/drawing/2014/main" id="{A8B49230-39A2-4123-B59C-CFA42E874FF9}"/>
              </a:ext>
            </a:extLst>
          </p:cNvPr>
          <p:cNvPicPr>
            <a:picLocks noChangeAspect="1"/>
          </p:cNvPicPr>
          <p:nvPr/>
        </p:nvPicPr>
        <p:blipFill>
          <a:blip r:embed="rId4"/>
          <a:stretch>
            <a:fillRect/>
          </a:stretch>
        </p:blipFill>
        <p:spPr>
          <a:xfrm>
            <a:off x="24022871" y="10805937"/>
            <a:ext cx="7523970" cy="5642978"/>
          </a:xfrm>
          <a:prstGeom prst="rect">
            <a:avLst/>
          </a:prstGeom>
        </p:spPr>
      </p:pic>
      <p:sp>
        <p:nvSpPr>
          <p:cNvPr id="18" name="TextBox 17">
            <a:extLst>
              <a:ext uri="{FF2B5EF4-FFF2-40B4-BE49-F238E27FC236}">
                <a16:creationId xmlns:a16="http://schemas.microsoft.com/office/drawing/2014/main" id="{600D6531-4208-4B29-AC92-0210C85045CC}"/>
              </a:ext>
            </a:extLst>
          </p:cNvPr>
          <p:cNvSpPr txBox="1"/>
          <p:nvPr/>
        </p:nvSpPr>
        <p:spPr>
          <a:xfrm>
            <a:off x="16627973" y="7917882"/>
            <a:ext cx="14918868" cy="2677656"/>
          </a:xfrm>
          <a:prstGeom prst="rect">
            <a:avLst/>
          </a:prstGeom>
          <a:noFill/>
        </p:spPr>
        <p:txBody>
          <a:bodyPr wrap="square" rtlCol="0">
            <a:spAutoFit/>
          </a:bodyPr>
          <a:lstStyle/>
          <a:p>
            <a:pPr algn="just"/>
            <a:r>
              <a:rPr lang="en-US" sz="2700" dirty="0"/>
              <a:t>We were able to show why Value Iteration would not do well for the given environment due to randomness in the number of frames per steps (unknown probabilities which this method relies on). </a:t>
            </a:r>
          </a:p>
          <a:p>
            <a:pPr algn="just"/>
            <a:r>
              <a:rPr lang="en-US" sz="2700" dirty="0"/>
              <a:t>We implemented Q learning (function approximation) which gave an improvement in our performance as compared to our baseline. With the feature extraction we see a significant jump in our performance as compared to previous models.</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430887"/>
          </a:xfrm>
          <a:prstGeom prst="rect">
            <a:avLst/>
          </a:prstGeom>
          <a:noFill/>
        </p:spPr>
        <p:txBody>
          <a:bodyPr wrap="square" rtlCol="0">
            <a:spAutoFit/>
          </a:bodyPr>
          <a:lstStyle/>
          <a:p>
            <a:pPr algn="just"/>
            <a:r>
              <a:rPr lang="en-US" sz="2200" dirty="0"/>
              <a:t>Log level RNN, </a:t>
            </a:r>
          </a:p>
        </p:txBody>
      </p:sp>
      <p:graphicFrame>
        <p:nvGraphicFramePr>
          <p:cNvPr id="21" name="Table 20">
            <a:extLst>
              <a:ext uri="{FF2B5EF4-FFF2-40B4-BE49-F238E27FC236}">
                <a16:creationId xmlns:a16="http://schemas.microsoft.com/office/drawing/2014/main" id="{06D1C09E-4201-43B0-9662-5B66A1B5AC6C}"/>
              </a:ext>
            </a:extLst>
          </p:cNvPr>
          <p:cNvGraphicFramePr>
            <a:graphicFrameLocks noGrp="1"/>
          </p:cNvGraphicFramePr>
          <p:nvPr>
            <p:extLst>
              <p:ext uri="{D42A27DB-BD31-4B8C-83A1-F6EECF244321}">
                <p14:modId xmlns:p14="http://schemas.microsoft.com/office/powerpoint/2010/main" val="1894044031"/>
              </p:ext>
            </p:extLst>
          </p:nvPr>
        </p:nvGraphicFramePr>
        <p:xfrm>
          <a:off x="16893318" y="5190052"/>
          <a:ext cx="14256185" cy="1902300"/>
        </p:xfrm>
        <a:graphic>
          <a:graphicData uri="http://schemas.openxmlformats.org/drawingml/2006/table">
            <a:tbl>
              <a:tblPr firstRow="1" bandRow="1">
                <a:tableStyleId>{5940675A-B579-460E-94D1-54222C63F5DA}</a:tableStyleId>
              </a:tblPr>
              <a:tblGrid>
                <a:gridCol w="1197909">
                  <a:extLst>
                    <a:ext uri="{9D8B030D-6E8A-4147-A177-3AD203B41FA5}">
                      <a16:colId xmlns:a16="http://schemas.microsoft.com/office/drawing/2014/main" val="1563817293"/>
                    </a:ext>
                  </a:extLst>
                </a:gridCol>
                <a:gridCol w="1556084">
                  <a:extLst>
                    <a:ext uri="{9D8B030D-6E8A-4147-A177-3AD203B41FA5}">
                      <a16:colId xmlns:a16="http://schemas.microsoft.com/office/drawing/2014/main" val="999295482"/>
                    </a:ext>
                  </a:extLst>
                </a:gridCol>
                <a:gridCol w="2598821">
                  <a:extLst>
                    <a:ext uri="{9D8B030D-6E8A-4147-A177-3AD203B41FA5}">
                      <a16:colId xmlns:a16="http://schemas.microsoft.com/office/drawing/2014/main" val="1011669137"/>
                    </a:ext>
                  </a:extLst>
                </a:gridCol>
                <a:gridCol w="1941095">
                  <a:extLst>
                    <a:ext uri="{9D8B030D-6E8A-4147-A177-3AD203B41FA5}">
                      <a16:colId xmlns:a16="http://schemas.microsoft.com/office/drawing/2014/main" val="1995611684"/>
                    </a:ext>
                  </a:extLst>
                </a:gridCol>
                <a:gridCol w="3465095">
                  <a:extLst>
                    <a:ext uri="{9D8B030D-6E8A-4147-A177-3AD203B41FA5}">
                      <a16:colId xmlns:a16="http://schemas.microsoft.com/office/drawing/2014/main" val="2005831546"/>
                    </a:ext>
                  </a:extLst>
                </a:gridCol>
                <a:gridCol w="3497181">
                  <a:extLst>
                    <a:ext uri="{9D8B030D-6E8A-4147-A177-3AD203B41FA5}">
                      <a16:colId xmlns:a16="http://schemas.microsoft.com/office/drawing/2014/main" val="3725766695"/>
                    </a:ext>
                  </a:extLst>
                </a:gridCol>
              </a:tblGrid>
              <a:tr h="1074970">
                <a:tc>
                  <a:txBody>
                    <a:bodyPr/>
                    <a:lstStyle/>
                    <a:p>
                      <a:pPr algn="ctr"/>
                      <a:endParaRPr lang="en-US" sz="2800" b="0" dirty="0"/>
                    </a:p>
                  </a:txBody>
                  <a:tcPr>
                    <a:solidFill>
                      <a:schemeClr val="accent2">
                        <a:lumMod val="20000"/>
                        <a:lumOff val="80000"/>
                      </a:schemeClr>
                    </a:solidFill>
                  </a:tcPr>
                </a:tc>
                <a:tc>
                  <a:txBody>
                    <a:bodyPr/>
                    <a:lstStyle/>
                    <a:p>
                      <a:pPr algn="ctr"/>
                      <a:r>
                        <a:rPr lang="en-US" sz="2800" b="0" dirty="0"/>
                        <a:t>Baseline</a:t>
                      </a:r>
                    </a:p>
                  </a:txBody>
                  <a:tcPr>
                    <a:solidFill>
                      <a:schemeClr val="accent2">
                        <a:lumMod val="20000"/>
                        <a:lumOff val="80000"/>
                      </a:schemeClr>
                    </a:solidFill>
                  </a:tcPr>
                </a:tc>
                <a:tc>
                  <a:txBody>
                    <a:bodyPr/>
                    <a:lstStyle/>
                    <a:p>
                      <a:pPr algn="ctr"/>
                      <a:r>
                        <a:rPr lang="en-US" sz="2800" b="0" dirty="0"/>
                        <a:t>Value Iteration</a:t>
                      </a:r>
                    </a:p>
                  </a:txBody>
                  <a:tcPr>
                    <a:solidFill>
                      <a:schemeClr val="accent2">
                        <a:lumMod val="20000"/>
                        <a:lumOff val="80000"/>
                      </a:schemeClr>
                    </a:solidFill>
                  </a:tcPr>
                </a:tc>
                <a:tc>
                  <a:txBody>
                    <a:bodyPr/>
                    <a:lstStyle/>
                    <a:p>
                      <a:pPr algn="ctr"/>
                      <a:r>
                        <a:rPr lang="en-US" sz="2800" b="0" dirty="0"/>
                        <a:t>Q-learning</a:t>
                      </a:r>
                    </a:p>
                  </a:txBody>
                  <a:tcPr>
                    <a:solidFill>
                      <a:schemeClr val="accent2">
                        <a:lumMod val="20000"/>
                        <a:lumOff val="80000"/>
                      </a:schemeClr>
                    </a:solidFill>
                  </a:tcPr>
                </a:tc>
                <a:tc>
                  <a:txBody>
                    <a:bodyPr/>
                    <a:lstStyle/>
                    <a:p>
                      <a:pPr algn="ctr"/>
                      <a:r>
                        <a:rPr lang="en-US" sz="2800" b="0" dirty="0"/>
                        <a:t>Q-learning </a:t>
                      </a:r>
                    </a:p>
                    <a:p>
                      <a:pPr algn="ctr"/>
                      <a:r>
                        <a:rPr lang="en-US" sz="2800" b="0" dirty="0"/>
                        <a:t>(Function Approx.)</a:t>
                      </a:r>
                    </a:p>
                  </a:txBody>
                  <a:tcPr>
                    <a:solidFill>
                      <a:schemeClr val="accent2">
                        <a:lumMod val="20000"/>
                        <a:lumOff val="80000"/>
                      </a:schemeClr>
                    </a:solidFill>
                  </a:tcPr>
                </a:tc>
                <a:tc>
                  <a:txBody>
                    <a:bodyPr/>
                    <a:lstStyle/>
                    <a:p>
                      <a:pPr algn="ctr"/>
                      <a:r>
                        <a:rPr lang="en-US" sz="2800" b="0" dirty="0"/>
                        <a:t>Q-learning</a:t>
                      </a:r>
                    </a:p>
                    <a:p>
                      <a:pPr algn="ctr"/>
                      <a:r>
                        <a:rPr lang="en-US" sz="2800" b="0" dirty="0"/>
                        <a:t>(Feature Extraction)</a:t>
                      </a:r>
                    </a:p>
                  </a:txBody>
                  <a:tcPr>
                    <a:solidFill>
                      <a:schemeClr val="accent2">
                        <a:lumMod val="20000"/>
                        <a:lumOff val="80000"/>
                      </a:schemeClr>
                    </a:solidFill>
                  </a:tcPr>
                </a:tc>
                <a:extLst>
                  <a:ext uri="{0D108BD9-81ED-4DB2-BD59-A6C34878D82A}">
                    <a16:rowId xmlns:a16="http://schemas.microsoft.com/office/drawing/2014/main" val="1939364850"/>
                  </a:ext>
                </a:extLst>
              </a:tr>
              <a:tr h="827330">
                <a:tc>
                  <a:txBody>
                    <a:bodyPr/>
                    <a:lstStyle/>
                    <a:p>
                      <a:pPr algn="ctr"/>
                      <a:r>
                        <a:rPr lang="en-US" sz="2800" dirty="0"/>
                        <a:t>Result</a:t>
                      </a:r>
                    </a:p>
                  </a:txBody>
                  <a:tcPr>
                    <a:solidFill>
                      <a:schemeClr val="accent2">
                        <a:lumMod val="20000"/>
                        <a:lumOff val="80000"/>
                      </a:schemeClr>
                    </a:solidFill>
                  </a:tcPr>
                </a:tc>
                <a:tc>
                  <a:txBody>
                    <a:bodyPr/>
                    <a:lstStyle/>
                    <a:p>
                      <a:pPr algn="ctr"/>
                      <a:r>
                        <a:rPr lang="en-US" sz="2800" dirty="0"/>
                        <a:t>194/200</a:t>
                      </a:r>
                    </a:p>
                  </a:txBody>
                  <a:tcPr/>
                </a:tc>
                <a:tc>
                  <a:txBody>
                    <a:bodyPr/>
                    <a:lstStyle/>
                    <a:p>
                      <a:pPr algn="ctr"/>
                      <a:r>
                        <a:rPr lang="en-US" sz="2800" dirty="0"/>
                        <a:t>199/200</a:t>
                      </a:r>
                    </a:p>
                  </a:txBody>
                  <a:tcPr/>
                </a:tc>
                <a:tc>
                  <a:txBody>
                    <a:bodyPr/>
                    <a:lstStyle/>
                    <a:p>
                      <a:pPr algn="ctr"/>
                      <a:r>
                        <a:rPr lang="en-US" sz="2800" dirty="0"/>
                        <a:t>187/200</a:t>
                      </a:r>
                    </a:p>
                  </a:txBody>
                  <a:tcPr/>
                </a:tc>
                <a:tc>
                  <a:txBody>
                    <a:bodyPr/>
                    <a:lstStyle/>
                    <a:p>
                      <a:pPr algn="ctr"/>
                      <a:r>
                        <a:rPr lang="en-US" sz="2800" dirty="0"/>
                        <a:t>187/200</a:t>
                      </a:r>
                    </a:p>
                  </a:txBody>
                  <a:tcPr/>
                </a:tc>
                <a:tc>
                  <a:txBody>
                    <a:bodyPr/>
                    <a:lstStyle/>
                    <a:p>
                      <a:pPr algn="ctr"/>
                      <a:r>
                        <a:rPr lang="en-US" sz="2800" dirty="0"/>
                        <a:t>175/200</a:t>
                      </a:r>
                    </a:p>
                  </a:txBody>
                  <a:tcPr/>
                </a:tc>
                <a:extLst>
                  <a:ext uri="{0D108BD9-81ED-4DB2-BD59-A6C34878D82A}">
                    <a16:rowId xmlns:a16="http://schemas.microsoft.com/office/drawing/2014/main" val="836485868"/>
                  </a:ext>
                </a:extLst>
              </a:tr>
            </a:tbl>
          </a:graphicData>
        </a:graphic>
      </p:graphicFrame>
      <p:pic>
        <p:nvPicPr>
          <p:cNvPr id="51" name="Picture 50">
            <a:extLst>
              <a:ext uri="{FF2B5EF4-FFF2-40B4-BE49-F238E27FC236}">
                <a16:creationId xmlns:a16="http://schemas.microsoft.com/office/drawing/2014/main" id="{026ED300-D5BF-456A-BAF3-858FD093D984}"/>
              </a:ext>
            </a:extLst>
          </p:cNvPr>
          <p:cNvPicPr/>
          <p:nvPr/>
        </p:nvPicPr>
        <p:blipFill>
          <a:blip r:embed="rId5"/>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id="{38E04D4B-AF64-334E-9122-2566A69A0AE2}"/>
              </a:ext>
            </a:extLst>
          </p:cNvPr>
          <p:cNvPicPr>
            <a:picLocks noChangeAspect="1"/>
          </p:cNvPicPr>
          <p:nvPr/>
        </p:nvPicPr>
        <p:blipFill>
          <a:blip r:embed="rId6"/>
          <a:stretch>
            <a:fillRect/>
          </a:stretch>
        </p:blipFill>
        <p:spPr>
          <a:xfrm>
            <a:off x="2590973" y="8496270"/>
            <a:ext cx="4242166" cy="24281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357</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Network Intrusion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Amir Ziai</cp:lastModifiedBy>
  <cp:revision>147</cp:revision>
  <dcterms:modified xsi:type="dcterms:W3CDTF">2018-11-18T03:48:09Z</dcterms:modified>
</cp:coreProperties>
</file>