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65" r:id="rId5"/>
    <p:sldId id="269" r:id="rId6"/>
    <p:sldId id="259" r:id="rId7"/>
    <p:sldId id="263" r:id="rId8"/>
    <p:sldId id="264" r:id="rId9"/>
    <p:sldId id="260" r:id="rId10"/>
    <p:sldId id="267" r:id="rId11"/>
    <p:sldId id="266" r:id="rId12"/>
    <p:sldId id="268" r:id="rId13"/>
    <p:sldId id="261" r:id="rId14"/>
    <p:sldId id="272" r:id="rId15"/>
    <p:sldId id="270" r:id="rId16"/>
    <p:sldId id="262" r:id="rId17"/>
    <p:sldId id="274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F20E8-C19C-44FF-89B6-F4830BC99AB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D3993-0122-4E3C-B913-9C469BF2C5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4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D3993-0122-4E3C-B913-9C469BF2C5A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62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F67A3-EDA6-7890-E7B6-CA96828C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1415FA-43E8-77E5-B1E4-945B4AAB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9C979-6F8A-758B-F61B-3326C4D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4C16-41B6-4092-8B50-90CD3F04EDD3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2E9ED-1ECE-0CE7-25DC-881595AE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9616F-FA6B-5101-FE4F-8C63B590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135CF-3FF1-1AF6-B454-63377358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5902A-7E1D-999F-CE9C-494B555D8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09566-1D0F-24C4-1897-C96D0D99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3137-0D2A-4072-876D-16EC9AD37582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E2220-A0CE-8C66-A892-870D4E5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ADFBF-F2C7-6DD6-BC67-A5E05A29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8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C50A74-B719-A273-58EE-FEA44B777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18D8DD-707F-5605-3ABF-06B6DD78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FF8A9E-7306-6D80-1EBF-78906E8F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7F74-AC40-4B71-9CDA-C0B7DE638904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2AF70A-5FAC-ECCD-9763-6C9989F7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19F23-2962-E406-73BE-76CE91DF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7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4A436-C072-9819-1D04-B40DB574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4CDFB5-8547-4F7E-7F5B-814E64A0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36849-153A-F311-FEDA-18BDE9CA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D320-F02D-4906-868D-89B6C5C20464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11DC29-7218-F7CB-4405-618C675B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98C8E-E9E8-CCEF-BDF4-EE4FBC58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29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2AC20-6550-13E3-DB67-607B0D79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499F5D-AC79-6DB3-D99C-02ABD812E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3A763-5E5A-1EB7-58A1-20967D78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69D4-3BBC-47A2-9DD7-1778EBA91C8B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2B6CC-B7C7-904A-762F-70277B1D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34182-6584-FDFA-7E6F-94E179A4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2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D60AB-655D-D3FF-CA02-AC459F3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690B12-59FE-25DE-D02F-6A6B5CF4D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EC8CD8-1783-9752-71E1-A62E8FC3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C82BC-445E-0204-CA04-BA47E4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4BD3-A311-4D93-BB86-112BAECEF93E}" type="datetime1">
              <a:rPr lang="fr-FR" smtClean="0"/>
              <a:t>24/07/2024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FFB16F-9C1C-5343-C707-B5AE8C92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FCD6FE-C1EA-C582-9A64-FE54C60D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8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1A11B-220C-D8AF-50E7-9FEB2763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273BAE-1C39-26A7-5550-0C3330F0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0FEB54-D0ED-35E2-0D09-9F05295E7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15FB1A-6827-AAE6-E3DB-EDBB66BA1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CB5D77-DEB6-EA44-DF6B-D780EBA83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9D8B5A-ED30-C75B-C9C2-0DB139BD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7A5A8-F26D-44D9-B64C-1D2DD800F547}" type="datetime1">
              <a:rPr lang="fr-FR" smtClean="0"/>
              <a:t>24/07/2024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E5AD47-37C1-1754-7ADD-6326D50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E62AEA-E455-F6CA-2F6E-EB6AF4C1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5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1B250-7C47-4AA0-72AD-D4067783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FC3B19-81CB-073A-EF8E-A1DC486B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334ED-1CB8-44A5-9514-CC43BF6E3D76}" type="datetime1">
              <a:rPr lang="fr-FR" smtClean="0"/>
              <a:t>24/07/2024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B12DDE-4DF2-781A-2316-30CEA725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9740F1-2169-92F4-CF50-97C6F95A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9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08BE63-44BA-C846-8460-BD51CB03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488A-E93E-47CA-916A-B554498A01DD}" type="datetime1">
              <a:rPr lang="fr-FR" smtClean="0"/>
              <a:t>24/07/2024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58169E-4136-4723-40B8-E3A1791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142BE3-0730-7EAB-4EF6-AB2F3557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77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74666-3D69-2214-0140-D37D7DE6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3EA7B-4C82-AD7D-FF77-D5AC2E7D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A311F-7E68-4B32-9594-5C1EDBF3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8AB96-C048-5BFE-54B5-A1AF34C5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B3DC-B211-4EB5-8FD8-22F526336D25}" type="datetime1">
              <a:rPr lang="fr-FR" smtClean="0"/>
              <a:t>24/07/2024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FF93BB-1C8F-AC38-B6AC-F2F0DD1C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620897-5943-9433-C96B-DB34B5BF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00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F62A0-C87E-8045-847F-B42860B5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7CD79C-C728-0DD9-E4FE-7C463EA42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E997F-9385-EF17-841F-8F0666FD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0160B4-082B-E013-CC5E-D66116A4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FF40-A807-4038-B774-4AD6C0841B53}" type="datetime1">
              <a:rPr lang="fr-FR" smtClean="0"/>
              <a:t>24/07/2024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C1F72-E84D-50EE-68A1-78A61CF0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EF2FBA-6CF3-98A9-65BC-F48468AB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6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EFEC63-F33B-D16D-1582-C411464A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7D42B-6F7B-088A-783A-95E64F2F5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AF85F-8266-C6C5-1EBB-8124B1808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509EA-C576-4540-9060-CAE4CD03C3B5}" type="datetime1">
              <a:rPr lang="fr-FR" smtClean="0"/>
              <a:t>24/07/2024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C20F3-C538-03E8-5461-A491981EA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D40C9-7B85-950E-A71C-E9199084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F334C-4E06-4829-BE61-F0F60D7BE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7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65005C46-21AC-BDEF-A2B0-AB4A9488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D48E479-E104-CA80-0F54-5A8BFF3C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7352"/>
            <a:ext cx="9144000" cy="2387600"/>
          </a:xfrm>
        </p:spPr>
        <p:txBody>
          <a:bodyPr/>
          <a:lstStyle/>
          <a:p>
            <a:r>
              <a:rPr lang="fr-FR" dirty="0"/>
              <a:t>Irrigplantes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6E773-454C-D3BF-0C76-7D4923C48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027"/>
            <a:ext cx="9144000" cy="1655762"/>
          </a:xfrm>
        </p:spPr>
        <p:txBody>
          <a:bodyPr/>
          <a:lstStyle/>
          <a:p>
            <a:r>
              <a:rPr lang="fr-FR" dirty="0"/>
              <a:t>Pour éviter les fleurs séchées</a:t>
            </a:r>
          </a:p>
        </p:txBody>
      </p:sp>
    </p:spTree>
    <p:extLst>
      <p:ext uri="{BB962C8B-B14F-4D97-AF65-F5344CB8AC3E}">
        <p14:creationId xmlns:p14="http://schemas.microsoft.com/office/powerpoint/2010/main" val="386464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DC7B5F07-D326-953E-79FB-AB516C09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9106B7-7891-45C4-270D-E377F95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E187-B434-DA71-8F4D-E328379B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5563" cy="4351338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Seaford" panose="00000500000000000000" pitchFamily="2" charset="0"/>
              </a:rPr>
              <a:t>Les entités deviennent des tables</a:t>
            </a:r>
          </a:p>
          <a:p>
            <a:endParaRPr lang="fr-FR" sz="2000" dirty="0">
              <a:latin typeface="Seaford" panose="00000500000000000000" pitchFamily="2" charset="0"/>
            </a:endParaRPr>
          </a:p>
          <a:p>
            <a:r>
              <a:rPr lang="fr-FR" sz="2000" dirty="0">
                <a:latin typeface="Seaford" panose="00000500000000000000" pitchFamily="2" charset="0"/>
              </a:rPr>
              <a:t>Relation de type 1 donc apparition des clés étrangères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B8882-1CB6-7625-4618-F165124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10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7C397B-7668-1751-A695-21D1FE77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513" y="1870075"/>
            <a:ext cx="6100234" cy="4199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857290-BC37-1DEC-B5E2-97D064D20766}"/>
              </a:ext>
            </a:extLst>
          </p:cNvPr>
          <p:cNvSpPr txBox="1"/>
          <p:nvPr/>
        </p:nvSpPr>
        <p:spPr>
          <a:xfrm>
            <a:off x="5999583" y="3391486"/>
            <a:ext cx="651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C9A7D4-C409-D998-2E04-B875F1BEC4D6}"/>
              </a:ext>
            </a:extLst>
          </p:cNvPr>
          <p:cNvSpPr txBox="1"/>
          <p:nvPr/>
        </p:nvSpPr>
        <p:spPr>
          <a:xfrm>
            <a:off x="8042988" y="3004929"/>
            <a:ext cx="741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Type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E029DD7-C55B-6297-469F-7CEB4C339220}"/>
              </a:ext>
            </a:extLst>
          </p:cNvPr>
          <p:cNvSpPr txBox="1"/>
          <p:nvPr/>
        </p:nvSpPr>
        <p:spPr>
          <a:xfrm>
            <a:off x="7847173" y="3764548"/>
            <a:ext cx="1366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Clé étrangère</a:t>
            </a:r>
          </a:p>
        </p:txBody>
      </p:sp>
    </p:spTree>
    <p:extLst>
      <p:ext uri="{BB962C8B-B14F-4D97-AF65-F5344CB8AC3E}">
        <p14:creationId xmlns:p14="http://schemas.microsoft.com/office/powerpoint/2010/main" val="421567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DC7B5F07-D326-953E-79FB-AB516C09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9106B7-7891-45C4-270D-E377F95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mysql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E187-B434-DA71-8F4D-E328379B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064" y="2844799"/>
            <a:ext cx="7005735" cy="3332163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Seaford" panose="00000500000000000000" pitchFamily="2" charset="0"/>
              </a:rPr>
              <a:t>Création serveur sous PHPMyAdmin</a:t>
            </a:r>
          </a:p>
          <a:p>
            <a:endParaRPr lang="fr-FR" sz="2400" dirty="0">
              <a:latin typeface="Seaford" panose="00000500000000000000" pitchFamily="2" charset="0"/>
            </a:endParaRPr>
          </a:p>
          <a:p>
            <a:r>
              <a:rPr lang="fr-FR" sz="2400" dirty="0">
                <a:latin typeface="Seaford" panose="00000500000000000000" pitchFamily="2" charset="0"/>
              </a:rPr>
              <a:t>Base enregistrée en local pour le développement</a:t>
            </a:r>
          </a:p>
          <a:p>
            <a:endParaRPr lang="fr-FR" sz="2400" dirty="0">
              <a:latin typeface="Seaford" panose="00000500000000000000" pitchFamily="2" charset="0"/>
            </a:endParaRPr>
          </a:p>
          <a:p>
            <a:r>
              <a:rPr lang="fr-FR" sz="2400" dirty="0">
                <a:latin typeface="Seaford" panose="00000500000000000000" pitchFamily="2" charset="0"/>
              </a:rPr>
              <a:t>Config PHP a modifier pour déploiement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B8882-1CB6-7625-4618-F165124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11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4502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DC7B5F07-D326-953E-79FB-AB516C09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9106B7-7891-45C4-270D-E377F95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place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E187-B434-DA71-8F4D-E328379B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Seaford" panose="00000500000000000000" pitchFamily="2" charset="0"/>
              </a:rPr>
              <a:t>Exemple de création de table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B8882-1CB6-7625-4618-F165124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12</a:t>
            </a:fld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B73187-C024-82AB-4F11-D57BDBFB3DD5}"/>
              </a:ext>
            </a:extLst>
          </p:cNvPr>
          <p:cNvSpPr txBox="1"/>
          <p:nvPr/>
        </p:nvSpPr>
        <p:spPr>
          <a:xfrm>
            <a:off x="5375308" y="2654771"/>
            <a:ext cx="616267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41338"/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CREATE TABLE 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plante</a:t>
            </a:r>
          </a:p>
          <a:p>
            <a:pPr defTabSz="541338"/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</a:p>
          <a:p>
            <a:pPr lvl="1" defTabSz="541338"/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id_plante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INT NOT NULL AUTOINCREMENT,</a:t>
            </a:r>
          </a:p>
          <a:p>
            <a:pPr lvl="1" defTabSz="541338"/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nom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VARCHAR(20) NOT NULL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lvl="1" defTabSz="541338"/>
            <a:r>
              <a:rPr lang="en-US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espece</a:t>
            </a:r>
            <a:r>
              <a:rPr lang="en-US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VARCHAR(30) NOT NULL,</a:t>
            </a:r>
          </a:p>
          <a:p>
            <a:pPr lvl="1" defTabSz="541338"/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date_achat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DATE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lvl="1" defTabSz="541338"/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image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VARCHAR(250),</a:t>
            </a:r>
          </a:p>
          <a:p>
            <a:pPr lvl="1" defTabSz="541338"/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frequence_arrosage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DECIMAL(1,0) NOT NULL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lvl="1" defTabSz="541338"/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volume_eau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DECIMAL(3,2),</a:t>
            </a:r>
          </a:p>
          <a:p>
            <a:pPr lvl="1" defTabSz="541338"/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id_utilisateur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INT NOT NULL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lvl="1" defTabSz="541338"/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PRIMARY KEY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id_plante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</a:p>
          <a:p>
            <a:pPr lvl="1" defTabSz="541338"/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FOREIGN KEY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id_utilisateur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r>
              <a:rPr lang="fr-FR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REFERENCES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 utilisateur(</a:t>
            </a:r>
            <a:r>
              <a:rPr lang="fr-FR" sz="1300" dirty="0" err="1">
                <a:solidFill>
                  <a:srgbClr val="000000"/>
                </a:solidFill>
                <a:latin typeface="Calibri" panose="020F0502020204030204" pitchFamily="34" charset="0"/>
              </a:rPr>
              <a:t>id_utilisateur</a:t>
            </a:r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defTabSz="541338"/>
            <a:r>
              <a:rPr lang="fr-FR" sz="13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6993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52FD5EA3-142C-8976-66C2-B6C34F3E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9514BC-E27D-574A-994B-B0B590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6B37-88C8-AD57-50BD-210BBC3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13</a:t>
            </a:fld>
            <a:endParaRPr lang="fr-FR" b="1" dirty="0"/>
          </a:p>
        </p:txBody>
      </p:sp>
      <p:pic>
        <p:nvPicPr>
          <p:cNvPr id="10" name="Image 9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C24976F-82F4-73E3-9981-FBDB69DDA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2456328"/>
            <a:ext cx="8140700" cy="311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56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52FD5EA3-142C-8976-66C2-B6C34F3EE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9514BC-E27D-574A-994B-B0B590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6B37-88C8-AD57-50BD-210BBC3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14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6C50C9-542A-AF4A-72BD-05DAA5C20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37" y="676275"/>
            <a:ext cx="2871788" cy="55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702C76-CFA9-65A0-C545-05E3A87C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676275"/>
            <a:ext cx="2871788" cy="5505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53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52FD5EA3-142C-8976-66C2-B6C34F3EED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9514BC-E27D-574A-994B-B0B59094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96B37-88C8-AD57-50BD-210BBC36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15</a:t>
            </a:fld>
            <a:endParaRPr lang="fr-FR" b="1" dirty="0"/>
          </a:p>
        </p:txBody>
      </p:sp>
      <p:pic>
        <p:nvPicPr>
          <p:cNvPr id="8" name="Image 7" descr="Une image contenant texte, capture d’écran, Page web, Site web&#10;&#10;Description générée automatiquement">
            <a:extLst>
              <a:ext uri="{FF2B5EF4-FFF2-40B4-BE49-F238E27FC236}">
                <a16:creationId xmlns:a16="http://schemas.microsoft.com/office/drawing/2014/main" id="{9FB0D9B9-6201-C79C-FB56-380CE04A62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8" b="35741"/>
          <a:stretch/>
        </p:blipFill>
        <p:spPr>
          <a:xfrm>
            <a:off x="838200" y="1611313"/>
            <a:ext cx="5900911" cy="440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BF5D0026-CA5E-6C4D-E340-FD59CE8E7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55" y="1611313"/>
            <a:ext cx="2743200" cy="342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57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08C6541B-E709-6E5B-B1AE-0816C58D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B716DA-01A3-FE47-F1F9-B48C71C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client-serveur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4D895-10FB-53C7-2C77-F292586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824" y="1962216"/>
            <a:ext cx="9608976" cy="4405312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Utilisation de PDO (PHP Data Objects)</a:t>
            </a:r>
          </a:p>
          <a:p>
            <a:endParaRPr lang="fr-FR" sz="2000" dirty="0"/>
          </a:p>
          <a:p>
            <a:r>
              <a:rPr lang="fr-FR" sz="2000" dirty="0"/>
              <a:t>Fichier de configuration pour les informations de connexion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&lt;?php</a:t>
            </a:r>
            <a:endParaRPr lang="fr-F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Informations de connection MySQL */</a:t>
            </a:r>
            <a:endParaRPr lang="fr-F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define(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'DB_SERVER'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‘******'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define(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'DB_USERNAME'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‘*****'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define(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'DB_PASSWORD'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‘*****'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define(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'DB_NAME'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rrigplante'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Tentative de connexion Base de données MySQL */</a:t>
            </a:r>
            <a:endParaRPr lang="fr-F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$pdo = </a:t>
            </a:r>
            <a:r>
              <a:rPr lang="fr-F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PDO(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"mysql:host="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DB_SERVER . 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";dbname="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DB_NAME, DB_USERNAME, DB_PASSWORD);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Mode d’</a:t>
            </a:r>
            <a:r>
              <a:rPr lang="fr-F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fr-FR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rreur PDO</a:t>
            </a:r>
            <a:endParaRPr lang="fr-F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$pdo-&gt;setAttribute(PDO::ATTR_ERRMODE, PDO::ERRMODE_EXCEPTION);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fr-F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(PDOException $e){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die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"ERREUR: Connexion impossible. "</a:t>
            </a: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. $e-&gt;getMessage());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4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fr-FR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431833-0D56-89D1-2EFD-6A825A9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16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35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08C6541B-E709-6E5B-B1AE-0816C58D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B716DA-01A3-FE47-F1F9-B48C71C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Interaction client-serveur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4D895-10FB-53C7-2C77-F292586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4" y="1690689"/>
            <a:ext cx="6755364" cy="4405312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/>
              <a:t>Dans la page :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&lt;?php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Démarrage de la session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session_start();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Include du fichier de config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require_once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"./pdo/config.php"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$sth_plantes = $pdo-&gt;prepare(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id_plante, nom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plante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        </a:t>
            </a: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 BY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nom"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$sth_plantes-&gt;execute();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$result_plantes = $sth_plantes-&gt;fetchAll();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$data_plantes = </a:t>
            </a:r>
            <a:r>
              <a:rPr lang="fr-FR" sz="15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($result_plantes as $row_plantes)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$data_plantes[] = $row_plantes;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(PDOException $e){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echo </a:t>
            </a:r>
            <a:r>
              <a:rPr lang="fr-FR" sz="15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'Erreur : '</a:t>
            </a: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.$e-&gt;getMessage();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500" b="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fr-F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1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431833-0D56-89D1-2EFD-6A825A9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17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46527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08C6541B-E709-6E5B-B1AE-0816C58D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9B716DA-01A3-FE47-F1F9-B48C71C9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collective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F4D895-10FB-53C7-2C77-F292586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49" y="3018503"/>
            <a:ext cx="6035351" cy="3077497"/>
          </a:xfrm>
        </p:spPr>
        <p:txBody>
          <a:bodyPr/>
          <a:lstStyle/>
          <a:p>
            <a:r>
              <a:rPr lang="fr-FR" dirty="0"/>
              <a:t>Nos impressions</a:t>
            </a:r>
          </a:p>
          <a:p>
            <a:endParaRPr lang="fr-FR" dirty="0"/>
          </a:p>
          <a:p>
            <a:r>
              <a:rPr lang="fr-FR" dirty="0"/>
              <a:t>Les difficultés</a:t>
            </a:r>
          </a:p>
          <a:p>
            <a:endParaRPr lang="fr-FR" dirty="0"/>
          </a:p>
          <a:p>
            <a:r>
              <a:rPr lang="fr-FR" dirty="0"/>
              <a:t>Ce qui nous a plu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431833-0D56-89D1-2EFD-6A825A9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18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0202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701B7D36-317B-E1C5-1F89-F61A79B7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C0022-C0A9-5D0D-FD3E-4CEC0C1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aford" panose="00000500000000000000" pitchFamily="2" charset="0"/>
              </a:rPr>
              <a:t>Présentation projet - 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9747A-BE75-847A-EB07-3DC3B19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2</a:t>
            </a:fld>
            <a:endParaRPr lang="fr-FR" sz="1100" b="1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C8F54E-4B4C-C07D-64E8-C005BD41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Seaford" panose="00000500000000000000" pitchFamily="2" charset="0"/>
              </a:rPr>
              <a:t>Répartition de tâches selon les aptitudes de chacun</a:t>
            </a:r>
          </a:p>
          <a:p>
            <a:pPr marL="0" indent="0">
              <a:buNone/>
            </a:pPr>
            <a:endParaRPr lang="fr-FR" dirty="0">
              <a:latin typeface="Seaford" panose="00000500000000000000" pitchFamily="2" charset="0"/>
            </a:endParaRPr>
          </a:p>
          <a:p>
            <a:r>
              <a:rPr lang="fr-FR" sz="2000" dirty="0">
                <a:latin typeface="Seaford" panose="00000500000000000000" pitchFamily="2" charset="0"/>
              </a:rPr>
              <a:t>Fonctionnalités, diagrammes UML : Nicolas</a:t>
            </a:r>
          </a:p>
          <a:p>
            <a:r>
              <a:rPr lang="fr-FR" sz="2000" dirty="0">
                <a:latin typeface="Seaford" panose="00000500000000000000" pitchFamily="2" charset="0"/>
              </a:rPr>
              <a:t>MCD-MLD : Saskia</a:t>
            </a:r>
          </a:p>
          <a:p>
            <a:r>
              <a:rPr lang="fr-FR" sz="2000" dirty="0">
                <a:latin typeface="Seaford" panose="00000500000000000000" pitchFamily="2" charset="0"/>
              </a:rPr>
              <a:t>Création de la base de données : Saskia</a:t>
            </a:r>
          </a:p>
          <a:p>
            <a:r>
              <a:rPr lang="fr-FR" sz="2000" dirty="0">
                <a:latin typeface="Seaford" panose="00000500000000000000" pitchFamily="2" charset="0"/>
              </a:rPr>
              <a:t>Maquettage : Thomas</a:t>
            </a:r>
          </a:p>
        </p:txBody>
      </p:sp>
    </p:spTree>
    <p:extLst>
      <p:ext uri="{BB962C8B-B14F-4D97-AF65-F5344CB8AC3E}">
        <p14:creationId xmlns:p14="http://schemas.microsoft.com/office/powerpoint/2010/main" val="1690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701B7D36-317B-E1C5-1F89-F61A79B7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C0022-C0A9-5D0D-FD3E-4CEC0C1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aford" panose="00000500000000000000" pitchFamily="2" charset="0"/>
              </a:rPr>
              <a:t>Présentation projet - 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9747A-BE75-847A-EB07-3DC3B19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3</a:t>
            </a:fld>
            <a:endParaRPr lang="fr-FR" sz="1100" b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1CCC24-3BC4-38BD-CEFF-BABF6377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2646363"/>
            <a:ext cx="7943850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2E17568-9E43-9B35-E287-6B82ADB0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Seaford" panose="00000500000000000000" pitchFamily="2" charset="0"/>
              </a:rPr>
              <a:t>Utilisation de Miro </a:t>
            </a:r>
            <a:r>
              <a:rPr lang="fr-FR" sz="2400" dirty="0" err="1">
                <a:latin typeface="Seaford" panose="00000500000000000000" pitchFamily="2" charset="0"/>
              </a:rPr>
              <a:t>Whiteboard</a:t>
            </a:r>
            <a:endParaRPr lang="fr-FR" sz="2000" dirty="0">
              <a:latin typeface="Seafor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4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701B7D36-317B-E1C5-1F89-F61A79B7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C0022-C0A9-5D0D-FD3E-4CEC0C1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aford" panose="00000500000000000000" pitchFamily="2" charset="0"/>
              </a:rPr>
              <a:t>Présentation projet – Tableau de suivi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9747A-BE75-847A-EB07-3DC3B19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4</a:t>
            </a:fld>
            <a:endParaRPr lang="fr-FR" sz="1100" b="1" dirty="0"/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8C49BAF9-6D98-3197-5588-A7D3B566C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10934"/>
              </p:ext>
            </p:extLst>
          </p:nvPr>
        </p:nvGraphicFramePr>
        <p:xfrm>
          <a:off x="838200" y="1825625"/>
          <a:ext cx="10515597" cy="400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93392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35591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6621379"/>
                    </a:ext>
                  </a:extLst>
                </a:gridCol>
              </a:tblGrid>
              <a:tr h="51215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Lundi Après-midi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Mercredi matin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55978"/>
                  </a:ext>
                </a:extLst>
              </a:tr>
              <a:tr h="349385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Création d’un tableau collaboratif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Inventaire des compétences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600" dirty="0"/>
                    </a:p>
                    <a:p>
                      <a:r>
                        <a:rPr lang="fr-FR" sz="1600" dirty="0"/>
                        <a:t>- Répartition des tâches :</a:t>
                      </a:r>
                    </a:p>
                    <a:p>
                      <a:r>
                        <a:rPr lang="fr-FR" sz="1600" dirty="0"/>
                        <a:t>      Nicolas : Fonctionnalités UML</a:t>
                      </a:r>
                    </a:p>
                    <a:p>
                      <a:r>
                        <a:rPr lang="fr-FR" sz="1600" dirty="0"/>
                        <a:t>      Saskia : Création Base de données</a:t>
                      </a:r>
                    </a:p>
                    <a:p>
                      <a:r>
                        <a:rPr lang="fr-FR" sz="1600" dirty="0"/>
                        <a:t>      Thomas : Maquettage</a:t>
                      </a:r>
                    </a:p>
                    <a:p>
                      <a:endParaRPr lang="fr-FR" sz="1600" dirty="0"/>
                    </a:p>
                    <a:p>
                      <a:r>
                        <a:rPr lang="fr-FR" sz="1600" dirty="0"/>
                        <a:t>- Choix des technologies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UML (Use Case, diagrammes activité et séquence)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MCD / MLD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Création de la base de données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Maquettage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Début rédaction présentation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Création code PHP pour accès base de données et affichage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160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fr-FR" sz="1600" dirty="0"/>
                        <a:t>- Rédaction présentation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701B7D36-317B-E1C5-1F89-F61A79B7FE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4C0022-C0A9-5D0D-FD3E-4CEC0C1F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Seaford" panose="00000500000000000000" pitchFamily="2" charset="0"/>
              </a:rPr>
              <a:t>Présentation projet – Technologies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9747A-BE75-847A-EB07-3DC3B193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5</a:t>
            </a:fld>
            <a:endParaRPr lang="fr-FR" sz="1100" b="1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D27C3-5E4D-0524-9E2C-37AE618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06" y="2360645"/>
            <a:ext cx="6688494" cy="3816318"/>
          </a:xfrm>
        </p:spPr>
        <p:txBody>
          <a:bodyPr/>
          <a:lstStyle/>
          <a:p>
            <a:r>
              <a:rPr lang="fr-FR" sz="2400" dirty="0"/>
              <a:t>Base de données : serveur MySQL</a:t>
            </a:r>
          </a:p>
          <a:p>
            <a:endParaRPr lang="fr-FR" dirty="0"/>
          </a:p>
          <a:p>
            <a:r>
              <a:rPr lang="fr-FR" sz="2400" dirty="0"/>
              <a:t>Langages de programmation :</a:t>
            </a:r>
          </a:p>
          <a:p>
            <a:endParaRPr lang="fr-FR" sz="2000" dirty="0"/>
          </a:p>
          <a:p>
            <a:pPr lvl="1"/>
            <a:r>
              <a:rPr lang="fr-FR" sz="2000" dirty="0"/>
              <a:t>Base de données : SQL (BDD)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Site web : Php / Html / </a:t>
            </a:r>
            <a:r>
              <a:rPr lang="fr-FR" sz="2000" dirty="0" err="1"/>
              <a:t>Css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9883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44A20C63-8C3B-5975-86C6-FF7DE2B9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F88145-B1AB-73FE-07B5-5CFB0C5E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DA971A2-6EF5-A752-C97F-3D1092BFD110}"/>
              </a:ext>
            </a:extLst>
          </p:cNvPr>
          <p:cNvSpPr txBox="1">
            <a:spLocks/>
          </p:cNvSpPr>
          <p:nvPr/>
        </p:nvSpPr>
        <p:spPr>
          <a:xfrm>
            <a:off x="838200" y="3321697"/>
            <a:ext cx="3407229" cy="2855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Seaford" panose="00000500000000000000" pitchFamily="2" charset="0"/>
              </a:rPr>
              <a:t>Use case :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 cas d’utilisations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= actions des utilisateurs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CD834A-47AB-93B3-BCBB-E67092D9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842" y="1437141"/>
            <a:ext cx="7697888" cy="5284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D767510-8207-45B2-2735-20A8049F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6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72629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8B88FF36-666F-1356-D155-12E5C9D222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pic>
        <p:nvPicPr>
          <p:cNvPr id="7" name="Image 6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16A8006B-667E-9D52-A396-E9546C5C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23" y="0"/>
            <a:ext cx="9391277" cy="685800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0748573-C6BB-8B6C-091B-9D2E9685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7</a:t>
            </a:fld>
            <a:endParaRPr lang="fr-FR" b="1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4E8C6AC-7595-2B3A-BD1B-2B4CD078DABA}"/>
              </a:ext>
            </a:extLst>
          </p:cNvPr>
          <p:cNvSpPr txBox="1">
            <a:spLocks/>
          </p:cNvSpPr>
          <p:nvPr/>
        </p:nvSpPr>
        <p:spPr>
          <a:xfrm>
            <a:off x="457199" y="1110343"/>
            <a:ext cx="2343523" cy="5038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Seaford" panose="00000500000000000000" pitchFamily="2" charset="0"/>
              </a:rPr>
              <a:t>Diagramme d’activité :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Représentation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algorithmique</a:t>
            </a:r>
          </a:p>
          <a:p>
            <a:pPr marL="0" indent="0">
              <a:buNone/>
            </a:pPr>
            <a:endParaRPr lang="fr-FR" sz="2000" dirty="0">
              <a:latin typeface="Seaford" panose="00000500000000000000" pitchFamily="2" charset="0"/>
            </a:endParaRP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1 </a:t>
            </a:r>
            <a:r>
              <a:rPr lang="fr-FR" sz="2000" dirty="0" err="1">
                <a:latin typeface="Seaford" panose="00000500000000000000" pitchFamily="2" charset="0"/>
              </a:rPr>
              <a:t>diagrame</a:t>
            </a:r>
            <a:r>
              <a:rPr lang="fr-FR" sz="2000" dirty="0">
                <a:latin typeface="Seaford" panose="00000500000000000000" pitchFamily="2" charset="0"/>
              </a:rPr>
              <a:t> =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1cas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357181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54604914-7740-6F9A-76E1-FE99E83938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pic>
        <p:nvPicPr>
          <p:cNvPr id="9" name="Image 8" descr="Une image contenant texte, diagramme, Parallèle, capture d’écran&#10;&#10;Description générée automatiquement">
            <a:extLst>
              <a:ext uri="{FF2B5EF4-FFF2-40B4-BE49-F238E27FC236}">
                <a16:creationId xmlns:a16="http://schemas.microsoft.com/office/drawing/2014/main" id="{5EF397A4-68B0-FFCD-A19E-50A4FB70B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833" y="0"/>
            <a:ext cx="8404167" cy="68580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C536-F915-98F1-31F7-4FBA05BD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8</a:t>
            </a:fld>
            <a:endParaRPr lang="fr-FR" b="1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EFEA3EB-B9E0-67FF-BED1-321887C06C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9496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latin typeface="Seaford" panose="00000500000000000000" pitchFamily="2" charset="0"/>
              </a:rPr>
              <a:t>Diagramme de séquence:</a:t>
            </a:r>
          </a:p>
          <a:p>
            <a:pPr marL="0" indent="0">
              <a:buNone/>
            </a:pPr>
            <a:r>
              <a:rPr lang="fr-FR" sz="2000" dirty="0">
                <a:latin typeface="Seaford" panose="00000500000000000000" pitchFamily="2" charset="0"/>
              </a:rPr>
              <a:t>Chronologique</a:t>
            </a:r>
          </a:p>
        </p:txBody>
      </p:sp>
    </p:spTree>
    <p:extLst>
      <p:ext uri="{BB962C8B-B14F-4D97-AF65-F5344CB8AC3E}">
        <p14:creationId xmlns:p14="http://schemas.microsoft.com/office/powerpoint/2010/main" val="25036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uille, arbre, plante&#10;&#10;Description générée automatiquement">
            <a:extLst>
              <a:ext uri="{FF2B5EF4-FFF2-40B4-BE49-F238E27FC236}">
                <a16:creationId xmlns:a16="http://schemas.microsoft.com/office/drawing/2014/main" id="{DC7B5F07-D326-953E-79FB-AB516C096D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9106B7-7891-45C4-270D-E377F957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- MCD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E187-B434-DA71-8F4D-E328379B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Seaford" panose="00000500000000000000" pitchFamily="2" charset="0"/>
              </a:rPr>
              <a:t>3 entités (partie client)</a:t>
            </a:r>
          </a:p>
          <a:p>
            <a:endParaRPr lang="fr-FR" sz="2000" dirty="0">
              <a:latin typeface="Seaford" panose="00000500000000000000" pitchFamily="2" charset="0"/>
            </a:endParaRPr>
          </a:p>
          <a:p>
            <a:endParaRPr lang="fr-FR" sz="2000" dirty="0">
              <a:latin typeface="Seaford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B8882-1CB6-7625-4618-F165124C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F334C-4E06-4829-BE61-F0F60D7BE40F}" type="slidenum">
              <a:rPr lang="fr-FR" sz="2000" b="1" smtClean="0"/>
              <a:t>9</a:t>
            </a:fld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11377D-30BA-0247-A029-FCC518DB8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1681357"/>
            <a:ext cx="672465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B2C68C5-C05B-1758-FE8A-F44DE4C4A537}"/>
              </a:ext>
            </a:extLst>
          </p:cNvPr>
          <p:cNvSpPr txBox="1"/>
          <p:nvPr/>
        </p:nvSpPr>
        <p:spPr>
          <a:xfrm>
            <a:off x="5626359" y="3259723"/>
            <a:ext cx="69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Entité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BCF328-0ED7-58D1-0D4D-2C46760FE620}"/>
              </a:ext>
            </a:extLst>
          </p:cNvPr>
          <p:cNvSpPr txBox="1"/>
          <p:nvPr/>
        </p:nvSpPr>
        <p:spPr>
          <a:xfrm>
            <a:off x="9179779" y="3832017"/>
            <a:ext cx="1206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Cardinalité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8570DC-C129-7BB4-773E-35937C14C491}"/>
              </a:ext>
            </a:extLst>
          </p:cNvPr>
          <p:cNvSpPr txBox="1"/>
          <p:nvPr/>
        </p:nvSpPr>
        <p:spPr>
          <a:xfrm>
            <a:off x="9061948" y="4293974"/>
            <a:ext cx="920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15628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652</Words>
  <Application>Microsoft Office PowerPoint</Application>
  <PresentationFormat>Grand écran</PresentationFormat>
  <Paragraphs>160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Seaford</vt:lpstr>
      <vt:lpstr>Thème Office</vt:lpstr>
      <vt:lpstr>Irrigplantes</vt:lpstr>
      <vt:lpstr>Présentation projet - Organisation</vt:lpstr>
      <vt:lpstr>Présentation projet - Organisation</vt:lpstr>
      <vt:lpstr>Présentation projet – Tableau de suivi</vt:lpstr>
      <vt:lpstr>Présentation projet – Technologies</vt:lpstr>
      <vt:lpstr>Fonctionnalités</vt:lpstr>
      <vt:lpstr>Présentation PowerPoint</vt:lpstr>
      <vt:lpstr>Présentation PowerPoint</vt:lpstr>
      <vt:lpstr>Conception - MCD</vt:lpstr>
      <vt:lpstr>Conception - MLD</vt:lpstr>
      <vt:lpstr>Serveur mysql</vt:lpstr>
      <vt:lpstr>Mise en place de la base de données</vt:lpstr>
      <vt:lpstr>Maquettage</vt:lpstr>
      <vt:lpstr>Maquettage</vt:lpstr>
      <vt:lpstr>Maquettage</vt:lpstr>
      <vt:lpstr>Interaction client-serveur</vt:lpstr>
      <vt:lpstr>Interaction client-serveur</vt:lpstr>
      <vt:lpstr>Conclusion collective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Cayez</dc:creator>
  <cp:lastModifiedBy>Nicolas Cayez</cp:lastModifiedBy>
  <cp:revision>16</cp:revision>
  <dcterms:created xsi:type="dcterms:W3CDTF">2024-07-23T07:21:50Z</dcterms:created>
  <dcterms:modified xsi:type="dcterms:W3CDTF">2024-07-24T08:58:15Z</dcterms:modified>
</cp:coreProperties>
</file>