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Cliquez pour éditer le format du texte-titre</a:t>
            </a:r>
            <a:endParaRPr b="0" lang="en-GB"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Cliquez pour éditer le format du plan de texte</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niveau de plan</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Troisième niveau de plan</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Quatrième niveau de plan</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Cinquième niveau de plan</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Sixième niveau de plan</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Septième niveau de plan</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75320" y="139320"/>
            <a:ext cx="10551600" cy="3636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The Phycosphere : </a:t>
            </a:r>
            <a:r>
              <a:rPr b="0" lang="en-GB" sz="1800" spc="-1" strike="noStrike">
                <a:solidFill>
                  <a:srgbClr val="000000"/>
                </a:solidFill>
                <a:latin typeface="Garamond"/>
                <a:ea typeface="DejaVu Sans"/>
              </a:rPr>
              <a:t>an ecological </a:t>
            </a:r>
            <a:r>
              <a:rPr b="0" lang="en-GB" sz="1800" spc="-1" strike="noStrike">
                <a:solidFill>
                  <a:srgbClr val="000000"/>
                </a:solidFill>
                <a:latin typeface="Garamond"/>
                <a:ea typeface="DejaVu Sans"/>
              </a:rPr>
              <a:t>interface for </a:t>
            </a:r>
            <a:r>
              <a:rPr b="0" lang="en-GB" sz="1800" spc="-1" strike="noStrike">
                <a:solidFill>
                  <a:srgbClr val="000000"/>
                </a:solidFill>
                <a:latin typeface="Garamond"/>
                <a:ea typeface="DejaVu Sans"/>
              </a:rPr>
              <a:t>phytoplankton – </a:t>
            </a:r>
            <a:r>
              <a:rPr b="0" lang="en-GB" sz="1800" spc="-1" strike="noStrike">
                <a:solidFill>
                  <a:srgbClr val="000000"/>
                </a:solidFill>
                <a:latin typeface="Garamond"/>
                <a:ea typeface="DejaVu Sans"/>
              </a:rPr>
              <a:t>bacteria </a:t>
            </a:r>
            <a:r>
              <a:rPr b="0" lang="en-GB" sz="1800" spc="-1" strike="noStrike">
                <a:solidFill>
                  <a:srgbClr val="000000"/>
                </a:solidFill>
                <a:latin typeface="Garamond"/>
                <a:ea typeface="DejaVu Sans"/>
              </a:rPr>
              <a:t>relationships.</a:t>
            </a:r>
            <a:endParaRPr b="0" lang="en-GB" sz="1800" spc="-1" strike="noStrike">
              <a:latin typeface="Arial"/>
            </a:endParaRPr>
          </a:p>
        </p:txBody>
      </p:sp>
      <p:sp>
        <p:nvSpPr>
          <p:cNvPr id="39" name="CustomShape 2"/>
          <p:cNvSpPr/>
          <p:nvPr/>
        </p:nvSpPr>
        <p:spPr>
          <a:xfrm>
            <a:off x="10284480" y="6192000"/>
            <a:ext cx="1905840" cy="63720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Garamond"/>
                <a:ea typeface="DejaVu Sans"/>
              </a:rPr>
              <a:t>Seymour et. al, 2017</a:t>
            </a:r>
            <a:endParaRPr b="0" lang="en-GB" sz="1800" spc="-1" strike="noStrike">
              <a:latin typeface="Arial"/>
            </a:endParaRPr>
          </a:p>
        </p:txBody>
      </p:sp>
      <p:grpSp>
        <p:nvGrpSpPr>
          <p:cNvPr id="40" name="Group 3"/>
          <p:cNvGrpSpPr/>
          <p:nvPr/>
        </p:nvGrpSpPr>
        <p:grpSpPr>
          <a:xfrm>
            <a:off x="723600" y="2701080"/>
            <a:ext cx="5467320" cy="1905840"/>
            <a:chOff x="723600" y="2701080"/>
            <a:chExt cx="5467320" cy="1905840"/>
          </a:xfrm>
        </p:grpSpPr>
        <p:pic>
          <p:nvPicPr>
            <p:cNvPr id="41" name="Picture 2" descr=""/>
            <p:cNvPicPr/>
            <p:nvPr/>
          </p:nvPicPr>
          <p:blipFill>
            <a:blip r:embed="rId1"/>
            <a:stretch/>
          </p:blipFill>
          <p:spPr>
            <a:xfrm>
              <a:off x="4285080" y="2701080"/>
              <a:ext cx="1905840" cy="1905840"/>
            </a:xfrm>
            <a:prstGeom prst="rect">
              <a:avLst/>
            </a:prstGeom>
            <a:ln>
              <a:noFill/>
            </a:ln>
          </p:spPr>
        </p:pic>
        <p:sp>
          <p:nvSpPr>
            <p:cNvPr id="42" name="CustomShape 4"/>
            <p:cNvSpPr/>
            <p:nvPr/>
          </p:nvSpPr>
          <p:spPr>
            <a:xfrm>
              <a:off x="723600" y="3470040"/>
              <a:ext cx="2994840" cy="637200"/>
            </a:xfrm>
            <a:prstGeom prst="rect">
              <a:avLst/>
            </a:prstGeom>
            <a:noFill/>
            <a:ln>
              <a:solidFill>
                <a:srgbClr val="ffc000"/>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Metabolites and infochemicals</a:t>
              </a:r>
              <a:endParaRPr b="0" lang="en-GB" sz="1800" spc="-1" strike="noStrike">
                <a:latin typeface="Arial"/>
              </a:endParaRPr>
            </a:p>
          </p:txBody>
        </p:sp>
        <p:sp>
          <p:nvSpPr>
            <p:cNvPr id="43" name="CustomShape 5"/>
            <p:cNvSpPr/>
            <p:nvPr/>
          </p:nvSpPr>
          <p:spPr>
            <a:xfrm flipV="1">
              <a:off x="3719520" y="2894760"/>
              <a:ext cx="1035360" cy="150840"/>
            </a:xfrm>
            <a:custGeom>
              <a:avLst/>
              <a:gdLst/>
              <a:ahLst/>
              <a:rect l="l" t="t" r="r" b="b"/>
              <a:pathLst>
                <a:path w="21600" h="21600">
                  <a:moveTo>
                    <a:pt x="0" y="0"/>
                  </a:moveTo>
                  <a:lnTo>
                    <a:pt x="21600" y="21600"/>
                  </a:lnTo>
                </a:path>
              </a:pathLst>
            </a:custGeom>
            <a:noFill/>
            <a:ln w="38160">
              <a:solidFill>
                <a:srgbClr val="ffd966"/>
              </a:solidFill>
              <a:round/>
              <a:tailEnd len="med" type="triangle" w="med"/>
            </a:ln>
          </p:spPr>
          <p:style>
            <a:lnRef idx="0"/>
            <a:fillRef idx="0"/>
            <a:effectRef idx="0"/>
            <a:fontRef idx="minor"/>
          </p:style>
        </p:sp>
      </p:grpSp>
      <p:grpSp>
        <p:nvGrpSpPr>
          <p:cNvPr id="44" name="Group 6"/>
          <p:cNvGrpSpPr/>
          <p:nvPr/>
        </p:nvGrpSpPr>
        <p:grpSpPr>
          <a:xfrm>
            <a:off x="6912000" y="648000"/>
            <a:ext cx="5112720" cy="2758680"/>
            <a:chOff x="6912000" y="648000"/>
            <a:chExt cx="5112720" cy="2758680"/>
          </a:xfrm>
        </p:grpSpPr>
        <p:sp>
          <p:nvSpPr>
            <p:cNvPr id="45" name="CustomShape 7"/>
            <p:cNvSpPr/>
            <p:nvPr/>
          </p:nvSpPr>
          <p:spPr>
            <a:xfrm>
              <a:off x="6912000" y="1123560"/>
              <a:ext cx="5112720" cy="22831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u="sng">
                  <a:solidFill>
                    <a:srgbClr val="000000"/>
                  </a:solidFill>
                  <a:uFillTx/>
                  <a:latin typeface="Garamond"/>
                  <a:ea typeface="DejaVu Sans"/>
                </a:rPr>
                <a:t>Random encounters</a:t>
              </a:r>
              <a:r>
                <a:rPr b="0" lang="en-GB" sz="1800" spc="-1" strike="noStrike">
                  <a:solidFill>
                    <a:srgbClr val="000000"/>
                  </a:solidFill>
                  <a:latin typeface="Garamond"/>
                  <a:ea typeface="DejaVu Sans"/>
                </a:rPr>
                <a:t> : very low encounter rates</a:t>
              </a:r>
              <a:endParaRPr b="0" lang="en-GB" sz="1800" spc="-1" strike="noStrike">
                <a:latin typeface="Arial"/>
              </a:endParaRPr>
            </a:p>
            <a:p>
              <a:pPr>
                <a:lnSpc>
                  <a:spcPct val="100000"/>
                </a:lnSpc>
              </a:pPr>
              <a:r>
                <a:rPr b="0" lang="en-GB" sz="1800" spc="-1" strike="noStrike" u="sng">
                  <a:solidFill>
                    <a:srgbClr val="000000"/>
                  </a:solidFill>
                  <a:uFillTx/>
                  <a:latin typeface="Garamond"/>
                  <a:ea typeface="DejaVu Sans"/>
                </a:rPr>
                <a:t>Chemotaxis</a:t>
              </a:r>
              <a:r>
                <a:rPr b="0" lang="en-GB" sz="1800" spc="-1" strike="noStrike">
                  <a:solidFill>
                    <a:srgbClr val="000000"/>
                  </a:solidFill>
                  <a:latin typeface="Garamond"/>
                  <a:ea typeface="DejaVu Sans"/>
                </a:rPr>
                <a:t> : highly increase encounter rates but majority of marine bacteria do not exhibit chemotaxis.</a:t>
              </a:r>
              <a:endParaRPr b="0" lang="en-GB" sz="1800" spc="-1" strike="noStrike">
                <a:latin typeface="Arial"/>
              </a:endParaRPr>
            </a:p>
            <a:p>
              <a:pPr>
                <a:lnSpc>
                  <a:spcPct val="100000"/>
                </a:lnSpc>
              </a:pPr>
              <a:r>
                <a:rPr b="0" lang="en-GB" sz="1800" spc="-1" strike="noStrike" u="sng">
                  <a:solidFill>
                    <a:srgbClr val="000000"/>
                  </a:solidFill>
                  <a:uFillTx/>
                  <a:latin typeface="Garamond"/>
                  <a:ea typeface="DejaVu Sans"/>
                </a:rPr>
                <a:t>Vertical transmission</a:t>
              </a:r>
              <a:r>
                <a:rPr b="0" lang="en-GB" sz="1800" spc="-1" strike="noStrike">
                  <a:solidFill>
                    <a:srgbClr val="000000"/>
                  </a:solidFill>
                  <a:latin typeface="Garamond"/>
                  <a:ea typeface="DejaVu Sans"/>
                </a:rPr>
                <a:t> : for fixed bacteria, allows the prolonged preservation of close spatial associations. </a:t>
              </a:r>
              <a:endParaRPr b="0" lang="en-GB" sz="1800" spc="-1" strike="noStrike">
                <a:latin typeface="Arial"/>
              </a:endParaRPr>
            </a:p>
          </p:txBody>
        </p:sp>
        <p:sp>
          <p:nvSpPr>
            <p:cNvPr id="46" name="CustomShape 8"/>
            <p:cNvSpPr/>
            <p:nvPr/>
          </p:nvSpPr>
          <p:spPr>
            <a:xfrm>
              <a:off x="8008560" y="648000"/>
              <a:ext cx="2339640" cy="63720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Garamond"/>
                  <a:ea typeface="DejaVu Sans"/>
                </a:rPr>
                <a:t>How does it happen ?</a:t>
              </a:r>
              <a:endParaRPr b="0" lang="en-GB" sz="1800" spc="-1" strike="noStrike">
                <a:latin typeface="Arial"/>
              </a:endParaRPr>
            </a:p>
          </p:txBody>
        </p:sp>
      </p:grpSp>
      <p:grpSp>
        <p:nvGrpSpPr>
          <p:cNvPr id="47" name="Group 9"/>
          <p:cNvGrpSpPr/>
          <p:nvPr/>
        </p:nvGrpSpPr>
        <p:grpSpPr>
          <a:xfrm>
            <a:off x="456480" y="4228920"/>
            <a:ext cx="6094440" cy="2466000"/>
            <a:chOff x="456480" y="4228920"/>
            <a:chExt cx="6094440" cy="2466000"/>
          </a:xfrm>
        </p:grpSpPr>
        <p:sp>
          <p:nvSpPr>
            <p:cNvPr id="48" name="CustomShape 10"/>
            <p:cNvSpPr/>
            <p:nvPr/>
          </p:nvSpPr>
          <p:spPr>
            <a:xfrm>
              <a:off x="456480" y="4686120"/>
              <a:ext cx="6094440" cy="20088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Garamond"/>
                  <a:ea typeface="DejaVu Sans"/>
                </a:rPr>
                <a:t>Interactions between these two groups :</a:t>
              </a:r>
              <a:endParaRPr b="0" lang="en-GB" sz="1800" spc="-1" strike="noStrike">
                <a:latin typeface="Arial"/>
              </a:endParaRPr>
            </a:p>
            <a:p>
              <a:pPr marL="285840" indent="-284400">
                <a:lnSpc>
                  <a:spcPct val="100000"/>
                </a:lnSpc>
                <a:buClr>
                  <a:srgbClr val="000000"/>
                </a:buClr>
                <a:buFont typeface="Garamond"/>
                <a:buChar char="–"/>
              </a:pPr>
              <a:r>
                <a:rPr b="0" lang="en-GB" sz="1800" spc="-1" strike="noStrike">
                  <a:solidFill>
                    <a:srgbClr val="000000"/>
                  </a:solidFill>
                  <a:latin typeface="Garamond"/>
                  <a:ea typeface="DejaVu Sans"/>
                </a:rPr>
                <a:t>strongly influence carbon and nutrient cycling,</a:t>
              </a:r>
              <a:endParaRPr b="0" lang="en-GB" sz="1800" spc="-1" strike="noStrike">
                <a:latin typeface="Arial"/>
              </a:endParaRPr>
            </a:p>
            <a:p>
              <a:pPr marL="285840" indent="-284400">
                <a:lnSpc>
                  <a:spcPct val="100000"/>
                </a:lnSpc>
                <a:buClr>
                  <a:srgbClr val="000000"/>
                </a:buClr>
                <a:buFont typeface="Garamond"/>
                <a:buChar char="–"/>
              </a:pPr>
              <a:r>
                <a:rPr b="0" lang="en-GB" sz="1800" spc="-1" strike="noStrike">
                  <a:solidFill>
                    <a:srgbClr val="000000"/>
                  </a:solidFill>
                  <a:latin typeface="Garamond"/>
                  <a:ea typeface="DejaVu Sans"/>
                </a:rPr>
                <a:t>regulate the productivity and stability of aquatic food webs, </a:t>
              </a:r>
              <a:endParaRPr b="0" lang="en-GB" sz="1800" spc="-1" strike="noStrike">
                <a:latin typeface="Arial"/>
              </a:endParaRPr>
            </a:p>
            <a:p>
              <a:pPr marL="285840" indent="-284400">
                <a:lnSpc>
                  <a:spcPct val="100000"/>
                </a:lnSpc>
                <a:buClr>
                  <a:srgbClr val="000000"/>
                </a:buClr>
                <a:buFont typeface="Garamond"/>
                <a:buChar char="–"/>
              </a:pPr>
              <a:r>
                <a:rPr b="0" lang="en-GB" sz="1800" spc="-1" strike="noStrike">
                  <a:solidFill>
                    <a:srgbClr val="000000"/>
                  </a:solidFill>
                  <a:latin typeface="Garamond"/>
                  <a:ea typeface="DejaVu Sans"/>
                </a:rPr>
                <a:t>affect ocean–atmosphere fluxes of climatically relevant chemicals</a:t>
              </a:r>
              <a:endParaRPr b="0" lang="en-GB" sz="1800" spc="-1" strike="noStrike">
                <a:latin typeface="Arial"/>
              </a:endParaRPr>
            </a:p>
          </p:txBody>
        </p:sp>
        <p:sp>
          <p:nvSpPr>
            <p:cNvPr id="49" name="CustomShape 11"/>
            <p:cNvSpPr/>
            <p:nvPr/>
          </p:nvSpPr>
          <p:spPr>
            <a:xfrm>
              <a:off x="970200" y="4228920"/>
              <a:ext cx="2339640" cy="91224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Garamond"/>
                  <a:ea typeface="DejaVu Sans"/>
                </a:rPr>
                <a:t>What consequences ?</a:t>
              </a:r>
              <a:endParaRPr b="0" lang="en-GB" sz="1800" spc="-1" strike="noStrike">
                <a:latin typeface="Arial"/>
              </a:endParaRPr>
            </a:p>
            <a:p>
              <a:pPr>
                <a:lnSpc>
                  <a:spcPct val="100000"/>
                </a:lnSpc>
              </a:pPr>
              <a:endParaRPr b="0" lang="en-GB" sz="1800" spc="-1" strike="noStrike">
                <a:latin typeface="Arial"/>
              </a:endParaRPr>
            </a:p>
          </p:txBody>
        </p:sp>
      </p:grpSp>
      <p:grpSp>
        <p:nvGrpSpPr>
          <p:cNvPr id="50" name="Group 12"/>
          <p:cNvGrpSpPr/>
          <p:nvPr/>
        </p:nvGrpSpPr>
        <p:grpSpPr>
          <a:xfrm>
            <a:off x="168480" y="648000"/>
            <a:ext cx="6094440" cy="2225880"/>
            <a:chOff x="168480" y="648000"/>
            <a:chExt cx="6094440" cy="2225880"/>
          </a:xfrm>
        </p:grpSpPr>
        <p:sp>
          <p:nvSpPr>
            <p:cNvPr id="51" name="CustomShape 13"/>
            <p:cNvSpPr/>
            <p:nvPr/>
          </p:nvSpPr>
          <p:spPr>
            <a:xfrm>
              <a:off x="168480" y="1139400"/>
              <a:ext cx="6094440" cy="17344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u="sng">
                  <a:solidFill>
                    <a:srgbClr val="000000"/>
                  </a:solidFill>
                  <a:uFillTx/>
                  <a:latin typeface="Garamond"/>
                  <a:ea typeface="DejaVu Sans"/>
                </a:rPr>
                <a:t>Competition / antagonism </a:t>
              </a:r>
              <a:r>
                <a:rPr b="0" lang="en-GB" sz="1800" spc="-1" strike="noStrike">
                  <a:solidFill>
                    <a:srgbClr val="000000"/>
                  </a:solidFill>
                  <a:latin typeface="Garamond"/>
                  <a:ea typeface="DejaVu Sans"/>
                </a:rPr>
                <a:t>: competition for inorganic nutrients or algicidal activities of </a:t>
              </a:r>
              <a:r>
                <a:rPr b="0" lang="en-GB" sz="1800" spc="-1" strike="noStrike">
                  <a:solidFill>
                    <a:srgbClr val="000000"/>
                  </a:solidFill>
                  <a:latin typeface="Droid Sans Fallback"/>
                  <a:ea typeface="DejaVu Sans"/>
                </a:rPr>
                <a:t>bacteria</a:t>
              </a:r>
              <a:endParaRPr b="0" lang="en-GB" sz="1800" spc="-1" strike="noStrike">
                <a:latin typeface="Arial"/>
              </a:endParaRPr>
            </a:p>
            <a:p>
              <a:pPr>
                <a:lnSpc>
                  <a:spcPct val="100000"/>
                </a:lnSpc>
              </a:pPr>
              <a:r>
                <a:rPr b="0" lang="en-GB" sz="1800" spc="-1" strike="noStrike" u="sng">
                  <a:solidFill>
                    <a:srgbClr val="000000"/>
                  </a:solidFill>
                  <a:uFillTx/>
                  <a:latin typeface="Garamond"/>
                  <a:ea typeface="DejaVu Sans"/>
                </a:rPr>
                <a:t>Mutualism</a:t>
              </a:r>
              <a:r>
                <a:rPr b="0" lang="en-GB" sz="1800" spc="-1" strike="noStrike">
                  <a:solidFill>
                    <a:srgbClr val="000000"/>
                  </a:solidFill>
                  <a:latin typeface="Garamond"/>
                  <a:ea typeface="DejaVu Sans"/>
                </a:rPr>
                <a:t> : bacterial vitamins synthesis, nitrogen fixing cyanobacteria, release of vibrioferrin, …</a:t>
              </a:r>
              <a:endParaRPr b="0" lang="en-GB" sz="1800" spc="-1" strike="noStrike">
                <a:latin typeface="Arial"/>
              </a:endParaRPr>
            </a:p>
            <a:p>
              <a:pPr>
                <a:lnSpc>
                  <a:spcPct val="100000"/>
                </a:lnSpc>
              </a:pPr>
              <a:endParaRPr b="0" lang="en-GB" sz="1800" spc="-1" strike="noStrike">
                <a:latin typeface="Arial"/>
              </a:endParaRPr>
            </a:p>
          </p:txBody>
        </p:sp>
        <p:sp>
          <p:nvSpPr>
            <p:cNvPr id="52" name="CustomShape 14"/>
            <p:cNvSpPr/>
            <p:nvPr/>
          </p:nvSpPr>
          <p:spPr>
            <a:xfrm>
              <a:off x="1543320" y="648000"/>
              <a:ext cx="2339640" cy="63720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Garamond"/>
                  <a:ea typeface="DejaVu Sans"/>
                </a:rPr>
                <a:t>What interactions ?</a:t>
              </a:r>
              <a:endParaRPr b="0" lang="en-GB" sz="1800" spc="-1" strike="noStrike">
                <a:latin typeface="Arial"/>
              </a:endParaRPr>
            </a:p>
          </p:txBody>
        </p:sp>
      </p:grpSp>
      <p:pic>
        <p:nvPicPr>
          <p:cNvPr id="53" name="Image 15" descr=""/>
          <p:cNvPicPr/>
          <p:nvPr/>
        </p:nvPicPr>
        <p:blipFill>
          <a:blip r:embed="rId2"/>
          <a:stretch/>
        </p:blipFill>
        <p:spPr>
          <a:xfrm>
            <a:off x="6696000" y="3567960"/>
            <a:ext cx="5332680" cy="2046960"/>
          </a:xfrm>
          <a:prstGeom prst="rect">
            <a:avLst/>
          </a:prstGeom>
          <a:ln>
            <a:noFill/>
          </a:ln>
        </p:spPr>
      </p:pic>
      <p:sp>
        <p:nvSpPr>
          <p:cNvPr id="54" name="CustomShape 15"/>
          <p:cNvSpPr/>
          <p:nvPr/>
        </p:nvSpPr>
        <p:spPr>
          <a:xfrm>
            <a:off x="7524720" y="5767920"/>
            <a:ext cx="3846960" cy="6372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GLOBAL SCALE CONSEQUENCES</a:t>
            </a:r>
            <a:endParaRPr b="0" lang="en-GB"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Soil exchange rates of COS and CO18O differ with the diversity of microbial communities and their CA enzymes PART 2</a:t>
            </a:r>
            <a:endParaRPr b="0" lang="en-GB" sz="1800" spc="-1" strike="noStrike">
              <a:latin typeface="Arial"/>
            </a:endParaRPr>
          </a:p>
        </p:txBody>
      </p:sp>
      <p:sp>
        <p:nvSpPr>
          <p:cNvPr id="112"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Meredith et.al, 2018</a:t>
            </a:r>
            <a:endParaRPr b="0" lang="en-GB" sz="1800" spc="-1" strike="noStrike">
              <a:latin typeface="Arial"/>
            </a:endParaRPr>
          </a:p>
        </p:txBody>
      </p:sp>
      <p:sp>
        <p:nvSpPr>
          <p:cNvPr id="113"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14" name="CustomShape 4"/>
          <p:cNvSpPr/>
          <p:nvPr/>
        </p:nvSpPr>
        <p:spPr>
          <a:xfrm>
            <a:off x="501840" y="1165680"/>
            <a:ext cx="482544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COS catalyzed reaction rate was positively correlated with 19 OTUs from the fungal lineages : </a:t>
            </a:r>
            <a:endParaRPr b="0" lang="en-GB" sz="1400" spc="-1" strike="noStrike">
              <a:latin typeface="Arial"/>
            </a:endParaRPr>
          </a:p>
          <a:p>
            <a:pPr marL="216000" indent="-215280">
              <a:lnSpc>
                <a:spcPct val="100000"/>
              </a:lnSpc>
              <a:buClr>
                <a:srgbClr val="000000"/>
              </a:buClr>
              <a:buFont typeface="Wingdings" charset="2"/>
              <a:buChar char=""/>
            </a:pPr>
            <a:r>
              <a:rPr b="0" lang="en-GB" sz="1400" spc="-1" strike="noStrike">
                <a:solidFill>
                  <a:srgbClr val="000000"/>
                </a:solidFill>
                <a:latin typeface="FreeSerif"/>
                <a:ea typeface="DejaVu Sans"/>
              </a:rPr>
              <a:t>Ascomycota</a:t>
            </a:r>
            <a:endParaRPr b="0" lang="en-GB" sz="1400" spc="-1" strike="noStrike">
              <a:latin typeface="Arial"/>
            </a:endParaRPr>
          </a:p>
          <a:p>
            <a:pPr marL="216000" indent="-215280">
              <a:lnSpc>
                <a:spcPct val="100000"/>
              </a:lnSpc>
              <a:buClr>
                <a:srgbClr val="000000"/>
              </a:buClr>
              <a:buFont typeface="Wingdings" charset="2"/>
              <a:buChar char=""/>
            </a:pPr>
            <a:r>
              <a:rPr b="0" lang="en-GB" sz="1400" spc="-1" strike="noStrike">
                <a:solidFill>
                  <a:srgbClr val="000000"/>
                </a:solidFill>
                <a:latin typeface="FreeSerif"/>
                <a:ea typeface="DejaVu Sans"/>
              </a:rPr>
              <a:t>Basidiomycota</a:t>
            </a:r>
            <a:endParaRPr b="0" lang="en-GB" sz="1400" spc="-1" strike="noStrike">
              <a:latin typeface="Arial"/>
            </a:endParaRPr>
          </a:p>
          <a:p>
            <a:pPr marL="216000" indent="-215280">
              <a:lnSpc>
                <a:spcPct val="100000"/>
              </a:lnSpc>
              <a:buClr>
                <a:srgbClr val="000000"/>
              </a:buClr>
              <a:buFont typeface="Wingdings" charset="2"/>
              <a:buChar char=""/>
            </a:pPr>
            <a:r>
              <a:rPr b="0" lang="en-GB" sz="1400" spc="-1" strike="noStrike">
                <a:solidFill>
                  <a:srgbClr val="000000"/>
                </a:solidFill>
                <a:latin typeface="FreeSerif"/>
                <a:ea typeface="DejaVu Sans"/>
              </a:rPr>
              <a:t>Zygomycota</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But only 2 OTUs from bacterial lineages Proteobacteria.</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Also, kcos/kco2 was positively correlated with 41 fungal OTUs but only with 3 bacterial OTUs.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In contrast, it was negatively correlated with 18 bacterial OTUs, 2 green algae OTUs and only 4 fungal OTUs.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This supports a role for fungi in OCS consumption and for algae and bacteria in CO2 exchange.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Soil CA diversity was dominated by B-CA, with low relative abundance of y-CA and a-CA.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There are different clades of CA for each group. Soil CA expression was dominated by B-CA from clade D, and particularly B-CA HMM that contain CA from Ascomycota and Basidiomycota CA, and also from Actinobacteria and Proteobacteria reference genome.</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15" name="CustomShape 5"/>
          <p:cNvSpPr/>
          <p:nvPr/>
        </p:nvSpPr>
        <p:spPr>
          <a:xfrm>
            <a:off x="504000" y="5413680"/>
            <a:ext cx="5833440" cy="921600"/>
          </a:xfrm>
          <a:prstGeom prst="rect">
            <a:avLst/>
          </a:prstGeom>
          <a:noFill/>
          <a:ln>
            <a:noFill/>
          </a:ln>
        </p:spPr>
        <p:style>
          <a:lnRef idx="0"/>
          <a:fillRef idx="0"/>
          <a:effectRef idx="0"/>
          <a:fontRef idx="minor"/>
        </p:style>
      </p:sp>
      <p:sp>
        <p:nvSpPr>
          <p:cNvPr id="116" name="Line 6"/>
          <p:cNvSpPr/>
          <p:nvPr/>
        </p:nvSpPr>
        <p:spPr>
          <a:xfrm>
            <a:off x="5400000" y="1008000"/>
            <a:ext cx="360" cy="4968000"/>
          </a:xfrm>
          <a:prstGeom prst="line">
            <a:avLst/>
          </a:prstGeom>
          <a:ln>
            <a:solidFill>
              <a:srgbClr val="000000"/>
            </a:solidFill>
          </a:ln>
        </p:spPr>
        <p:style>
          <a:lnRef idx="0"/>
          <a:fillRef idx="0"/>
          <a:effectRef idx="0"/>
          <a:fontRef idx="minor"/>
        </p:style>
      </p:sp>
      <p:sp>
        <p:nvSpPr>
          <p:cNvPr id="117" name="CustomShape 7"/>
          <p:cNvSpPr/>
          <p:nvPr/>
        </p:nvSpPr>
        <p:spPr>
          <a:xfrm>
            <a:off x="501840" y="5976000"/>
            <a:ext cx="5473440" cy="921600"/>
          </a:xfrm>
          <a:prstGeom prst="rect">
            <a:avLst/>
          </a:prstGeom>
          <a:noFill/>
          <a:ln>
            <a:noFill/>
          </a:ln>
        </p:spPr>
        <p:style>
          <a:lnRef idx="0"/>
          <a:fillRef idx="0"/>
          <a:effectRef idx="0"/>
          <a:fontRef idx="minor"/>
        </p:style>
      </p:sp>
      <p:sp>
        <p:nvSpPr>
          <p:cNvPr id="118" name="CustomShape 8"/>
          <p:cNvSpPr/>
          <p:nvPr/>
        </p:nvSpPr>
        <p:spPr>
          <a:xfrm>
            <a:off x="5688000" y="1093680"/>
            <a:ext cx="6359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19" name="CustomShape 9"/>
          <p:cNvSpPr/>
          <p:nvPr/>
        </p:nvSpPr>
        <p:spPr>
          <a:xfrm>
            <a:off x="5588640" y="1093680"/>
            <a:ext cx="6362640" cy="579204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Then, it seems that Actinobacteria were the dominant source of y-CA expression in soils.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A-CA expression was associated to Proteobacteria.</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Trends in COS catalyzed reaction rate were correlated with CA expression levels of B-CA from clade D.</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Trends with y and a-CA were difficult to discern because of their lower recovery rates compared to B-CA.</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BUT, even if significantly greater rates of COS catalysis are described for B-CA than a-CA, differences in CA activities for CO2 are relatively small.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CA activity for CO2 was instead more related to a-CA than B-CA expression with</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clusters associated with Proteobacteria that showed a-CA expression. There is also a contribution of Actinobacteria B-CA.</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Algae such as Chlamydomonas reinhardtii are known to express a-CA at high levels under ambient CO2 concentrations.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Enhanced CA activity for CO2 by phototrophs has been shown in soils incubated under light conditions.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Ascomycota, Basidiomycota, Actinobacteria and Proteobacteria are ubiquitous and abundant members of the soil microbiome and may be important global drivers of CA activities in soils.</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Disentangling the rates of COS production and consumption and their dependency with soil properties across biomes and land use types</a:t>
            </a:r>
            <a:endParaRPr b="0" lang="en-GB" sz="1800" spc="-1" strike="noStrike">
              <a:latin typeface="Arial"/>
            </a:endParaRPr>
          </a:p>
        </p:txBody>
      </p:sp>
      <p:sp>
        <p:nvSpPr>
          <p:cNvPr id="121"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Kaisermann et.al, 2018</a:t>
            </a:r>
            <a:endParaRPr b="0" lang="en-GB" sz="1800" spc="-1" strike="noStrike">
              <a:latin typeface="Arial"/>
            </a:endParaRPr>
          </a:p>
        </p:txBody>
      </p:sp>
      <p:sp>
        <p:nvSpPr>
          <p:cNvPr id="122"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23" name="CustomShape 4"/>
          <p:cNvSpPr/>
          <p:nvPr/>
        </p:nvSpPr>
        <p:spPr>
          <a:xfrm>
            <a:off x="501840" y="913680"/>
            <a:ext cx="482544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One approach for estimating COS emission rates from soils is to measure the net COS flux rate of air-dried soil samples. This assumes that the COS consumption by dry soils is negligeable since hydrolysis by CA require the presence of water to proceed.</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Thus with a further assumption that COS emissions do not vary while soils are drying. However, it is still not clear whether the COS production by soils is related to biological activity and potentially varying with soil moisture.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An alternative approach, presented by Conrad (1994), facilitates the estimation of COS production and consumption on fresh soils, thereby providing a test of whether COS production changes with soil water content or not. It requires the measurement of net COS fluxes at different atmospheric COS concentrations, and so can hardly be implemented in the field without large artefacts.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However, it is well adapted to measurements on soil microcosms.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This study focuses on this last approach, by trying to estimate COS production and consumption rates simultaneously from moist soils near ambient COS concentrations (which is pretty innovative).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Along with the potentiel role of soil properties such as pH, texture, soil C and N, microbial biomass, … as drivers of COS gross fluxes.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24" name="CustomShape 5"/>
          <p:cNvSpPr/>
          <p:nvPr/>
        </p:nvSpPr>
        <p:spPr>
          <a:xfrm>
            <a:off x="504000" y="5413680"/>
            <a:ext cx="5833440" cy="921600"/>
          </a:xfrm>
          <a:prstGeom prst="rect">
            <a:avLst/>
          </a:prstGeom>
          <a:noFill/>
          <a:ln>
            <a:noFill/>
          </a:ln>
        </p:spPr>
        <p:style>
          <a:lnRef idx="0"/>
          <a:fillRef idx="0"/>
          <a:effectRef idx="0"/>
          <a:fontRef idx="minor"/>
        </p:style>
      </p:sp>
      <p:sp>
        <p:nvSpPr>
          <p:cNvPr id="125" name="Line 6"/>
          <p:cNvSpPr/>
          <p:nvPr/>
        </p:nvSpPr>
        <p:spPr>
          <a:xfrm>
            <a:off x="5400000" y="1008000"/>
            <a:ext cx="360" cy="4968000"/>
          </a:xfrm>
          <a:prstGeom prst="line">
            <a:avLst/>
          </a:prstGeom>
          <a:ln>
            <a:solidFill>
              <a:srgbClr val="000000"/>
            </a:solidFill>
          </a:ln>
        </p:spPr>
        <p:style>
          <a:lnRef idx="0"/>
          <a:fillRef idx="0"/>
          <a:effectRef idx="0"/>
          <a:fontRef idx="minor"/>
        </p:style>
      </p:sp>
      <p:sp>
        <p:nvSpPr>
          <p:cNvPr id="126" name="CustomShape 7"/>
          <p:cNvSpPr/>
          <p:nvPr/>
        </p:nvSpPr>
        <p:spPr>
          <a:xfrm>
            <a:off x="501840" y="5976000"/>
            <a:ext cx="5473440" cy="921600"/>
          </a:xfrm>
          <a:prstGeom prst="rect">
            <a:avLst/>
          </a:prstGeom>
          <a:noFill/>
          <a:ln>
            <a:noFill/>
          </a:ln>
        </p:spPr>
        <p:style>
          <a:lnRef idx="0"/>
          <a:fillRef idx="0"/>
          <a:effectRef idx="0"/>
          <a:fontRef idx="minor"/>
        </p:style>
      </p:sp>
      <p:sp>
        <p:nvSpPr>
          <p:cNvPr id="127" name="CustomShape 8"/>
          <p:cNvSpPr/>
          <p:nvPr/>
        </p:nvSpPr>
        <p:spPr>
          <a:xfrm>
            <a:off x="5688000" y="1093680"/>
            <a:ext cx="6359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28" name="CustomShape 9"/>
          <p:cNvSpPr/>
          <p:nvPr/>
        </p:nvSpPr>
        <p:spPr>
          <a:xfrm>
            <a:off x="5588640" y="949680"/>
            <a:ext cx="6362640" cy="88214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200" spc="-1" strike="noStrike">
                <a:solidFill>
                  <a:srgbClr val="000000"/>
                </a:solidFill>
                <a:latin typeface="FreeSerif"/>
                <a:ea typeface="DejaVu Sans"/>
              </a:rPr>
              <a:t>All moist soils were net COS sinks at 18°C. BUT, the COS production rates measured on moist soils were not significantly different than those measured on dry soils.</a:t>
            </a:r>
            <a:endParaRPr b="0" lang="en-GB" sz="1200" spc="-1" strike="noStrike">
              <a:latin typeface="Arial"/>
            </a:endParaRPr>
          </a:p>
          <a:p>
            <a:pPr>
              <a:lnSpc>
                <a:spcPct val="100000"/>
              </a:lnSpc>
            </a:pPr>
            <a:r>
              <a:rPr b="0" lang="en-GB" sz="1200" spc="-1" strike="noStrike">
                <a:solidFill>
                  <a:srgbClr val="000000"/>
                </a:solidFill>
                <a:latin typeface="FreeSerif"/>
                <a:ea typeface="DejaVu Sans"/>
              </a:rPr>
              <a:t>COS production correlates with total soil N content, soil redox potential and negatively correlated with pH.</a:t>
            </a:r>
            <a:endParaRPr b="0" lang="en-GB" sz="1200" spc="-1" strike="noStrike">
              <a:latin typeface="Arial"/>
            </a:endParaRPr>
          </a:p>
          <a:p>
            <a:pPr>
              <a:lnSpc>
                <a:spcPct val="100000"/>
              </a:lnSpc>
            </a:pPr>
            <a:r>
              <a:rPr b="0" lang="en-GB" sz="1200" spc="-1" strike="noStrike">
                <a:solidFill>
                  <a:srgbClr val="000000"/>
                </a:solidFill>
                <a:latin typeface="FreeSerif"/>
                <a:ea typeface="DejaVu Sans"/>
              </a:rPr>
              <a:t>            </a:t>
            </a:r>
            <a:r>
              <a:rPr b="0" lang="en-GB" sz="1200" spc="-1" strike="noStrike">
                <a:solidFill>
                  <a:srgbClr val="000000"/>
                </a:solidFill>
                <a:latin typeface="FreeSerif"/>
                <a:ea typeface="DejaVu Sans"/>
              </a:rPr>
              <a:t>The 8 europeans soils with the highest COS production showed high C and N contents. Also, C and N contents are positively correlated with high microbial C and N biomass, whilst negatively correlated with bulk density.</a:t>
            </a:r>
            <a:endParaRPr b="0" lang="en-GB" sz="1200" spc="-1" strike="noStrike">
              <a:latin typeface="Arial"/>
            </a:endParaRPr>
          </a:p>
          <a:p>
            <a:pPr>
              <a:lnSpc>
                <a:spcPct val="100000"/>
              </a:lnSpc>
            </a:pPr>
            <a:r>
              <a:rPr b="0" lang="en-GB" sz="1200" spc="-1" strike="noStrike">
                <a:solidFill>
                  <a:srgbClr val="000000"/>
                </a:solidFill>
                <a:latin typeface="FreeSerif"/>
                <a:ea typeface="DejaVu Sans"/>
              </a:rPr>
              <a:t>The exact mechanisms underlying COS production are still under debate but a number of hypothesis have been proposed. This includes the thermal degradation of soil organic matter or desorption of COS from soil surfaces. These propositions are partially supported by the persistence of COS emissions after autoclaving.</a:t>
            </a:r>
            <a:endParaRPr b="0" lang="en-GB" sz="1200" spc="-1" strike="noStrike">
              <a:latin typeface="Arial"/>
            </a:endParaRPr>
          </a:p>
          <a:p>
            <a:pPr>
              <a:lnSpc>
                <a:spcPct val="100000"/>
              </a:lnSpc>
            </a:pPr>
            <a:r>
              <a:rPr b="0" lang="en-GB" sz="1200" spc="-1" strike="noStrike">
                <a:solidFill>
                  <a:srgbClr val="000000"/>
                </a:solidFill>
                <a:latin typeface="FreeSerif"/>
                <a:ea typeface="DejaVu Sans"/>
              </a:rPr>
              <a:t>Another abiotic process that could lead to COS production is the chemical reaction that occurs in flue gas from molecules present during combustion such as </a:t>
            </a:r>
            <a:endParaRPr b="0" lang="en-GB" sz="1200" spc="-1" strike="noStrike">
              <a:latin typeface="Arial"/>
            </a:endParaRPr>
          </a:p>
          <a:p>
            <a:pPr>
              <a:lnSpc>
                <a:spcPct val="100000"/>
              </a:lnSpc>
            </a:pPr>
            <a:r>
              <a:rPr b="0" lang="en-GB" sz="1200" spc="-1" strike="noStrike">
                <a:solidFill>
                  <a:srgbClr val="000000"/>
                </a:solidFill>
                <a:latin typeface="FreeSerif"/>
                <a:ea typeface="DejaVu Sans"/>
              </a:rPr>
              <a:t> </a:t>
            </a:r>
            <a:r>
              <a:rPr b="0" lang="en-GB" sz="1200" spc="-1" strike="noStrike">
                <a:solidFill>
                  <a:srgbClr val="000000"/>
                </a:solidFill>
                <a:latin typeface="FreeSerif"/>
                <a:ea typeface="DejaVu Sans"/>
              </a:rPr>
              <a:t>CH4 + SO2         COS + H2O + H2.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FreeSerif"/>
                <a:ea typeface="DejaVu Sans"/>
              </a:rPr>
              <a:t>Both CH4 and SO2 can be produced in soils, however CH4 is generally produced in anaerobic zones of submerged soils and tends not to accumulate at the soil surface.</a:t>
            </a:r>
            <a:endParaRPr b="0" lang="en-GB" sz="1200" spc="-1" strike="noStrike">
              <a:latin typeface="Arial"/>
            </a:endParaRPr>
          </a:p>
          <a:p>
            <a:pPr>
              <a:lnSpc>
                <a:spcPct val="100000"/>
              </a:lnSpc>
            </a:pPr>
            <a:r>
              <a:rPr b="0" lang="en-GB" sz="1200" spc="-1" strike="noStrike">
                <a:solidFill>
                  <a:srgbClr val="000000"/>
                </a:solidFill>
                <a:latin typeface="FreeSerif"/>
                <a:ea typeface="DejaVu Sans"/>
              </a:rPr>
              <a:t>It is not clear yet whether this reaction would be possible in aerobic, dry soils.</a:t>
            </a:r>
            <a:endParaRPr b="0" lang="en-GB" sz="1200" spc="-1" strike="noStrike">
              <a:latin typeface="Arial"/>
            </a:endParaRPr>
          </a:p>
          <a:p>
            <a:pPr>
              <a:lnSpc>
                <a:spcPct val="100000"/>
              </a:lnSpc>
            </a:pPr>
            <a:r>
              <a:rPr b="0" lang="en-GB" sz="1200" spc="-1" strike="noStrike">
                <a:solidFill>
                  <a:srgbClr val="000000"/>
                </a:solidFill>
                <a:latin typeface="FreeSerif"/>
                <a:ea typeface="DejaVu Sans"/>
              </a:rPr>
              <a:t>There is also growing evidence that biotic processes could lead to COS emissions. A number of studies provide direct evidence for the production of COS during the hydrolysis of thiocyanates when catalysed by thiocyanate hydrolase, an enzyme found in a range of bacteria. If COS production rates were even partially driven by such biotic processes, this contribution might be sensitive to soil water content and expected to decrease at very low soil water content as microbial activity tends to slow down and microbes enter either a stationary growth phase and / or a dormant state.</a:t>
            </a:r>
            <a:endParaRPr b="0" lang="en-GB" sz="1200" spc="-1" strike="noStrike">
              <a:latin typeface="Arial"/>
            </a:endParaRPr>
          </a:p>
          <a:p>
            <a:pPr>
              <a:lnSpc>
                <a:spcPct val="100000"/>
              </a:lnSpc>
            </a:pPr>
            <a:r>
              <a:rPr b="0" lang="en-GB" sz="1200" spc="-1" strike="noStrike">
                <a:solidFill>
                  <a:srgbClr val="000000"/>
                </a:solidFill>
                <a:latin typeface="FreeSerif"/>
                <a:ea typeface="DejaVu Sans"/>
              </a:rPr>
              <a:t>However no significant reduction in COS production was observed after air drying of the soils. MAYBE this is because some microorganisms can persist for prolonged period of time in drought conditions, utilising reserves at a very slow rate, but remain nonetheless metabolically active.</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29" name="Line 10"/>
          <p:cNvSpPr/>
          <p:nvPr/>
        </p:nvSpPr>
        <p:spPr>
          <a:xfrm>
            <a:off x="5688000" y="2088000"/>
            <a:ext cx="432000" cy="360"/>
          </a:xfrm>
          <a:prstGeom prst="line">
            <a:avLst/>
          </a:prstGeom>
          <a:ln>
            <a:solidFill>
              <a:srgbClr val="000000"/>
            </a:solidFill>
            <a:tailEnd len="med" type="triangle" w="med"/>
          </a:ln>
        </p:spPr>
        <p:style>
          <a:lnRef idx="0"/>
          <a:fillRef idx="0"/>
          <a:effectRef idx="0"/>
          <a:fontRef idx="minor"/>
        </p:style>
      </p:sp>
      <p:sp>
        <p:nvSpPr>
          <p:cNvPr id="130" name="Line 11"/>
          <p:cNvSpPr/>
          <p:nvPr/>
        </p:nvSpPr>
        <p:spPr>
          <a:xfrm>
            <a:off x="6444000" y="3744000"/>
            <a:ext cx="288000" cy="360"/>
          </a:xfrm>
          <a:prstGeom prst="line">
            <a:avLst/>
          </a:prstGeom>
          <a:ln>
            <a:solidFill>
              <a:srgbClr val="000000"/>
            </a:solidFill>
            <a:tailEnd len="med" type="triangle" w="med"/>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Disentangling the rates of COS production and consumption and their dependency with soil properties across biomes and land use types _ PART 2</a:t>
            </a:r>
            <a:endParaRPr b="0" lang="en-GB" sz="1800" spc="-1" strike="noStrike">
              <a:latin typeface="Arial"/>
            </a:endParaRPr>
          </a:p>
        </p:txBody>
      </p:sp>
      <p:sp>
        <p:nvSpPr>
          <p:cNvPr id="132"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Kaisermann et.al, 2018</a:t>
            </a:r>
            <a:endParaRPr b="0" lang="en-GB" sz="1800" spc="-1" strike="noStrike">
              <a:latin typeface="Arial"/>
            </a:endParaRPr>
          </a:p>
        </p:txBody>
      </p:sp>
      <p:sp>
        <p:nvSpPr>
          <p:cNvPr id="133"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34" name="CustomShape 4"/>
          <p:cNvSpPr/>
          <p:nvPr/>
        </p:nvSpPr>
        <p:spPr>
          <a:xfrm>
            <a:off x="501840" y="913680"/>
            <a:ext cx="482544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For example, Zoppini and Marxsen (2010) demonstrated that some extracellular activities in river sediments were not reduced after one year of drying. This could be an explanation since air-dried soils can still contain some residual water in soil micropore that maintain enzymatic activity. This could result in a detectable amount of COS emitted.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In addition, Maire (2013) showed that endoenzymes released from dead organisms were stabilized in soils and could still lead to extracellular oxidative metabolism, meaning that even sterilised soils might still produce COS.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Mechanisms for observed link between sulphur and nitrogen cycling in soils is still not understood. However, it is known that S-containing amino-acids such as methionine, cystine and cysteine are all potentiel precursors of COS and CS2.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Soils exposed to higher nutrient inputs may thus contain soil organic matter with relatively more N-countaining precursors available for either biotic or abiotic degradation.</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Link with T°C too</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35" name="CustomShape 5"/>
          <p:cNvSpPr/>
          <p:nvPr/>
        </p:nvSpPr>
        <p:spPr>
          <a:xfrm>
            <a:off x="504000" y="5413680"/>
            <a:ext cx="5833440" cy="921600"/>
          </a:xfrm>
          <a:prstGeom prst="rect">
            <a:avLst/>
          </a:prstGeom>
          <a:noFill/>
          <a:ln>
            <a:noFill/>
          </a:ln>
        </p:spPr>
        <p:style>
          <a:lnRef idx="0"/>
          <a:fillRef idx="0"/>
          <a:effectRef idx="0"/>
          <a:fontRef idx="minor"/>
        </p:style>
      </p:sp>
      <p:sp>
        <p:nvSpPr>
          <p:cNvPr id="136" name="Line 6"/>
          <p:cNvSpPr/>
          <p:nvPr/>
        </p:nvSpPr>
        <p:spPr>
          <a:xfrm>
            <a:off x="5400000" y="1008000"/>
            <a:ext cx="360" cy="4968000"/>
          </a:xfrm>
          <a:prstGeom prst="line">
            <a:avLst/>
          </a:prstGeom>
          <a:ln>
            <a:solidFill>
              <a:srgbClr val="000000"/>
            </a:solidFill>
          </a:ln>
        </p:spPr>
        <p:style>
          <a:lnRef idx="0"/>
          <a:fillRef idx="0"/>
          <a:effectRef idx="0"/>
          <a:fontRef idx="minor"/>
        </p:style>
      </p:sp>
      <p:sp>
        <p:nvSpPr>
          <p:cNvPr id="137" name="CustomShape 7"/>
          <p:cNvSpPr/>
          <p:nvPr/>
        </p:nvSpPr>
        <p:spPr>
          <a:xfrm>
            <a:off x="501840" y="5976000"/>
            <a:ext cx="5473440" cy="921600"/>
          </a:xfrm>
          <a:prstGeom prst="rect">
            <a:avLst/>
          </a:prstGeom>
          <a:noFill/>
          <a:ln>
            <a:noFill/>
          </a:ln>
        </p:spPr>
        <p:style>
          <a:lnRef idx="0"/>
          <a:fillRef idx="0"/>
          <a:effectRef idx="0"/>
          <a:fontRef idx="minor"/>
        </p:style>
      </p:sp>
      <p:sp>
        <p:nvSpPr>
          <p:cNvPr id="138" name="CustomShape 8"/>
          <p:cNvSpPr/>
          <p:nvPr/>
        </p:nvSpPr>
        <p:spPr>
          <a:xfrm>
            <a:off x="5688000" y="1093680"/>
            <a:ext cx="6359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39" name="CustomShape 9"/>
          <p:cNvSpPr/>
          <p:nvPr/>
        </p:nvSpPr>
        <p:spPr>
          <a:xfrm>
            <a:off x="5758200" y="1022040"/>
            <a:ext cx="619344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u="sng">
                <a:solidFill>
                  <a:srgbClr val="000000"/>
                </a:solidFill>
                <a:uFillTx/>
                <a:latin typeface="FreeSerif"/>
                <a:ea typeface="DejaVu Sans"/>
              </a:rPr>
              <a:t>COS uptake</a:t>
            </a:r>
            <a:r>
              <a:rPr b="0" lang="en-GB" sz="1400" spc="-1" strike="noStrike">
                <a:solidFill>
                  <a:srgbClr val="000000"/>
                </a:solidFill>
                <a:latin typeface="FreeSerif"/>
                <a:ea typeface="DejaVu Sans"/>
              </a:rPr>
              <a:t> : uptake is driven by CA activity.</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Soil water content influence.</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The main CA hydrolysis rate was mostly related to microbial C biomass.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Differences in pH and microbial community structure may complicate that.</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Ugreen-db : a reference database of the plastidial 23S rRNA gene of photosynthetic eukaryotic algae and cyanobacteria</a:t>
            </a:r>
            <a:endParaRPr b="0" lang="en-GB" sz="1800" spc="-1" strike="noStrike">
              <a:latin typeface="Arial"/>
            </a:endParaRPr>
          </a:p>
        </p:txBody>
      </p:sp>
      <p:sp>
        <p:nvSpPr>
          <p:cNvPr id="141"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Djemiel et.al, 2018</a:t>
            </a:r>
            <a:endParaRPr b="0" lang="en-GB" sz="1800" spc="-1" strike="noStrike">
              <a:latin typeface="Arial"/>
            </a:endParaRPr>
          </a:p>
        </p:txBody>
      </p:sp>
      <p:sp>
        <p:nvSpPr>
          <p:cNvPr id="142"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43" name="CustomShape 4"/>
          <p:cNvSpPr/>
          <p:nvPr/>
        </p:nvSpPr>
        <p:spPr>
          <a:xfrm>
            <a:off x="501840" y="91368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The goal is to study photosynthetic eukaryotic microalgae and prokaryotic cyanobacteria communities.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The 23S rRNA gene presents several advantages over the other markers. Its length and higher sequence variability provide a better phylogenetic resolution compared to small rRNA subunits.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Domain V of the 23S rRNA gene = the Universal Plastic Amplicon (UPA).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UPA allows the targeting of organisms containing plasmids with a remarkable universality, covering most photosynthetic microbial groups.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For cyanobacteria, this marker is promising as it provides better coverage of community diversity than either 16S/18S rDNA or tufA.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Moreover, the UPA has a length (~410bp) suitable for HTS technologies.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18S gene allows targeting of eukaryotic photosynthetic organisms but not cyanobactera group.</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Metabarcoding still remains the fastest and cheapest method to study microbial diversity and community structures. However, it requires reference databases, updated with a good coverage of organisms, high level of sequence quality and curated taxonomy to achieve taxonomic assignment of obtained sequences.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See article for most popular databases.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This article proposes a new reference database of plastid sequences in eukaryotes and cyanobacteria = ugreen-db.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It was constructed from various sources to be the most representative.</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44" name="CustomShape 5"/>
          <p:cNvSpPr/>
          <p:nvPr/>
        </p:nvSpPr>
        <p:spPr>
          <a:xfrm>
            <a:off x="504000" y="5413680"/>
            <a:ext cx="5833440" cy="921600"/>
          </a:xfrm>
          <a:prstGeom prst="rect">
            <a:avLst/>
          </a:prstGeom>
          <a:noFill/>
          <a:ln>
            <a:noFill/>
          </a:ln>
        </p:spPr>
        <p:style>
          <a:lnRef idx="0"/>
          <a:fillRef idx="0"/>
          <a:effectRef idx="0"/>
          <a:fontRef idx="minor"/>
        </p:style>
      </p:sp>
      <p:sp>
        <p:nvSpPr>
          <p:cNvPr id="145" name="Line 6"/>
          <p:cNvSpPr/>
          <p:nvPr/>
        </p:nvSpPr>
        <p:spPr>
          <a:xfrm>
            <a:off x="6264000" y="1008000"/>
            <a:ext cx="360" cy="4968000"/>
          </a:xfrm>
          <a:prstGeom prst="line">
            <a:avLst/>
          </a:prstGeom>
          <a:ln>
            <a:solidFill>
              <a:srgbClr val="000000"/>
            </a:solidFill>
          </a:ln>
        </p:spPr>
        <p:style>
          <a:lnRef idx="0"/>
          <a:fillRef idx="0"/>
          <a:effectRef idx="0"/>
          <a:fontRef idx="minor"/>
        </p:style>
      </p:sp>
      <p:sp>
        <p:nvSpPr>
          <p:cNvPr id="146" name="CustomShape 7"/>
          <p:cNvSpPr/>
          <p:nvPr/>
        </p:nvSpPr>
        <p:spPr>
          <a:xfrm>
            <a:off x="501840" y="5976000"/>
            <a:ext cx="5473440" cy="921600"/>
          </a:xfrm>
          <a:prstGeom prst="rect">
            <a:avLst/>
          </a:prstGeom>
          <a:noFill/>
          <a:ln>
            <a:noFill/>
          </a:ln>
        </p:spPr>
        <p:style>
          <a:lnRef idx="0"/>
          <a:fillRef idx="0"/>
          <a:effectRef idx="0"/>
          <a:fontRef idx="minor"/>
        </p:style>
      </p:sp>
      <p:sp>
        <p:nvSpPr>
          <p:cNvPr id="147" name="CustomShape 8"/>
          <p:cNvSpPr/>
          <p:nvPr/>
        </p:nvSpPr>
        <p:spPr>
          <a:xfrm>
            <a:off x="6624000" y="1022040"/>
            <a:ext cx="6143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48" name="CustomShape 9"/>
          <p:cNvSpPr/>
          <p:nvPr/>
        </p:nvSpPr>
        <p:spPr>
          <a:xfrm>
            <a:off x="5758200" y="1022040"/>
            <a:ext cx="619344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49" name="CustomShape 10"/>
          <p:cNvSpPr/>
          <p:nvPr/>
        </p:nvSpPr>
        <p:spPr>
          <a:xfrm>
            <a:off x="6408000" y="80604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Since there is often studies of algae communities in soil environments where mosses and liverworths can be abundant, bryophytes sequences can also be co-amplified with algal sequences because of the similarity of the plastidial 23S rRNA gene between algae and mosses. This is why providing identification of sequences related to bryophyte taxa will help avoid orphaned sequences and improve the recovery of taxonomic information from datasets.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This is an open-source database.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Taxonomy determination includes 3 different sources : PR2/SILVA, NCBI and AlgaeBase.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Under long-term dark incubation, the dominant eukaryotic microalgae can be related to species having a mixotrophic strategy (=mixotrophs) to remain active in the dark, and/or to species better able to overcome unfavorable lighting conditions through the switch to dormant forms and/or the production of resistant forms.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Number of algae taxa detected in the dark soils across the dominant phyla (Chlorophyta, Bacillariophyta, Ochrophyta) are able to modulate their metabolism from phototrophic to heterotrophic with assimilation of dissolved organic carbon depending on prevalent environmental conditions.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Such trophic and flexible metabolism strategies are important competitive advantage in soils, where light can rapidly become a limiting factor for obligate autotrophs during photosynthetic growth, as reported in lakes.</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Ugreen-db : a reference database of the plastidial 23S rRNA gene of photosynthetic eukaryotic algae and cyanobacteria _ PART 2</a:t>
            </a:r>
            <a:endParaRPr b="0" lang="en-GB" sz="1800" spc="-1" strike="noStrike">
              <a:latin typeface="Arial"/>
            </a:endParaRPr>
          </a:p>
        </p:txBody>
      </p:sp>
      <p:sp>
        <p:nvSpPr>
          <p:cNvPr id="151"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Djemiel et.al, 2018</a:t>
            </a:r>
            <a:endParaRPr b="0" lang="en-GB" sz="1800" spc="-1" strike="noStrike">
              <a:latin typeface="Arial"/>
            </a:endParaRPr>
          </a:p>
        </p:txBody>
      </p:sp>
      <p:sp>
        <p:nvSpPr>
          <p:cNvPr id="152"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53" name="CustomShape 4"/>
          <p:cNvSpPr/>
          <p:nvPr/>
        </p:nvSpPr>
        <p:spPr>
          <a:xfrm>
            <a:off x="501840" y="91368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Moreover, the relatively strong occurrence of certain species, currently not considered as mixotrophs, may result from an ability of these organisms to switch to a dormant stage during unfavorable conditions and produce resistant forms (zygospore, akinetes, zoospores). Such forms of resistance or dispersal stages have been reported for a wide range of Cyanobacteria and eukaryotic algae.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During the photoperiod treatment, the strong development of numerous cyanobacterial taxa over-competing eukaryotic algae might also be explained partially by the high alkalinity of the studied soil (pH = 8,2). Alkaline soils are known to promote cyanobacteria over eukaryotic green algae.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Under the experimental conditions (optimum water content, T°C and light), cyanobacteria that have relatively faster growing strategies with shorter generation times than eukaryotic algae may have been favoured other them.</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This could potentially explain why the soil surface became overrun by cyanobacteria and contributed to the lower diversity indices observed under light condition.</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54" name="CustomShape 5"/>
          <p:cNvSpPr/>
          <p:nvPr/>
        </p:nvSpPr>
        <p:spPr>
          <a:xfrm>
            <a:off x="504000" y="5413680"/>
            <a:ext cx="5833440" cy="921600"/>
          </a:xfrm>
          <a:prstGeom prst="rect">
            <a:avLst/>
          </a:prstGeom>
          <a:noFill/>
          <a:ln>
            <a:noFill/>
          </a:ln>
        </p:spPr>
        <p:style>
          <a:lnRef idx="0"/>
          <a:fillRef idx="0"/>
          <a:effectRef idx="0"/>
          <a:fontRef idx="minor"/>
        </p:style>
      </p:sp>
      <p:sp>
        <p:nvSpPr>
          <p:cNvPr id="155" name="Line 6"/>
          <p:cNvSpPr/>
          <p:nvPr/>
        </p:nvSpPr>
        <p:spPr>
          <a:xfrm>
            <a:off x="6264000" y="1008000"/>
            <a:ext cx="360" cy="4968000"/>
          </a:xfrm>
          <a:prstGeom prst="line">
            <a:avLst/>
          </a:prstGeom>
          <a:ln>
            <a:solidFill>
              <a:srgbClr val="000000"/>
            </a:solidFill>
          </a:ln>
        </p:spPr>
        <p:style>
          <a:lnRef idx="0"/>
          <a:fillRef idx="0"/>
          <a:effectRef idx="0"/>
          <a:fontRef idx="minor"/>
        </p:style>
      </p:sp>
      <p:sp>
        <p:nvSpPr>
          <p:cNvPr id="156" name="CustomShape 7"/>
          <p:cNvSpPr/>
          <p:nvPr/>
        </p:nvSpPr>
        <p:spPr>
          <a:xfrm>
            <a:off x="501840" y="5976000"/>
            <a:ext cx="5473440" cy="921600"/>
          </a:xfrm>
          <a:prstGeom prst="rect">
            <a:avLst/>
          </a:prstGeom>
          <a:noFill/>
          <a:ln>
            <a:noFill/>
          </a:ln>
        </p:spPr>
        <p:style>
          <a:lnRef idx="0"/>
          <a:fillRef idx="0"/>
          <a:effectRef idx="0"/>
          <a:fontRef idx="minor"/>
        </p:style>
      </p:sp>
      <p:sp>
        <p:nvSpPr>
          <p:cNvPr id="157" name="CustomShape 8"/>
          <p:cNvSpPr/>
          <p:nvPr/>
        </p:nvSpPr>
        <p:spPr>
          <a:xfrm>
            <a:off x="6624000" y="1022040"/>
            <a:ext cx="6143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58" name="CustomShape 9"/>
          <p:cNvSpPr/>
          <p:nvPr/>
        </p:nvSpPr>
        <p:spPr>
          <a:xfrm>
            <a:off x="5758200" y="1022040"/>
            <a:ext cx="619344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59" name="CustomShape 10"/>
          <p:cNvSpPr/>
          <p:nvPr/>
        </p:nvSpPr>
        <p:spPr>
          <a:xfrm>
            <a:off x="6408000" y="806040"/>
            <a:ext cx="56178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Host parasite interactions between freshwater phytoplankton and chytrid fungi </a:t>
            </a:r>
            <a:endParaRPr b="0" lang="en-GB" sz="1800" spc="-1" strike="noStrike">
              <a:latin typeface="Arial"/>
            </a:endParaRPr>
          </a:p>
        </p:txBody>
      </p:sp>
      <p:sp>
        <p:nvSpPr>
          <p:cNvPr id="161"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Ibelings et.al, 2004</a:t>
            </a:r>
            <a:endParaRPr b="0" lang="en-GB" sz="1800" spc="-1" strike="noStrike">
              <a:latin typeface="Arial"/>
            </a:endParaRPr>
          </a:p>
        </p:txBody>
      </p:sp>
      <p:sp>
        <p:nvSpPr>
          <p:cNvPr id="162"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63" name="CustomShape 4"/>
          <p:cNvSpPr/>
          <p:nvPr/>
        </p:nvSpPr>
        <p:spPr>
          <a:xfrm>
            <a:off x="501840" y="91368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Chytrids are characterized by having zoospores in their life cycle = motility.</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64" name="CustomShape 5"/>
          <p:cNvSpPr/>
          <p:nvPr/>
        </p:nvSpPr>
        <p:spPr>
          <a:xfrm>
            <a:off x="504000" y="5413680"/>
            <a:ext cx="5833440" cy="921600"/>
          </a:xfrm>
          <a:prstGeom prst="rect">
            <a:avLst/>
          </a:prstGeom>
          <a:noFill/>
          <a:ln>
            <a:noFill/>
          </a:ln>
        </p:spPr>
        <p:style>
          <a:lnRef idx="0"/>
          <a:fillRef idx="0"/>
          <a:effectRef idx="0"/>
          <a:fontRef idx="minor"/>
        </p:style>
      </p:sp>
      <p:sp>
        <p:nvSpPr>
          <p:cNvPr id="165" name="Line 6"/>
          <p:cNvSpPr/>
          <p:nvPr/>
        </p:nvSpPr>
        <p:spPr>
          <a:xfrm>
            <a:off x="6264000" y="1008000"/>
            <a:ext cx="360" cy="4968000"/>
          </a:xfrm>
          <a:prstGeom prst="line">
            <a:avLst/>
          </a:prstGeom>
          <a:ln>
            <a:solidFill>
              <a:srgbClr val="000000"/>
            </a:solidFill>
          </a:ln>
        </p:spPr>
        <p:style>
          <a:lnRef idx="0"/>
          <a:fillRef idx="0"/>
          <a:effectRef idx="0"/>
          <a:fontRef idx="minor"/>
        </p:style>
      </p:sp>
      <p:sp>
        <p:nvSpPr>
          <p:cNvPr id="166" name="CustomShape 7"/>
          <p:cNvSpPr/>
          <p:nvPr/>
        </p:nvSpPr>
        <p:spPr>
          <a:xfrm>
            <a:off x="501840" y="5976000"/>
            <a:ext cx="5473440" cy="921600"/>
          </a:xfrm>
          <a:prstGeom prst="rect">
            <a:avLst/>
          </a:prstGeom>
          <a:noFill/>
          <a:ln>
            <a:noFill/>
          </a:ln>
        </p:spPr>
        <p:style>
          <a:lnRef idx="0"/>
          <a:fillRef idx="0"/>
          <a:effectRef idx="0"/>
          <a:fontRef idx="minor"/>
        </p:style>
      </p:sp>
      <p:sp>
        <p:nvSpPr>
          <p:cNvPr id="167" name="CustomShape 8"/>
          <p:cNvSpPr/>
          <p:nvPr/>
        </p:nvSpPr>
        <p:spPr>
          <a:xfrm>
            <a:off x="6624000" y="1022040"/>
            <a:ext cx="6143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68" name="CustomShape 9"/>
          <p:cNvSpPr/>
          <p:nvPr/>
        </p:nvSpPr>
        <p:spPr>
          <a:xfrm>
            <a:off x="5758200" y="1022040"/>
            <a:ext cx="619344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69" name="CustomShape 10"/>
          <p:cNvSpPr/>
          <p:nvPr/>
        </p:nvSpPr>
        <p:spPr>
          <a:xfrm>
            <a:off x="6408000" y="806040"/>
            <a:ext cx="56178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Photoautotrophic organisms control microbial abundance, diversity and physiology in different types of biological soil crusts. </a:t>
            </a:r>
            <a:endParaRPr b="0" lang="en-GB" sz="1800" spc="-1" strike="noStrike">
              <a:latin typeface="Arial"/>
            </a:endParaRPr>
          </a:p>
        </p:txBody>
      </p:sp>
      <p:sp>
        <p:nvSpPr>
          <p:cNvPr id="171"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Maier et.al, 2018</a:t>
            </a:r>
            <a:endParaRPr b="0" lang="en-GB" sz="1800" spc="-1" strike="noStrike">
              <a:latin typeface="Arial"/>
            </a:endParaRPr>
          </a:p>
        </p:txBody>
      </p:sp>
      <p:sp>
        <p:nvSpPr>
          <p:cNvPr id="172"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73" name="CustomShape 4"/>
          <p:cNvSpPr/>
          <p:nvPr/>
        </p:nvSpPr>
        <p:spPr>
          <a:xfrm>
            <a:off x="501840" y="91368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Sawasdee"/>
                <a:ea typeface="DejaVu Sans"/>
              </a:rPr>
              <a:t>In drylands regions, where vascular vegetation is usually quite sparse, the uppermost millimeters of the soil develop biological soil crusts = biocrusts.</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Multicellular organisms in these communities are poikilohydric.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By photosynthetic uptake of atm CO2 and fixation of atm N2, biocrusts serve as elemental sinks in the environments. These nutrients serve as food source for plants, animals and other organisms in often strongly depleted dryland ecosystems.</a:t>
            </a:r>
            <a:endParaRPr b="0" lang="en-GB" sz="1200" spc="-1" strike="noStrike">
              <a:latin typeface="Arial"/>
            </a:endParaRPr>
          </a:p>
          <a:p>
            <a:pPr>
              <a:lnSpc>
                <a:spcPct val="100000"/>
              </a:lnSpc>
            </a:pPr>
            <a:endParaRPr b="0" lang="en-GB" sz="1200" spc="-1" strike="noStrike">
              <a:latin typeface="Arial"/>
            </a:endParaRPr>
          </a:p>
          <a:p>
            <a:r>
              <a:rPr b="0" lang="en-GB" sz="1200" spc="-1" strike="noStrike">
                <a:solidFill>
                  <a:srgbClr val="000000"/>
                </a:solidFill>
                <a:latin typeface="Sawasdee"/>
                <a:ea typeface="DejaVu Sans"/>
              </a:rPr>
              <a:t>Biocrusts are known to affect soil carbon cycling, as Castillon-Monroy et.al found that 42% of the annual soil respiration of a dryland ecosystem was attributed to biocrust-dominated areas. </a:t>
            </a:r>
            <a:endParaRPr b="0" lang="en-GB" sz="1200" spc="-1" strike="noStrike">
              <a:latin typeface="Arial"/>
            </a:endParaRPr>
          </a:p>
          <a:p>
            <a:endParaRPr b="0" lang="en-GB" sz="1200" spc="-1" strike="noStrike">
              <a:latin typeface="Arial"/>
            </a:endParaRPr>
          </a:p>
          <a:p>
            <a:r>
              <a:rPr b="0" lang="en-GB" sz="1200" spc="-1" strike="noStrike">
                <a:solidFill>
                  <a:srgbClr val="000000"/>
                </a:solidFill>
                <a:latin typeface="Sawasdee"/>
                <a:ea typeface="DejaVu Sans"/>
              </a:rPr>
              <a:t>The objective of this study is to investigate the relevance of the dominating photoautotrophic organisms for the overall biocrust microbial composition. The hypothesis is that photoautrophic organisms affect the composition of the heterotrophic microbial community, thus also the physiological properties of different biocrust types.</a:t>
            </a:r>
            <a:endParaRPr b="0" lang="en-GB" sz="1200" spc="-1" strike="noStrike">
              <a:latin typeface="Arial"/>
            </a:endParaRPr>
          </a:p>
          <a:p>
            <a:r>
              <a:rPr b="0" lang="en-GB" sz="1200" spc="-1" strike="noStrike">
                <a:solidFill>
                  <a:srgbClr val="000000"/>
                </a:solidFill>
                <a:latin typeface="Sawasdee"/>
                <a:ea typeface="DejaVu Sans"/>
              </a:rPr>
              <a:t>→ </a:t>
            </a:r>
            <a:r>
              <a:rPr b="0" lang="en-GB" sz="1200" spc="-1" strike="noStrike">
                <a:solidFill>
                  <a:srgbClr val="000000"/>
                </a:solidFill>
                <a:latin typeface="Sawasdee"/>
                <a:ea typeface="DejaVu Sans"/>
              </a:rPr>
              <a:t>analysis of microbial composition depending on surface cover type by means of qPCR and high-throughput 16S rRNA gene and fungal ITS region sequencing.</a:t>
            </a:r>
            <a:endParaRPr b="0" lang="en-GB" sz="1200" spc="-1" strike="noStrike">
              <a:latin typeface="Arial"/>
            </a:endParaRPr>
          </a:p>
          <a:p>
            <a:r>
              <a:rPr b="0" lang="en-GB" sz="1200" spc="-1" strike="noStrike">
                <a:solidFill>
                  <a:srgbClr val="000000"/>
                </a:solidFill>
                <a:latin typeface="Sawasdee"/>
                <a:ea typeface="DejaVu Sans"/>
              </a:rPr>
              <a:t>→ </a:t>
            </a:r>
            <a:r>
              <a:rPr b="0" lang="en-GB" sz="1200" spc="-1" strike="noStrike">
                <a:solidFill>
                  <a:srgbClr val="000000"/>
                </a:solidFill>
                <a:latin typeface="Sawasdee"/>
                <a:ea typeface="DejaVu Sans"/>
              </a:rPr>
              <a:t>assession of the physiological response of different biocrust types to varying T°C conditions by conducting CO2 gas exchange measurements and investigation of the effects of N cycling on their gaseous reactive N emissions during wetting and drying cycles.</a:t>
            </a:r>
            <a:endParaRPr b="0" lang="en-GB" sz="1200" spc="-1" strike="noStrike">
              <a:latin typeface="Arial"/>
            </a:endParaRPr>
          </a:p>
          <a:p>
            <a:endParaRPr b="0" lang="en-GB" sz="1200" spc="-1" strike="noStrike">
              <a:latin typeface="Arial"/>
            </a:endParaRPr>
          </a:p>
          <a:p>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74" name="CustomShape 5"/>
          <p:cNvSpPr/>
          <p:nvPr/>
        </p:nvSpPr>
        <p:spPr>
          <a:xfrm>
            <a:off x="504000" y="5413680"/>
            <a:ext cx="5833440" cy="921600"/>
          </a:xfrm>
          <a:prstGeom prst="rect">
            <a:avLst/>
          </a:prstGeom>
          <a:noFill/>
          <a:ln>
            <a:noFill/>
          </a:ln>
        </p:spPr>
        <p:style>
          <a:lnRef idx="0"/>
          <a:fillRef idx="0"/>
          <a:effectRef idx="0"/>
          <a:fontRef idx="minor"/>
        </p:style>
      </p:sp>
      <p:sp>
        <p:nvSpPr>
          <p:cNvPr id="175" name="Line 6"/>
          <p:cNvSpPr/>
          <p:nvPr/>
        </p:nvSpPr>
        <p:spPr>
          <a:xfrm>
            <a:off x="6264000" y="1008000"/>
            <a:ext cx="360" cy="4968000"/>
          </a:xfrm>
          <a:prstGeom prst="line">
            <a:avLst/>
          </a:prstGeom>
          <a:ln>
            <a:solidFill>
              <a:srgbClr val="000000"/>
            </a:solidFill>
          </a:ln>
        </p:spPr>
        <p:style>
          <a:lnRef idx="0"/>
          <a:fillRef idx="0"/>
          <a:effectRef idx="0"/>
          <a:fontRef idx="minor"/>
        </p:style>
      </p:sp>
      <p:sp>
        <p:nvSpPr>
          <p:cNvPr id="176" name="CustomShape 7"/>
          <p:cNvSpPr/>
          <p:nvPr/>
        </p:nvSpPr>
        <p:spPr>
          <a:xfrm>
            <a:off x="501840" y="5976000"/>
            <a:ext cx="5473440" cy="921600"/>
          </a:xfrm>
          <a:prstGeom prst="rect">
            <a:avLst/>
          </a:prstGeom>
          <a:noFill/>
          <a:ln>
            <a:noFill/>
          </a:ln>
        </p:spPr>
        <p:style>
          <a:lnRef idx="0"/>
          <a:fillRef idx="0"/>
          <a:effectRef idx="0"/>
          <a:fontRef idx="minor"/>
        </p:style>
      </p:sp>
      <p:sp>
        <p:nvSpPr>
          <p:cNvPr id="177" name="CustomShape 8"/>
          <p:cNvSpPr/>
          <p:nvPr/>
        </p:nvSpPr>
        <p:spPr>
          <a:xfrm>
            <a:off x="6624000" y="1022040"/>
            <a:ext cx="6143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78" name="CustomShape 9"/>
          <p:cNvSpPr/>
          <p:nvPr/>
        </p:nvSpPr>
        <p:spPr>
          <a:xfrm>
            <a:off x="5758200" y="1022040"/>
            <a:ext cx="619344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79" name="CustomShape 10"/>
          <p:cNvSpPr/>
          <p:nvPr/>
        </p:nvSpPr>
        <p:spPr>
          <a:xfrm>
            <a:off x="6408000" y="806040"/>
            <a:ext cx="56178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80" name="CustomShape 11"/>
          <p:cNvSpPr/>
          <p:nvPr/>
        </p:nvSpPr>
        <p:spPr>
          <a:xfrm>
            <a:off x="6406200" y="64800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Sawasdee"/>
                <a:ea typeface="DejaVu Sans"/>
              </a:rPr>
              <a:t>Alpha-diversity increases along succession: </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Bare soils → cyanobacteria-dominated → chlorolichen-dominated → moss-dominated</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Bacterial and fungal gene copies were highest in moss-dominated biocrusts.</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Post-hoc comparison identified bare soil to have significantly lower bacterial diversity compared to biocrusts.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Both total C and N contents increased with biocrust succession. </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PH values of biocrusts and bare soils were in a neutral to weakly alkaline range (7.4 – 8) with moss-dominated reaching significantly higher values than chlorolichen dominated biocrusts, whereas cyanobacteria-dominated and bare soil did not differ significantly from them.</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Photosynthetically active biomass measured as chla and chlab contents showed similar patterns of increasing contents with progressing biocrust succession.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Respiration of all biocrust types increased with ascending temperatures.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Cyanobacteria were present with the highest relative abundance in bare soils. This is consistent with the view that cyanobacteria act as pioneers in the stabilization process of soils.</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Mechanisms of facilitation probably also occurs in biocrusts, via substrate stabilization and nutrient input by early colonizers, thus driving microbial succession.</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The pre-dominance of bacteria taxa, which are known to be highly tolerant to environmental stresses, in early biocrust stages could be linked to the successional development of biocrusts.</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Data suggests that the dominating photoautotrophic organism may facilitate the persistence of a specific microbial community, potentially induced by locally modified environmental conditions (light, T°C, nutrient conditions).</a:t>
            </a:r>
            <a:endParaRPr b="0" lang="en-GB" sz="1200" spc="-1" strike="noStrike">
              <a:latin typeface="Arial"/>
            </a:endParaRPr>
          </a:p>
          <a:p>
            <a:pPr>
              <a:lnSpc>
                <a:spcPct val="100000"/>
              </a:lnSpc>
            </a:pPr>
            <a:endParaRPr b="0" lang="en-GB" sz="1200" spc="-1" strike="noStrike">
              <a:latin typeface="Arial"/>
            </a:endParaRPr>
          </a:p>
          <a:p>
            <a:endParaRPr b="0" lang="en-GB" sz="1200" spc="-1" strike="noStrike">
              <a:latin typeface="Arial"/>
            </a:endParaRPr>
          </a:p>
          <a:p>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Microscale pH variations during drying of soils and desert biocrusts affect HONO and NH3 emissions. </a:t>
            </a:r>
            <a:endParaRPr b="0" lang="en-GB" sz="1800" spc="-1" strike="noStrike">
              <a:latin typeface="Arial"/>
            </a:endParaRPr>
          </a:p>
        </p:txBody>
      </p:sp>
      <p:sp>
        <p:nvSpPr>
          <p:cNvPr id="182"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Kim and Or, 2019</a:t>
            </a:r>
            <a:endParaRPr b="0" lang="en-GB" sz="1800" spc="-1" strike="noStrike">
              <a:latin typeface="Arial"/>
            </a:endParaRPr>
          </a:p>
        </p:txBody>
      </p:sp>
      <p:sp>
        <p:nvSpPr>
          <p:cNvPr id="183"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84" name="CustomShape 4"/>
          <p:cNvSpPr/>
          <p:nvPr/>
        </p:nvSpPr>
        <p:spPr>
          <a:xfrm>
            <a:off x="501840" y="91368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300" spc="-1" strike="noStrike">
                <a:solidFill>
                  <a:srgbClr val="000000"/>
                </a:solidFill>
                <a:latin typeface="Sawasdee"/>
                <a:ea typeface="DejaVu Sans"/>
              </a:rPr>
              <a:t>The model links localised microbial activity with pH variations within thin aqueous films that jointly enhance emissions of nitrous acid (HONO) and ammonia (NH3) during soil drying well above what would be predicted from mean hydration conditions and bulk soil pH.</a:t>
            </a:r>
            <a:endParaRPr b="0" lang="en-GB" sz="1300" spc="-1" strike="noStrike">
              <a:latin typeface="Arial"/>
            </a:endParaRPr>
          </a:p>
          <a:p>
            <a:pPr>
              <a:lnSpc>
                <a:spcPct val="100000"/>
              </a:lnSpc>
            </a:pPr>
            <a:r>
              <a:rPr b="0" lang="en-GB" sz="1300" spc="-1" strike="noStrike">
                <a:solidFill>
                  <a:srgbClr val="000000"/>
                </a:solidFill>
                <a:latin typeface="Sawasdee"/>
                <a:ea typeface="DejaVu Sans"/>
              </a:rPr>
              <a:t>→ </a:t>
            </a:r>
            <a:r>
              <a:rPr b="1" lang="en-GB" sz="1300" spc="-1" strike="noStrike">
                <a:solidFill>
                  <a:srgbClr val="000000"/>
                </a:solidFill>
                <a:latin typeface="Sawasdee"/>
                <a:ea typeface="DejaVu Sans"/>
              </a:rPr>
              <a:t>microscale interactions causes highly localised conditions that disproportionally affect soil nitrogen transformations.</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Sawasdee"/>
                <a:ea typeface="DejaVu Sans"/>
              </a:rPr>
              <a:t>Laboratory measurements confirm the onset of microscale pH localisation and highlight the critical role of micro-environments in the resulting biogeochemical fluxes from terrestrial ecosystems.</a:t>
            </a:r>
            <a:endParaRPr b="0" lang="en-GB" sz="1300" spc="-1" strike="noStrike">
              <a:latin typeface="Arial"/>
            </a:endParaRPr>
          </a:p>
          <a:p>
            <a:pPr>
              <a:lnSpc>
                <a:spcPct val="100000"/>
              </a:lnSpc>
            </a:pPr>
            <a:r>
              <a:rPr b="0" lang="en-GB" sz="1300" spc="-1" strike="noStrike">
                <a:solidFill>
                  <a:srgbClr val="000000"/>
                </a:solidFill>
                <a:latin typeface="Sawasdee"/>
                <a:ea typeface="DejaVu Sans"/>
              </a:rPr>
              <a:t>Biocrusts that mainly provide fixed N to desert soils also emit large amounts of HONO, known to form under acidic conditions. Evidence suggests that significant amount of HONO can be emitted from neutral or alkaline soils.</a:t>
            </a:r>
            <a:endParaRPr b="0" lang="en-GB" sz="1300" spc="-1" strike="noStrike">
              <a:latin typeface="Arial"/>
            </a:endParaRPr>
          </a:p>
          <a:p>
            <a:pPr>
              <a:lnSpc>
                <a:spcPct val="100000"/>
              </a:lnSpc>
            </a:pPr>
            <a:endParaRPr b="0" lang="en-GB" sz="1300" spc="-1" strike="noStrike">
              <a:latin typeface="Arial"/>
            </a:endParaRPr>
          </a:p>
          <a:p>
            <a:pPr>
              <a:lnSpc>
                <a:spcPct val="100000"/>
              </a:lnSpc>
            </a:pPr>
            <a:endParaRPr b="0" lang="en-GB" sz="1300" spc="-1" strike="noStrike">
              <a:latin typeface="Arial"/>
            </a:endParaRPr>
          </a:p>
          <a:p>
            <a:pPr>
              <a:lnSpc>
                <a:spcPct val="100000"/>
              </a:lnSpc>
            </a:pPr>
            <a:endParaRPr b="0" lang="en-GB" sz="1300" spc="-1" strike="noStrike">
              <a:latin typeface="Arial"/>
            </a:endParaRPr>
          </a:p>
          <a:p>
            <a:pPr>
              <a:lnSpc>
                <a:spcPct val="100000"/>
              </a:lnSpc>
            </a:pPr>
            <a:endParaRPr b="0" lang="en-GB" sz="1300" spc="-1" strike="noStrike">
              <a:latin typeface="Arial"/>
            </a:endParaRPr>
          </a:p>
          <a:p>
            <a:pPr>
              <a:lnSpc>
                <a:spcPct val="100000"/>
              </a:lnSpc>
            </a:pPr>
            <a:endParaRPr b="0" lang="en-GB" sz="1300" spc="-1" strike="noStrike">
              <a:latin typeface="Arial"/>
            </a:endParaRPr>
          </a:p>
          <a:p>
            <a:pPr>
              <a:lnSpc>
                <a:spcPct val="100000"/>
              </a:lnSpc>
            </a:pPr>
            <a:endParaRPr b="0" lang="en-GB" sz="1300" spc="-1" strike="noStrike">
              <a:latin typeface="Arial"/>
            </a:endParaRPr>
          </a:p>
          <a:p>
            <a:pPr>
              <a:lnSpc>
                <a:spcPct val="100000"/>
              </a:lnSpc>
            </a:pPr>
            <a:endParaRPr b="0" lang="en-GB" sz="1300" spc="-1" strike="noStrike">
              <a:latin typeface="Arial"/>
            </a:endParaRPr>
          </a:p>
          <a:p>
            <a:pPr>
              <a:lnSpc>
                <a:spcPct val="100000"/>
              </a:lnSpc>
            </a:pPr>
            <a:endParaRPr b="0" lang="en-GB" sz="1300" spc="-1" strike="noStrike">
              <a:latin typeface="Arial"/>
            </a:endParaRPr>
          </a:p>
          <a:p>
            <a:pPr>
              <a:lnSpc>
                <a:spcPct val="100000"/>
              </a:lnSpc>
            </a:pP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85" name="CustomShape 5"/>
          <p:cNvSpPr/>
          <p:nvPr/>
        </p:nvSpPr>
        <p:spPr>
          <a:xfrm>
            <a:off x="504000" y="5413680"/>
            <a:ext cx="5833440" cy="921600"/>
          </a:xfrm>
          <a:prstGeom prst="rect">
            <a:avLst/>
          </a:prstGeom>
          <a:noFill/>
          <a:ln>
            <a:noFill/>
          </a:ln>
        </p:spPr>
        <p:style>
          <a:lnRef idx="0"/>
          <a:fillRef idx="0"/>
          <a:effectRef idx="0"/>
          <a:fontRef idx="minor"/>
        </p:style>
      </p:sp>
      <p:sp>
        <p:nvSpPr>
          <p:cNvPr id="186" name="Line 6"/>
          <p:cNvSpPr/>
          <p:nvPr/>
        </p:nvSpPr>
        <p:spPr>
          <a:xfrm>
            <a:off x="6264000" y="1008000"/>
            <a:ext cx="360" cy="4968000"/>
          </a:xfrm>
          <a:prstGeom prst="line">
            <a:avLst/>
          </a:prstGeom>
          <a:ln>
            <a:solidFill>
              <a:srgbClr val="000000"/>
            </a:solidFill>
          </a:ln>
        </p:spPr>
        <p:style>
          <a:lnRef idx="0"/>
          <a:fillRef idx="0"/>
          <a:effectRef idx="0"/>
          <a:fontRef idx="minor"/>
        </p:style>
      </p:sp>
      <p:sp>
        <p:nvSpPr>
          <p:cNvPr id="187" name="CustomShape 7"/>
          <p:cNvSpPr/>
          <p:nvPr/>
        </p:nvSpPr>
        <p:spPr>
          <a:xfrm>
            <a:off x="501840" y="5976000"/>
            <a:ext cx="5473440" cy="921600"/>
          </a:xfrm>
          <a:prstGeom prst="rect">
            <a:avLst/>
          </a:prstGeom>
          <a:noFill/>
          <a:ln>
            <a:noFill/>
          </a:ln>
        </p:spPr>
        <p:style>
          <a:lnRef idx="0"/>
          <a:fillRef idx="0"/>
          <a:effectRef idx="0"/>
          <a:fontRef idx="minor"/>
        </p:style>
      </p:sp>
      <p:sp>
        <p:nvSpPr>
          <p:cNvPr id="188" name="CustomShape 8"/>
          <p:cNvSpPr/>
          <p:nvPr/>
        </p:nvSpPr>
        <p:spPr>
          <a:xfrm>
            <a:off x="6624000" y="1022040"/>
            <a:ext cx="6143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89" name="CustomShape 9"/>
          <p:cNvSpPr/>
          <p:nvPr/>
        </p:nvSpPr>
        <p:spPr>
          <a:xfrm>
            <a:off x="5758200" y="1022040"/>
            <a:ext cx="619344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90" name="CustomShape 10"/>
          <p:cNvSpPr/>
          <p:nvPr/>
        </p:nvSpPr>
        <p:spPr>
          <a:xfrm>
            <a:off x="6408000" y="91404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300" spc="-1" strike="noStrike">
                <a:solidFill>
                  <a:srgbClr val="000000"/>
                </a:solidFill>
                <a:latin typeface="Sawasdee"/>
                <a:ea typeface="DejaVu Sans"/>
              </a:rPr>
              <a:t>Local variations in the concentration of dissolved substances during desiccation induce changes in local pH at microscale that, in turn, give rise to hotspots for emissions of pH-dependant gases such as HONO and NH3.</a:t>
            </a:r>
            <a:endParaRPr b="0" lang="en-GB" sz="1300" spc="-1" strike="noStrike">
              <a:latin typeface="Sawasdee"/>
            </a:endParaRPr>
          </a:p>
          <a:p>
            <a:pPr>
              <a:lnSpc>
                <a:spcPct val="100000"/>
              </a:lnSpc>
            </a:pPr>
            <a:endParaRPr b="0" lang="en-GB" sz="1300" spc="-1" strike="noStrike">
              <a:latin typeface="Sawasdee"/>
            </a:endParaRPr>
          </a:p>
          <a:p>
            <a:pPr>
              <a:lnSpc>
                <a:spcPct val="100000"/>
              </a:lnSpc>
            </a:pPr>
            <a:r>
              <a:rPr b="0" lang="en-GB" sz="1300" spc="-1" strike="noStrike">
                <a:solidFill>
                  <a:srgbClr val="000000"/>
                </a:solidFill>
                <a:latin typeface="Sawasdee"/>
                <a:ea typeface="DejaVu Sans"/>
              </a:rPr>
              <a:t>Simulated microbial activities show that NO3- accumulated in thinning water films that act as a driver for pH zonation. NO3- seems to control the changes for local pH drastically because of its high solubility and because it can be protonated to nitric acide HNO3. </a:t>
            </a:r>
            <a:endParaRPr b="0" lang="en-GB" sz="1300" spc="-1" strike="noStrike">
              <a:latin typeface="Sawasdee"/>
            </a:endParaRPr>
          </a:p>
          <a:p>
            <a:pPr>
              <a:lnSpc>
                <a:spcPct val="100000"/>
              </a:lnSpc>
            </a:pPr>
            <a:r>
              <a:rPr b="0" lang="en-GB" sz="1300" spc="-1" strike="noStrike">
                <a:solidFill>
                  <a:srgbClr val="000000"/>
                </a:solidFill>
                <a:latin typeface="Sawasdee"/>
                <a:ea typeface="DejaVu Sans"/>
              </a:rPr>
              <a:t>The most dominant sink and source for NO3- in soil is nitrification and denitrification resulting from microbial activity. </a:t>
            </a:r>
            <a:endParaRPr b="0" lang="en-GB" sz="1300" spc="-1" strike="noStrike">
              <a:latin typeface="Sawasdee"/>
            </a:endParaRPr>
          </a:p>
          <a:p>
            <a:pPr>
              <a:lnSpc>
                <a:spcPct val="100000"/>
              </a:lnSpc>
            </a:pPr>
            <a:r>
              <a:rPr b="0" lang="en-GB" sz="1300" spc="-1" strike="noStrike">
                <a:solidFill>
                  <a:srgbClr val="000000"/>
                </a:solidFill>
                <a:latin typeface="Sawasdee"/>
                <a:ea typeface="DejaVu Sans"/>
              </a:rPr>
              <a:t>This accumulation could be responsible for the large HONO emissions observed in desert biocrusts.</a:t>
            </a:r>
            <a:endParaRPr b="0" lang="en-GB" sz="1300" spc="-1" strike="noStrike">
              <a:latin typeface="Sawasdee"/>
            </a:endParaRPr>
          </a:p>
          <a:p>
            <a:pPr>
              <a:lnSpc>
                <a:spcPct val="100000"/>
              </a:lnSpc>
            </a:pPr>
            <a:endParaRPr b="0" lang="en-GB" sz="1300" spc="-1" strike="noStrike">
              <a:latin typeface="Sawasdee"/>
            </a:endParaRPr>
          </a:p>
          <a:p>
            <a:pPr>
              <a:lnSpc>
                <a:spcPct val="100000"/>
              </a:lnSpc>
            </a:pPr>
            <a:r>
              <a:rPr b="0" lang="en-GB" sz="1300" spc="-1" strike="noStrike">
                <a:solidFill>
                  <a:srgbClr val="000000"/>
                </a:solidFill>
                <a:latin typeface="Sawasdee"/>
                <a:ea typeface="DejaVu Sans"/>
              </a:rPr>
              <a:t>However, unlike with cyanobacterial crusts, measurements in lichen- and bryophyte-dominated biocrusts did not show a strong correlation with NO3- accumulation. These biocrusts emit smaller amounts of HONO over a wider range of water contents.</a:t>
            </a:r>
            <a:endParaRPr b="0" lang="en-GB" sz="1300" spc="-1" strike="noStrike">
              <a:latin typeface="Sawasdee"/>
            </a:endParaRPr>
          </a:p>
        </p:txBody>
      </p:sp>
      <p:pic>
        <p:nvPicPr>
          <p:cNvPr id="191" name="" descr=""/>
          <p:cNvPicPr/>
          <p:nvPr/>
        </p:nvPicPr>
        <p:blipFill>
          <a:blip r:embed="rId1"/>
          <a:stretch/>
        </p:blipFill>
        <p:spPr>
          <a:xfrm rot="2400">
            <a:off x="512640" y="3801240"/>
            <a:ext cx="5102280" cy="29646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Habitat dependent composition of bacterial and fungal communities in biological soil crusts from Oman. </a:t>
            </a:r>
            <a:endParaRPr b="0" lang="en-GB" sz="1800" spc="-1" strike="noStrike">
              <a:latin typeface="Arial"/>
            </a:endParaRPr>
          </a:p>
        </p:txBody>
      </p:sp>
      <p:sp>
        <p:nvSpPr>
          <p:cNvPr id="193"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Abed et.al, 2018</a:t>
            </a:r>
            <a:endParaRPr b="0" lang="en-GB" sz="1800" spc="-1" strike="noStrike">
              <a:latin typeface="Arial"/>
            </a:endParaRPr>
          </a:p>
        </p:txBody>
      </p:sp>
      <p:sp>
        <p:nvSpPr>
          <p:cNvPr id="194"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95" name="CustomShape 4"/>
          <p:cNvSpPr/>
          <p:nvPr/>
        </p:nvSpPr>
        <p:spPr>
          <a:xfrm>
            <a:off x="501840" y="91368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Sawasdee"/>
                <a:ea typeface="DejaVu Sans"/>
              </a:rPr>
              <a:t>Soil properties including texture </a:t>
            </a:r>
            <a:r>
              <a:rPr b="0" lang="en-GB" sz="1200" spc="-1" strike="noStrike">
                <a:solidFill>
                  <a:srgbClr val="000000"/>
                </a:solidFill>
                <a:latin typeface="Sawasdee"/>
                <a:ea typeface="DejaVu Sans"/>
              </a:rPr>
              <a:t>class, pH, salinity, nutrients and </a:t>
            </a:r>
            <a:r>
              <a:rPr b="0" lang="en-GB" sz="1200" spc="-1" strike="noStrike">
                <a:solidFill>
                  <a:srgbClr val="000000"/>
                </a:solidFill>
                <a:latin typeface="Sawasdee"/>
                <a:ea typeface="DejaVu Sans"/>
              </a:rPr>
              <a:t>porosity strongly correlated with </a:t>
            </a:r>
            <a:r>
              <a:rPr b="0" lang="en-GB" sz="1200" spc="-1" strike="noStrike">
                <a:solidFill>
                  <a:srgbClr val="000000"/>
                </a:solidFill>
                <a:latin typeface="Sawasdee"/>
                <a:ea typeface="DejaVu Sans"/>
              </a:rPr>
              <a:t>the distribution patterns of </a:t>
            </a:r>
            <a:r>
              <a:rPr b="0" lang="en-GB" sz="1200" spc="-1" strike="noStrike">
                <a:solidFill>
                  <a:srgbClr val="000000"/>
                </a:solidFill>
                <a:latin typeface="Sawasdee"/>
                <a:ea typeface="DejaVu Sans"/>
              </a:rPr>
              <a:t>biocrust species.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Usage of Rpackage </a:t>
            </a:r>
            <a:r>
              <a:rPr b="0" lang="en-GB" sz="1200" spc="-1" strike="noStrike">
                <a:solidFill>
                  <a:srgbClr val="000000"/>
                </a:solidFill>
                <a:latin typeface="Sawasdee"/>
                <a:ea typeface="DejaVu Sans"/>
              </a:rPr>
              <a:t>“PCAmixdata”.</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Lichen-dominated biocrusts </a:t>
            </a:r>
            <a:r>
              <a:rPr b="0" lang="en-GB" sz="1200" spc="-1" strike="noStrike">
                <a:solidFill>
                  <a:srgbClr val="000000"/>
                </a:solidFill>
                <a:latin typeface="Sawasdee"/>
                <a:ea typeface="DejaVu Sans"/>
              </a:rPr>
              <a:t>become more prevalent as aridity </a:t>
            </a:r>
            <a:r>
              <a:rPr b="0" lang="en-GB" sz="1200" spc="-1" strike="noStrike">
                <a:solidFill>
                  <a:srgbClr val="000000"/>
                </a:solidFill>
                <a:latin typeface="Sawasdee"/>
                <a:ea typeface="DejaVu Sans"/>
              </a:rPr>
              <a:t>decrease and precipitation rates </a:t>
            </a:r>
            <a:r>
              <a:rPr b="0" lang="en-GB" sz="1200" spc="-1" strike="noStrike">
                <a:solidFill>
                  <a:srgbClr val="000000"/>
                </a:solidFill>
                <a:latin typeface="Sawasdee"/>
                <a:ea typeface="DejaVu Sans"/>
              </a:rPr>
              <a:t>increase. </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Growth of cyanobacteria results </a:t>
            </a:r>
            <a:r>
              <a:rPr b="0" lang="en-GB" sz="1200" spc="-1" strike="noStrike">
                <a:solidFill>
                  <a:srgbClr val="000000"/>
                </a:solidFill>
                <a:latin typeface="Sawasdee"/>
                <a:ea typeface="DejaVu Sans"/>
              </a:rPr>
              <a:t>in higher levels of organic matter </a:t>
            </a:r>
            <a:r>
              <a:rPr b="0" lang="en-GB" sz="1200" spc="-1" strike="noStrike">
                <a:solidFill>
                  <a:srgbClr val="000000"/>
                </a:solidFill>
                <a:latin typeface="Sawasdee"/>
                <a:ea typeface="DejaVu Sans"/>
              </a:rPr>
              <a:t>and nutrients in crustel soils, </a:t>
            </a:r>
            <a:r>
              <a:rPr b="0" lang="en-GB" sz="1200" spc="-1" strike="noStrike">
                <a:solidFill>
                  <a:srgbClr val="000000"/>
                </a:solidFill>
                <a:latin typeface="Sawasdee"/>
                <a:ea typeface="DejaVu Sans"/>
              </a:rPr>
              <a:t>relative to bare soils, thus </a:t>
            </a:r>
            <a:r>
              <a:rPr b="0" lang="en-GB" sz="1200" spc="-1" strike="noStrike">
                <a:solidFill>
                  <a:srgbClr val="000000"/>
                </a:solidFill>
                <a:latin typeface="Sawasdee"/>
                <a:ea typeface="DejaVu Sans"/>
              </a:rPr>
              <a:t>promoting the growth of different </a:t>
            </a:r>
            <a:r>
              <a:rPr b="0" lang="en-GB" sz="1200" spc="-1" strike="noStrike">
                <a:solidFill>
                  <a:srgbClr val="000000"/>
                </a:solidFill>
                <a:latin typeface="Sawasdee"/>
                <a:ea typeface="DejaVu Sans"/>
              </a:rPr>
              <a:t>microbial communities.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The improvement of soil </a:t>
            </a:r>
            <a:r>
              <a:rPr b="0" lang="en-GB" sz="1200" spc="-1" strike="noStrike">
                <a:solidFill>
                  <a:srgbClr val="000000"/>
                </a:solidFill>
                <a:latin typeface="Sawasdee"/>
                <a:ea typeface="DejaVu Sans"/>
              </a:rPr>
              <a:t>physiochemical properties under </a:t>
            </a:r>
            <a:r>
              <a:rPr b="0" lang="en-GB" sz="1200" spc="-1" strike="noStrike">
                <a:solidFill>
                  <a:srgbClr val="000000"/>
                </a:solidFill>
                <a:latin typeface="Sawasdee"/>
                <a:ea typeface="DejaVu Sans"/>
              </a:rPr>
              <a:t>crusts also promotes hyphal </a:t>
            </a:r>
            <a:r>
              <a:rPr b="0" lang="en-GB" sz="1200" spc="-1" strike="noStrike">
                <a:solidFill>
                  <a:srgbClr val="000000"/>
                </a:solidFill>
                <a:latin typeface="Sawasdee"/>
                <a:ea typeface="DejaVu Sans"/>
              </a:rPr>
              <a:t>proliferation and fungal growth. </a:t>
            </a:r>
            <a:r>
              <a:rPr b="0" lang="en-GB" sz="1200" spc="-1" strike="noStrike">
                <a:solidFill>
                  <a:srgbClr val="000000"/>
                </a:solidFill>
                <a:latin typeface="Sawasdee"/>
                <a:ea typeface="DejaVu Sans"/>
              </a:rPr>
              <a:t>However, the competition for </a:t>
            </a:r>
            <a:r>
              <a:rPr b="0" lang="en-GB" sz="1200" spc="-1" strike="noStrike">
                <a:solidFill>
                  <a:srgbClr val="000000"/>
                </a:solidFill>
                <a:latin typeface="Sawasdee"/>
                <a:ea typeface="DejaVu Sans"/>
              </a:rPr>
              <a:t>organics and nutrients in crusts </a:t>
            </a:r>
            <a:r>
              <a:rPr b="0" lang="en-GB" sz="1200" spc="-1" strike="noStrike">
                <a:solidFill>
                  <a:srgbClr val="000000"/>
                </a:solidFill>
                <a:latin typeface="Sawasdee"/>
                <a:ea typeface="DejaVu Sans"/>
              </a:rPr>
              <a:t>could result in the growth of </a:t>
            </a:r>
            <a:r>
              <a:rPr b="0" lang="en-GB" sz="1200" spc="-1" strike="noStrike">
                <a:solidFill>
                  <a:srgbClr val="000000"/>
                </a:solidFill>
                <a:latin typeface="Sawasdee"/>
                <a:ea typeface="DejaVu Sans"/>
              </a:rPr>
              <a:t>highly specific and competitive </a:t>
            </a:r>
            <a:r>
              <a:rPr b="0" lang="en-GB" sz="1200" spc="-1" strike="noStrike">
                <a:solidFill>
                  <a:srgbClr val="000000"/>
                </a:solidFill>
                <a:latin typeface="Sawasdee"/>
                <a:ea typeface="DejaVu Sans"/>
              </a:rPr>
              <a:t>microbial populations and this </a:t>
            </a:r>
            <a:r>
              <a:rPr b="0" lang="en-GB" sz="1200" spc="-1" strike="noStrike">
                <a:solidFill>
                  <a:srgbClr val="000000"/>
                </a:solidFill>
                <a:latin typeface="Sawasdee"/>
                <a:ea typeface="DejaVu Sans"/>
              </a:rPr>
              <a:t>could explain the lower OTU </a:t>
            </a:r>
            <a:r>
              <a:rPr b="0" lang="en-GB" sz="1200" spc="-1" strike="noStrike">
                <a:solidFill>
                  <a:srgbClr val="000000"/>
                </a:solidFill>
                <a:latin typeface="Sawasdee"/>
                <a:ea typeface="DejaVu Sans"/>
              </a:rPr>
              <a:t>richness of bacteria and fungi in </a:t>
            </a:r>
            <a:r>
              <a:rPr b="0" lang="en-GB" sz="1200" spc="-1" strike="noStrike">
                <a:solidFill>
                  <a:srgbClr val="000000"/>
                </a:solidFill>
                <a:latin typeface="Sawasdee"/>
                <a:ea typeface="DejaVu Sans"/>
              </a:rPr>
              <a:t>crusted than in bare soils.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Chytridiomycota seems to be </a:t>
            </a:r>
            <a:r>
              <a:rPr b="0" lang="en-GB" sz="1200" spc="-1" strike="noStrike">
                <a:solidFill>
                  <a:srgbClr val="000000"/>
                </a:solidFill>
                <a:latin typeface="Sawasdee"/>
                <a:ea typeface="DejaVu Sans"/>
              </a:rPr>
              <a:t>tolerant to stress environments.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Microbial communities in the </a:t>
            </a:r>
            <a:r>
              <a:rPr b="0" lang="en-GB" sz="1200" spc="-1" strike="noStrike">
                <a:solidFill>
                  <a:srgbClr val="000000"/>
                </a:solidFill>
                <a:latin typeface="Sawasdee"/>
                <a:ea typeface="DejaVu Sans"/>
              </a:rPr>
              <a:t>crusts were strongly affected by </a:t>
            </a:r>
            <a:r>
              <a:rPr b="0" lang="en-GB" sz="1200" spc="-1" strike="noStrike">
                <a:solidFill>
                  <a:srgbClr val="000000"/>
                </a:solidFill>
                <a:latin typeface="Sawasdee"/>
                <a:ea typeface="DejaVu Sans"/>
              </a:rPr>
              <a:t>soil texture and C, N contents. </a:t>
            </a:r>
            <a:r>
              <a:rPr b="0" lang="en-GB" sz="1200" spc="-1" strike="noStrike">
                <a:solidFill>
                  <a:srgbClr val="000000"/>
                </a:solidFill>
                <a:latin typeface="Sawasdee"/>
                <a:ea typeface="DejaVu Sans"/>
              </a:rPr>
              <a:t>Soil texture affects crust </a:t>
            </a:r>
            <a:r>
              <a:rPr b="0" lang="en-GB" sz="1200" spc="-1" strike="noStrike">
                <a:solidFill>
                  <a:srgbClr val="000000"/>
                </a:solidFill>
                <a:latin typeface="Sawasdee"/>
                <a:ea typeface="DejaVu Sans"/>
              </a:rPr>
              <a:t>development by influencing soil </a:t>
            </a:r>
            <a:r>
              <a:rPr b="0" lang="en-GB" sz="1200" spc="-1" strike="noStrike">
                <a:solidFill>
                  <a:srgbClr val="000000"/>
                </a:solidFill>
                <a:latin typeface="Sawasdee"/>
                <a:ea typeface="DejaVu Sans"/>
              </a:rPr>
              <a:t>stability, aeration and water </a:t>
            </a:r>
            <a:r>
              <a:rPr b="0" lang="en-GB" sz="1200" spc="-1" strike="noStrike">
                <a:solidFill>
                  <a:srgbClr val="000000"/>
                </a:solidFill>
                <a:latin typeface="Sawasdee"/>
                <a:ea typeface="DejaVu Sans"/>
              </a:rPr>
              <a:t>retention ability, as coarser soils </a:t>
            </a:r>
            <a:r>
              <a:rPr b="0" lang="en-GB" sz="1200" spc="-1" strike="noStrike">
                <a:solidFill>
                  <a:srgbClr val="000000"/>
                </a:solidFill>
                <a:latin typeface="Sawasdee"/>
                <a:ea typeface="DejaVu Sans"/>
              </a:rPr>
              <a:t>are unstable and lose more water </a:t>
            </a:r>
            <a:r>
              <a:rPr b="0" lang="en-GB" sz="1200" spc="-1" strike="noStrike">
                <a:solidFill>
                  <a:srgbClr val="000000"/>
                </a:solidFill>
                <a:latin typeface="Sawasdee"/>
                <a:ea typeface="DejaVu Sans"/>
              </a:rPr>
              <a:t>relative to fine soils.</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It seems that cyanobacteria </a:t>
            </a:r>
            <a:r>
              <a:rPr b="0" lang="en-GB" sz="1200" spc="-1" strike="noStrike">
                <a:solidFill>
                  <a:srgbClr val="000000"/>
                </a:solidFill>
                <a:latin typeface="Sawasdee"/>
                <a:ea typeface="DejaVu Sans"/>
              </a:rPr>
              <a:t>develop on sandy soils whereas </a:t>
            </a:r>
            <a:r>
              <a:rPr b="0" lang="en-GB" sz="1200" spc="-1" strike="noStrike">
                <a:solidFill>
                  <a:srgbClr val="000000"/>
                </a:solidFill>
                <a:latin typeface="Sawasdee"/>
                <a:ea typeface="DejaVu Sans"/>
              </a:rPr>
              <a:t>lichens preferably grow on fine </a:t>
            </a:r>
            <a:r>
              <a:rPr b="0" lang="en-GB" sz="1200" spc="-1" strike="noStrike">
                <a:solidFill>
                  <a:srgbClr val="000000"/>
                </a:solidFill>
                <a:latin typeface="Sawasdee"/>
                <a:ea typeface="DejaVu Sans"/>
              </a:rPr>
              <a:t>texture soils.</a:t>
            </a:r>
            <a:endParaRPr b="0" lang="en-GB" sz="1200" spc="-1" strike="noStrike">
              <a:latin typeface="Arial"/>
            </a:endParaRPr>
          </a:p>
          <a:p>
            <a:endParaRPr b="0" lang="en-GB" sz="1200" spc="-1" strike="noStrike">
              <a:latin typeface="Arial"/>
            </a:endParaRPr>
          </a:p>
          <a:p>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96" name="CustomShape 5"/>
          <p:cNvSpPr/>
          <p:nvPr/>
        </p:nvSpPr>
        <p:spPr>
          <a:xfrm>
            <a:off x="504000" y="5413680"/>
            <a:ext cx="5833440" cy="921600"/>
          </a:xfrm>
          <a:prstGeom prst="rect">
            <a:avLst/>
          </a:prstGeom>
          <a:noFill/>
          <a:ln>
            <a:noFill/>
          </a:ln>
        </p:spPr>
        <p:style>
          <a:lnRef idx="0"/>
          <a:fillRef idx="0"/>
          <a:effectRef idx="0"/>
          <a:fontRef idx="minor"/>
        </p:style>
      </p:sp>
      <p:sp>
        <p:nvSpPr>
          <p:cNvPr id="197" name="Line 6"/>
          <p:cNvSpPr/>
          <p:nvPr/>
        </p:nvSpPr>
        <p:spPr>
          <a:xfrm>
            <a:off x="6264000" y="1008000"/>
            <a:ext cx="360" cy="4968000"/>
          </a:xfrm>
          <a:prstGeom prst="line">
            <a:avLst/>
          </a:prstGeom>
          <a:ln>
            <a:solidFill>
              <a:srgbClr val="000000"/>
            </a:solidFill>
          </a:ln>
        </p:spPr>
        <p:style>
          <a:lnRef idx="0"/>
          <a:fillRef idx="0"/>
          <a:effectRef idx="0"/>
          <a:fontRef idx="minor"/>
        </p:style>
      </p:sp>
      <p:sp>
        <p:nvSpPr>
          <p:cNvPr id="198" name="CustomShape 7"/>
          <p:cNvSpPr/>
          <p:nvPr/>
        </p:nvSpPr>
        <p:spPr>
          <a:xfrm>
            <a:off x="501840" y="5976000"/>
            <a:ext cx="5473440" cy="921600"/>
          </a:xfrm>
          <a:prstGeom prst="rect">
            <a:avLst/>
          </a:prstGeom>
          <a:noFill/>
          <a:ln>
            <a:noFill/>
          </a:ln>
        </p:spPr>
        <p:style>
          <a:lnRef idx="0"/>
          <a:fillRef idx="0"/>
          <a:effectRef idx="0"/>
          <a:fontRef idx="minor"/>
        </p:style>
      </p:sp>
      <p:sp>
        <p:nvSpPr>
          <p:cNvPr id="199" name="CustomShape 8"/>
          <p:cNvSpPr/>
          <p:nvPr/>
        </p:nvSpPr>
        <p:spPr>
          <a:xfrm>
            <a:off x="6624000" y="1022040"/>
            <a:ext cx="6143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00" name="CustomShape 9"/>
          <p:cNvSpPr/>
          <p:nvPr/>
        </p:nvSpPr>
        <p:spPr>
          <a:xfrm>
            <a:off x="5758200" y="1022040"/>
            <a:ext cx="619344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201" name="CustomShape 10"/>
          <p:cNvSpPr/>
          <p:nvPr/>
        </p:nvSpPr>
        <p:spPr>
          <a:xfrm>
            <a:off x="6408000" y="806040"/>
            <a:ext cx="56178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202" name="CustomShape 11"/>
          <p:cNvSpPr/>
          <p:nvPr/>
        </p:nvSpPr>
        <p:spPr>
          <a:xfrm>
            <a:off x="6406200" y="64800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Sawasdee"/>
                <a:ea typeface="DejaVu Sans"/>
              </a:rPr>
              <a:t>.</a:t>
            </a:r>
            <a:endParaRPr b="0" lang="en-GB" sz="1200" spc="-1" strike="noStrike">
              <a:latin typeface="Arial"/>
            </a:endParaRPr>
          </a:p>
          <a:p>
            <a:pPr>
              <a:lnSpc>
                <a:spcPct val="100000"/>
              </a:lnSpc>
            </a:pPr>
            <a:endParaRPr b="0" lang="en-GB" sz="1200" spc="-1" strike="noStrike">
              <a:latin typeface="Arial"/>
            </a:endParaRPr>
          </a:p>
          <a:p>
            <a:endParaRPr b="0" lang="en-GB" sz="1200" spc="-1" strike="noStrike">
              <a:latin typeface="Arial"/>
            </a:endParaRPr>
          </a:p>
          <a:p>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pic>
        <p:nvPicPr>
          <p:cNvPr id="203" name="" descr=""/>
          <p:cNvPicPr/>
          <p:nvPr/>
        </p:nvPicPr>
        <p:blipFill>
          <a:blip r:embed="rId1"/>
          <a:stretch/>
        </p:blipFill>
        <p:spPr>
          <a:xfrm>
            <a:off x="6501240" y="1353600"/>
            <a:ext cx="5234760" cy="39024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Reshaping of sandstone surfaces by cryptoendolithic cyanobacteria. </a:t>
            </a:r>
            <a:endParaRPr b="0" lang="en-GB" sz="1800" spc="-1" strike="noStrike">
              <a:latin typeface="Arial"/>
            </a:endParaRPr>
          </a:p>
        </p:txBody>
      </p:sp>
      <p:sp>
        <p:nvSpPr>
          <p:cNvPr id="205"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Budel et.al, 2005</a:t>
            </a:r>
            <a:endParaRPr b="0" lang="en-GB" sz="1800" spc="-1" strike="noStrike">
              <a:latin typeface="Arial"/>
            </a:endParaRPr>
          </a:p>
        </p:txBody>
      </p:sp>
      <p:sp>
        <p:nvSpPr>
          <p:cNvPr id="206"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07" name="CustomShape 4"/>
          <p:cNvSpPr/>
          <p:nvPr/>
        </p:nvSpPr>
        <p:spPr>
          <a:xfrm>
            <a:off x="501840" y="91368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Sawasdee"/>
                <a:ea typeface="DejaVu Sans"/>
              </a:rPr>
              <a:t>Novel weathering mechanism in South African sandstone formations.</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 </a:t>
            </a:r>
            <a:r>
              <a:rPr b="0" lang="en-GB" sz="1200" spc="-1" strike="noStrike">
                <a:solidFill>
                  <a:srgbClr val="000000"/>
                </a:solidFill>
                <a:latin typeface="Sawasdee"/>
                <a:ea typeface="DejaVu Sans"/>
              </a:rPr>
              <a:t>cryptoendolithic cyanobacteria induce weathering by substrate alkalization during photosynthesis. As a result, the upper rock part is loosened and then eroded away by physical forces such as wind, water, trampling.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Culture of cyanobacteria strains found on the field shows a strong pH elevation to 11 in an eight month old mass culture.</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There is a strong correlation between alkalization and photosynthesis in the liquid pure cultures (O2 évolution simultaneous to pH changes).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The accumulation of OH- was probably caused by the activation of a CO2 concentrating mechanism (CCM), in which HCO3- is actively taken up by several options.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A CCM has been demonstrated in cyanobacteria, where it serves to alleviate CO2 limitation imposed by low solubility and slow diffusional supply of CO2 in water. </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 </a:t>
            </a:r>
            <a:r>
              <a:rPr b="0" lang="en-GB" sz="1200" spc="-1" strike="noStrike">
                <a:solidFill>
                  <a:srgbClr val="000000"/>
                </a:solidFill>
                <a:latin typeface="Sawasdee"/>
                <a:ea typeface="DejaVu Sans"/>
              </a:rPr>
              <a:t>Internally accumulated HCO3- serves as a source of CO2 because it is rapidly dehydrated by a carboxysomal carbonic anhydrase. The resulting HO- is then excreted back to the surrounding environment.</a:t>
            </a:r>
            <a:endParaRPr b="0" lang="en-GB" sz="1200" spc="-1" strike="noStrike">
              <a:latin typeface="Arial"/>
            </a:endParaRPr>
          </a:p>
          <a:p>
            <a:pPr>
              <a:lnSpc>
                <a:spcPct val="100000"/>
              </a:lnSpc>
            </a:pPr>
            <a:endParaRPr b="0" lang="en-GB" sz="1200" spc="-1" strike="noStrike">
              <a:latin typeface="Arial"/>
            </a:endParaRPr>
          </a:p>
          <a:p>
            <a:endParaRPr b="0" lang="en-GB" sz="1200" spc="-1" strike="noStrike">
              <a:latin typeface="Arial"/>
            </a:endParaRPr>
          </a:p>
          <a:p>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208" name="CustomShape 5"/>
          <p:cNvSpPr/>
          <p:nvPr/>
        </p:nvSpPr>
        <p:spPr>
          <a:xfrm>
            <a:off x="504000" y="5413680"/>
            <a:ext cx="5833440" cy="921600"/>
          </a:xfrm>
          <a:prstGeom prst="rect">
            <a:avLst/>
          </a:prstGeom>
          <a:noFill/>
          <a:ln>
            <a:noFill/>
          </a:ln>
        </p:spPr>
        <p:style>
          <a:lnRef idx="0"/>
          <a:fillRef idx="0"/>
          <a:effectRef idx="0"/>
          <a:fontRef idx="minor"/>
        </p:style>
      </p:sp>
      <p:sp>
        <p:nvSpPr>
          <p:cNvPr id="209" name="Line 6"/>
          <p:cNvSpPr/>
          <p:nvPr/>
        </p:nvSpPr>
        <p:spPr>
          <a:xfrm>
            <a:off x="6264000" y="1008000"/>
            <a:ext cx="360" cy="4968000"/>
          </a:xfrm>
          <a:prstGeom prst="line">
            <a:avLst/>
          </a:prstGeom>
          <a:ln>
            <a:solidFill>
              <a:srgbClr val="000000"/>
            </a:solidFill>
          </a:ln>
        </p:spPr>
        <p:style>
          <a:lnRef idx="0"/>
          <a:fillRef idx="0"/>
          <a:effectRef idx="0"/>
          <a:fontRef idx="minor"/>
        </p:style>
      </p:sp>
      <p:sp>
        <p:nvSpPr>
          <p:cNvPr id="210" name="CustomShape 7"/>
          <p:cNvSpPr/>
          <p:nvPr/>
        </p:nvSpPr>
        <p:spPr>
          <a:xfrm>
            <a:off x="501840" y="5976000"/>
            <a:ext cx="5473440" cy="921600"/>
          </a:xfrm>
          <a:prstGeom prst="rect">
            <a:avLst/>
          </a:prstGeom>
          <a:noFill/>
          <a:ln>
            <a:noFill/>
          </a:ln>
        </p:spPr>
        <p:style>
          <a:lnRef idx="0"/>
          <a:fillRef idx="0"/>
          <a:effectRef idx="0"/>
          <a:fontRef idx="minor"/>
        </p:style>
      </p:sp>
      <p:sp>
        <p:nvSpPr>
          <p:cNvPr id="211" name="CustomShape 8"/>
          <p:cNvSpPr/>
          <p:nvPr/>
        </p:nvSpPr>
        <p:spPr>
          <a:xfrm>
            <a:off x="6624000" y="1022040"/>
            <a:ext cx="6143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12" name="CustomShape 9"/>
          <p:cNvSpPr/>
          <p:nvPr/>
        </p:nvSpPr>
        <p:spPr>
          <a:xfrm>
            <a:off x="5758200" y="1022040"/>
            <a:ext cx="619344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213" name="CustomShape 10"/>
          <p:cNvSpPr/>
          <p:nvPr/>
        </p:nvSpPr>
        <p:spPr>
          <a:xfrm>
            <a:off x="6408000" y="806040"/>
            <a:ext cx="56178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214" name="CustomShape 11"/>
          <p:cNvSpPr/>
          <p:nvPr/>
        </p:nvSpPr>
        <p:spPr>
          <a:xfrm>
            <a:off x="6408000" y="878400"/>
            <a:ext cx="56178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687320" y="169560"/>
            <a:ext cx="8039520" cy="6372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Origins of oxygenic photosynthesis and aerobic respiration in Cyanobacteria.</a:t>
            </a:r>
            <a:endParaRPr b="0" lang="en-GB" sz="1800" spc="-1" strike="noStrike">
              <a:latin typeface="Arial"/>
            </a:endParaRPr>
          </a:p>
        </p:txBody>
      </p:sp>
      <p:sp>
        <p:nvSpPr>
          <p:cNvPr id="56" name="CustomShape 2"/>
          <p:cNvSpPr/>
          <p:nvPr/>
        </p:nvSpPr>
        <p:spPr>
          <a:xfrm>
            <a:off x="10284480" y="6220080"/>
            <a:ext cx="1905840" cy="63720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Garamond"/>
                <a:ea typeface="DejaVu Sans"/>
              </a:rPr>
              <a:t>Soo et. al, 2017</a:t>
            </a:r>
            <a:endParaRPr b="0" lang="en-GB" sz="1800" spc="-1" strike="noStrike">
              <a:latin typeface="Arial"/>
            </a:endParaRPr>
          </a:p>
        </p:txBody>
      </p:sp>
      <p:pic>
        <p:nvPicPr>
          <p:cNvPr id="57" name="Image 16" descr=""/>
          <p:cNvPicPr/>
          <p:nvPr/>
        </p:nvPicPr>
        <p:blipFill>
          <a:blip r:embed="rId1"/>
          <a:stretch/>
        </p:blipFill>
        <p:spPr>
          <a:xfrm>
            <a:off x="5316840" y="977400"/>
            <a:ext cx="6372000" cy="5158080"/>
          </a:xfrm>
          <a:prstGeom prst="rect">
            <a:avLst/>
          </a:prstGeom>
          <a:ln>
            <a:noFill/>
          </a:ln>
        </p:spPr>
      </p:pic>
      <p:sp>
        <p:nvSpPr>
          <p:cNvPr id="58" name="CustomShape 3"/>
          <p:cNvSpPr/>
          <p:nvPr/>
        </p:nvSpPr>
        <p:spPr>
          <a:xfrm>
            <a:off x="501840" y="1165680"/>
            <a:ext cx="5112720" cy="5850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FreeSerif"/>
                <a:ea typeface="DejaVu Sans"/>
              </a:rPr>
              <a:t>Only Oxyphotobacteria are phototrophic.</a:t>
            </a:r>
            <a:endParaRPr b="0" lang="en-GB" sz="1800" spc="-1" strike="noStrike">
              <a:latin typeface="Arial"/>
            </a:endParaRPr>
          </a:p>
          <a:p>
            <a:pPr>
              <a:lnSpc>
                <a:spcPct val="100000"/>
              </a:lnSpc>
            </a:pPr>
            <a:r>
              <a:rPr b="0" lang="en-GB" sz="1800" spc="-1" strike="noStrike">
                <a:solidFill>
                  <a:srgbClr val="000000"/>
                </a:solidFill>
                <a:latin typeface="FreeSerif"/>
                <a:ea typeface="DejaVu Sans"/>
              </a:rPr>
              <a:t>The 3 classes can perform aerobic respiration.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eeSerif"/>
                <a:ea typeface="DejaVu Sans"/>
              </a:rPr>
              <a:t>If photosynthesis / aerobic respiration were present in the ancestor, genes for Complex III would be homogenous between the 3 classes.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eeSerif"/>
                <a:ea typeface="DejaVu Sans"/>
              </a:rPr>
              <a:t>However, it is observed that sets of proteins are neither closely related between the classes nor phylogenetically congruent with cyanobacterial evolution.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eeSerif"/>
                <a:ea typeface="DejaVu Sans"/>
              </a:rPr>
              <a:t>-&gt; it seems right to assume that the last common ancestor did not use oxygen and that the 3 classes acquired aerobic respiration independently.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eeSerif"/>
                <a:ea typeface="DejaVu Sans"/>
              </a:rPr>
              <a:t>Oxygenic photosynthesis apparition is close in time to the rise of O2 which might be directly caused by the evolution of oxygenic photosynthesis.</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Effects of light and dark on the ultrastructure of lichen algae.</a:t>
            </a:r>
            <a:endParaRPr b="0" lang="en-GB" sz="1800" spc="-1" strike="noStrike">
              <a:latin typeface="Arial"/>
            </a:endParaRPr>
          </a:p>
        </p:txBody>
      </p:sp>
      <p:sp>
        <p:nvSpPr>
          <p:cNvPr id="216"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Brown et.al, 1988</a:t>
            </a:r>
            <a:endParaRPr b="0" lang="en-GB" sz="1800" spc="-1" strike="noStrike">
              <a:latin typeface="Arial"/>
            </a:endParaRPr>
          </a:p>
        </p:txBody>
      </p:sp>
      <p:sp>
        <p:nvSpPr>
          <p:cNvPr id="217"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18" name="CustomShape 4"/>
          <p:cNvSpPr/>
          <p:nvPr/>
        </p:nvSpPr>
        <p:spPr>
          <a:xfrm>
            <a:off x="501840" y="913680"/>
            <a:ext cx="56178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Sawasdee"/>
                <a:ea typeface="DejaVu Sans"/>
              </a:rPr>
              <a:t>Novel weathering mechanism in South African sandstone formations.</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 </a:t>
            </a:r>
            <a:r>
              <a:rPr b="0" lang="en-GB" sz="1200" spc="-1" strike="noStrike">
                <a:solidFill>
                  <a:srgbClr val="000000"/>
                </a:solidFill>
                <a:latin typeface="Sawasdee"/>
                <a:ea typeface="DejaVu Sans"/>
              </a:rPr>
              <a:t>cryptoendolithic cyanobacteria induce weathering by substrate alkalization during photosynthesis. As a result, the upper rock part is loosened and then eroded away by physical forces such as wind, water, trampling.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Culture of cyanobacteria strains found on the field shows a strong pH elevation to 11 in an eight month old mass culture.</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There is a strong correlation between alkalization and photosynthesis in the liquid pure cultures (O2 évolution simultaneous to pH changes).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The accumulation of OH- was probably caused by the activation of a CO2 concentrating mechanism (CCM), in which HCO3- is actively taken up by several options.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Sawasdee"/>
                <a:ea typeface="DejaVu Sans"/>
              </a:rPr>
              <a:t>A CCM has been demonstrated in cyanobacteria, where it serves to alleviate CO2 limitation imposed by low solubility and slow diffusional supply of CO2 in water. </a:t>
            </a:r>
            <a:endParaRPr b="0" lang="en-GB" sz="1200" spc="-1" strike="noStrike">
              <a:latin typeface="Arial"/>
            </a:endParaRPr>
          </a:p>
          <a:p>
            <a:pPr>
              <a:lnSpc>
                <a:spcPct val="100000"/>
              </a:lnSpc>
            </a:pPr>
            <a:r>
              <a:rPr b="0" lang="en-GB" sz="1200" spc="-1" strike="noStrike">
                <a:solidFill>
                  <a:srgbClr val="000000"/>
                </a:solidFill>
                <a:latin typeface="Sawasdee"/>
                <a:ea typeface="DejaVu Sans"/>
              </a:rPr>
              <a:t>→ </a:t>
            </a:r>
            <a:r>
              <a:rPr b="0" lang="en-GB" sz="1200" spc="-1" strike="noStrike">
                <a:solidFill>
                  <a:srgbClr val="000000"/>
                </a:solidFill>
                <a:latin typeface="Sawasdee"/>
                <a:ea typeface="DejaVu Sans"/>
              </a:rPr>
              <a:t>Internally accumulated HCO3- serves as a source of CO2 because it is rapidly dehydrated by a carboxysomal carbonic anhydrase. The resulting HO- is then excreted back to the surrounding environment.</a:t>
            </a:r>
            <a:endParaRPr b="0" lang="en-GB" sz="1200" spc="-1" strike="noStrike">
              <a:latin typeface="Arial"/>
            </a:endParaRPr>
          </a:p>
          <a:p>
            <a:pPr>
              <a:lnSpc>
                <a:spcPct val="100000"/>
              </a:lnSpc>
            </a:pPr>
            <a:endParaRPr b="0" lang="en-GB" sz="1200" spc="-1" strike="noStrike">
              <a:latin typeface="Arial"/>
            </a:endParaRPr>
          </a:p>
          <a:p>
            <a:endParaRPr b="0" lang="en-GB" sz="1200" spc="-1" strike="noStrike">
              <a:latin typeface="Arial"/>
            </a:endParaRPr>
          </a:p>
          <a:p>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219" name="CustomShape 5"/>
          <p:cNvSpPr/>
          <p:nvPr/>
        </p:nvSpPr>
        <p:spPr>
          <a:xfrm>
            <a:off x="504000" y="5413680"/>
            <a:ext cx="5833440" cy="921600"/>
          </a:xfrm>
          <a:prstGeom prst="rect">
            <a:avLst/>
          </a:prstGeom>
          <a:noFill/>
          <a:ln>
            <a:noFill/>
          </a:ln>
        </p:spPr>
        <p:style>
          <a:lnRef idx="0"/>
          <a:fillRef idx="0"/>
          <a:effectRef idx="0"/>
          <a:fontRef idx="minor"/>
        </p:style>
      </p:sp>
      <p:sp>
        <p:nvSpPr>
          <p:cNvPr id="220" name="Line 6"/>
          <p:cNvSpPr/>
          <p:nvPr/>
        </p:nvSpPr>
        <p:spPr>
          <a:xfrm>
            <a:off x="6264000" y="1008000"/>
            <a:ext cx="360" cy="4968000"/>
          </a:xfrm>
          <a:prstGeom prst="line">
            <a:avLst/>
          </a:prstGeom>
          <a:ln>
            <a:solidFill>
              <a:srgbClr val="000000"/>
            </a:solidFill>
          </a:ln>
        </p:spPr>
        <p:style>
          <a:lnRef idx="0"/>
          <a:fillRef idx="0"/>
          <a:effectRef idx="0"/>
          <a:fontRef idx="minor"/>
        </p:style>
      </p:sp>
      <p:sp>
        <p:nvSpPr>
          <p:cNvPr id="221" name="CustomShape 7"/>
          <p:cNvSpPr/>
          <p:nvPr/>
        </p:nvSpPr>
        <p:spPr>
          <a:xfrm>
            <a:off x="501840" y="5976000"/>
            <a:ext cx="5473440" cy="921600"/>
          </a:xfrm>
          <a:prstGeom prst="rect">
            <a:avLst/>
          </a:prstGeom>
          <a:noFill/>
          <a:ln>
            <a:noFill/>
          </a:ln>
        </p:spPr>
        <p:style>
          <a:lnRef idx="0"/>
          <a:fillRef idx="0"/>
          <a:effectRef idx="0"/>
          <a:fontRef idx="minor"/>
        </p:style>
      </p:sp>
      <p:sp>
        <p:nvSpPr>
          <p:cNvPr id="222" name="CustomShape 8"/>
          <p:cNvSpPr/>
          <p:nvPr/>
        </p:nvSpPr>
        <p:spPr>
          <a:xfrm>
            <a:off x="6624000" y="1022040"/>
            <a:ext cx="6143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23" name="CustomShape 9"/>
          <p:cNvSpPr/>
          <p:nvPr/>
        </p:nvSpPr>
        <p:spPr>
          <a:xfrm>
            <a:off x="5758200" y="1022040"/>
            <a:ext cx="619344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224" name="CustomShape 10"/>
          <p:cNvSpPr/>
          <p:nvPr/>
        </p:nvSpPr>
        <p:spPr>
          <a:xfrm>
            <a:off x="6408000" y="806040"/>
            <a:ext cx="56178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225" name="CustomShape 11"/>
          <p:cNvSpPr/>
          <p:nvPr/>
        </p:nvSpPr>
        <p:spPr>
          <a:xfrm>
            <a:off x="6408000" y="878400"/>
            <a:ext cx="56178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FreeSerif"/>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687320" y="169560"/>
            <a:ext cx="8755920" cy="6372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Universal Primers amplify a 23S rDNA plastid marker in eukaryotic algae and cyanobacteria.</a:t>
            </a:r>
            <a:endParaRPr b="0" lang="en-GB" sz="1800" spc="-1" strike="noStrike">
              <a:latin typeface="Arial"/>
            </a:endParaRPr>
          </a:p>
        </p:txBody>
      </p:sp>
      <p:sp>
        <p:nvSpPr>
          <p:cNvPr id="60" name="CustomShape 2"/>
          <p:cNvSpPr/>
          <p:nvPr/>
        </p:nvSpPr>
        <p:spPr>
          <a:xfrm>
            <a:off x="9720000" y="6220080"/>
            <a:ext cx="2462040" cy="63720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Garamond"/>
                <a:ea typeface="DejaVu Sans"/>
              </a:rPr>
              <a:t>Sherwoood et. al, 2007</a:t>
            </a:r>
            <a:endParaRPr b="0" lang="en-GB" sz="1800" spc="-1" strike="noStrike">
              <a:latin typeface="Arial"/>
            </a:endParaRPr>
          </a:p>
        </p:txBody>
      </p:sp>
      <p:sp>
        <p:nvSpPr>
          <p:cNvPr id="61"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62" name="CustomShape 4"/>
          <p:cNvSpPr/>
          <p:nvPr/>
        </p:nvSpPr>
        <p:spPr>
          <a:xfrm>
            <a:off x="501840" y="1165680"/>
            <a:ext cx="10874880" cy="5026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Development of universal primers to study variations of a 23S rDNA marker.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Garamond"/>
                <a:ea typeface="DejaVu Sans"/>
              </a:rPr>
              <a:t>This ~410 nt region distinguishes most species included in the analysis. This suggests potential for their use in assays of environmental samples to detect different algal lineages.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Garamond"/>
                <a:ea typeface="DejaVu Sans"/>
              </a:rPr>
              <a:t>The universality of this primer has a disadvantage :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Garamond"/>
                <a:ea typeface="DejaVu Sans"/>
              </a:rPr>
              <a:t>- &gt; It is sensitive to contaminant algal sequences that might get recovered with the primer pair. </a:t>
            </a:r>
            <a:br/>
            <a:r>
              <a:rPr b="0" lang="en-GB" sz="1800" spc="-1" strike="noStrike">
                <a:solidFill>
                  <a:srgbClr val="000000"/>
                </a:solidFill>
                <a:latin typeface="Garamond"/>
                <a:ea typeface="DejaVu Sans"/>
              </a:rPr>
              <a:t>      Even more when multispecies collections are used.</a:t>
            </a:r>
            <a:br/>
            <a:r>
              <a:rPr b="0" lang="en-GB" sz="1800" spc="-1" strike="noStrike">
                <a:solidFill>
                  <a:srgbClr val="000000"/>
                </a:solidFill>
                <a:latin typeface="Garamond"/>
                <a:ea typeface="DejaVu Sans"/>
              </a:rPr>
              <a:t>       -&gt; this can be solved by developing an adequate protocol.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64" name="CustomShape 2"/>
          <p:cNvSpPr/>
          <p:nvPr/>
        </p:nvSpPr>
        <p:spPr>
          <a:xfrm>
            <a:off x="263880" y="3573360"/>
            <a:ext cx="10874880" cy="530136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GB" sz="1800" spc="-1" strike="noStrike">
                <a:solidFill>
                  <a:srgbClr val="000000"/>
                </a:solidFill>
                <a:latin typeface="FreeSerif"/>
                <a:ea typeface="DejaVu Sans"/>
              </a:rPr>
              <a:t>Takes into account the hierarchical component of taxonomic data.</a:t>
            </a:r>
            <a:endParaRPr b="0" lang="en-GB" sz="1800" spc="-1" strike="noStrike">
              <a:latin typeface="Arial"/>
            </a:endParaRPr>
          </a:p>
          <a:p>
            <a:pPr>
              <a:lnSpc>
                <a:spcPct val="100000"/>
              </a:lnSpc>
            </a:pPr>
            <a:endParaRPr b="0" lang="en-GB" sz="1800" spc="-1" strike="noStrike">
              <a:latin typeface="Arial"/>
            </a:endParaRPr>
          </a:p>
          <a:p>
            <a:pPr marL="285840" indent="-284400">
              <a:lnSpc>
                <a:spcPct val="100000"/>
              </a:lnSpc>
              <a:buClr>
                <a:srgbClr val="000000"/>
              </a:buClr>
              <a:buFont typeface="Arial"/>
              <a:buChar char="•"/>
            </a:pPr>
            <a:r>
              <a:rPr b="0" lang="en-GB" sz="1800" spc="-1" strike="noStrike">
                <a:solidFill>
                  <a:srgbClr val="000000"/>
                </a:solidFill>
                <a:latin typeface="FreeSerif"/>
                <a:ea typeface="DejaVu Sans"/>
              </a:rPr>
              <a:t>Can perform digital PCR = quick and inexpensive way of estimating biases caused by primers</a:t>
            </a:r>
            <a:endParaRPr b="0" lang="en-GB" sz="1800" spc="-1" strike="noStrike">
              <a:latin typeface="Arial"/>
            </a:endParaRPr>
          </a:p>
          <a:p>
            <a:pPr>
              <a:lnSpc>
                <a:spcPct val="100000"/>
              </a:lnSpc>
            </a:pPr>
            <a:endParaRPr b="0" lang="en-GB" sz="1800" spc="-1" strike="noStrike">
              <a:latin typeface="Arial"/>
            </a:endParaRPr>
          </a:p>
          <a:p>
            <a:pPr marL="285840" indent="-284400">
              <a:lnSpc>
                <a:spcPct val="100000"/>
              </a:lnSpc>
              <a:buClr>
                <a:srgbClr val="000000"/>
              </a:buClr>
              <a:buFont typeface="Arial"/>
              <a:buChar char="•"/>
            </a:pPr>
            <a:r>
              <a:rPr b="0" lang="en-GB" sz="1800" spc="-1" strike="noStrike">
                <a:solidFill>
                  <a:srgbClr val="000000"/>
                </a:solidFill>
                <a:latin typeface="FreeSerif"/>
                <a:ea typeface="DejaVu Sans"/>
              </a:rPr>
              <a:t>Visualisation of both genomic and observational data with heat trees. </a:t>
            </a:r>
            <a:endParaRPr b="0" lang="en-GB" sz="1800" spc="-1" strike="noStrike">
              <a:latin typeface="Arial"/>
            </a:endParaRPr>
          </a:p>
          <a:p>
            <a:pPr>
              <a:lnSpc>
                <a:spcPct val="100000"/>
              </a:lnSpc>
            </a:pPr>
            <a:r>
              <a:rPr b="0" lang="en-GB" sz="1800" spc="-1" strike="noStrike">
                <a:solidFill>
                  <a:srgbClr val="000000"/>
                </a:solidFill>
                <a:latin typeface="FreeSerif"/>
                <a:ea typeface="DejaVu Sans"/>
              </a:rPr>
              <a:t>   </a:t>
            </a:r>
            <a:r>
              <a:rPr b="0" lang="en-GB" sz="1800" spc="-1" strike="noStrike">
                <a:solidFill>
                  <a:srgbClr val="000000"/>
                </a:solidFill>
                <a:latin typeface="FreeSerif"/>
                <a:ea typeface="DejaVu Sans"/>
              </a:rPr>
              <a:t>-&gt; how specific subsets of samples vary in their taxonomic composition.</a:t>
            </a:r>
            <a:endParaRPr b="0" lang="en-GB" sz="1800" spc="-1" strike="noStrike">
              <a:latin typeface="Arial"/>
            </a:endParaRPr>
          </a:p>
          <a:p>
            <a:pPr>
              <a:lnSpc>
                <a:spcPct val="100000"/>
              </a:lnSpc>
            </a:pPr>
            <a:endParaRPr b="0" lang="en-GB" sz="1800" spc="-1" strike="noStrike">
              <a:latin typeface="Arial"/>
            </a:endParaRPr>
          </a:p>
          <a:p>
            <a:pPr marL="285840" indent="-284400">
              <a:lnSpc>
                <a:spcPct val="100000"/>
              </a:lnSpc>
              <a:buClr>
                <a:srgbClr val="000000"/>
              </a:buClr>
              <a:buFont typeface="Arial"/>
              <a:buChar char="•"/>
            </a:pPr>
            <a:r>
              <a:rPr b="0" lang="en-GB" sz="1800" spc="-1" strike="noStrike">
                <a:solidFill>
                  <a:srgbClr val="000000"/>
                </a:solidFill>
                <a:latin typeface="FreeSerif"/>
                <a:ea typeface="DejaVu Sans"/>
              </a:rPr>
              <a:t>Allows manipulation of data (filtering, subsetting, …) through intuitive functions inspired from the dplyr package.</a:t>
            </a:r>
            <a:endParaRPr b="0" lang="en-GB" sz="1800" spc="-1" strike="noStrike">
              <a:latin typeface="Arial"/>
            </a:endParaRPr>
          </a:p>
          <a:p>
            <a:pPr>
              <a:lnSpc>
                <a:spcPct val="100000"/>
              </a:lnSpc>
            </a:pPr>
            <a:endParaRPr b="0" lang="en-GB" sz="1800" spc="-1" strike="noStrike">
              <a:latin typeface="Arial"/>
            </a:endParaRPr>
          </a:p>
          <a:p>
            <a:pPr marL="285840" indent="-284400">
              <a:lnSpc>
                <a:spcPct val="100000"/>
              </a:lnSpc>
              <a:buClr>
                <a:srgbClr val="000000"/>
              </a:buClr>
              <a:buFont typeface="Arial"/>
              <a:buChar char="•"/>
            </a:pPr>
            <a:r>
              <a:rPr b="0" lang="en-GB" sz="1800" spc="-1" strike="noStrike">
                <a:solidFill>
                  <a:srgbClr val="000000"/>
                </a:solidFill>
                <a:latin typeface="FreeSerif"/>
                <a:ea typeface="DejaVu Sans"/>
              </a:rPr>
              <a:t>Not exclusive to genetic data : can be used with any type of data that can be organized hierarchically </a:t>
            </a:r>
            <a:endParaRPr b="0" lang="en-GB" sz="1800" spc="-1" strike="noStrike">
              <a:latin typeface="Arial"/>
            </a:endParaRPr>
          </a:p>
          <a:p>
            <a:pPr>
              <a:lnSpc>
                <a:spcPct val="100000"/>
              </a:lnSpc>
            </a:pPr>
            <a:r>
              <a:rPr b="0" lang="en-GB" sz="1800" spc="-1" strike="noStrike">
                <a:solidFill>
                  <a:srgbClr val="000000"/>
                </a:solidFill>
                <a:latin typeface="FreeSerif"/>
                <a:ea typeface="DejaVu Sans"/>
              </a:rPr>
              <a:t>  </a:t>
            </a:r>
            <a:r>
              <a:rPr b="0" lang="en-GB" sz="1800" spc="-1" strike="noStrike">
                <a:solidFill>
                  <a:srgbClr val="000000"/>
                </a:solidFill>
                <a:latin typeface="FreeSerif"/>
                <a:ea typeface="DejaVu Sans"/>
              </a:rPr>
              <a:t>(e.g. : 2016 Democratic Primary election)</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65" name="Image 1" descr=""/>
          <p:cNvPicPr/>
          <p:nvPr/>
        </p:nvPicPr>
        <p:blipFill>
          <a:blip r:embed="rId1"/>
          <a:stretch/>
        </p:blipFill>
        <p:spPr>
          <a:xfrm>
            <a:off x="263880" y="203400"/>
            <a:ext cx="7476120" cy="3290400"/>
          </a:xfrm>
          <a:prstGeom prst="rect">
            <a:avLst/>
          </a:prstGeom>
          <a:ln>
            <a:noFill/>
          </a:ln>
        </p:spPr>
      </p:pic>
      <p:pic>
        <p:nvPicPr>
          <p:cNvPr id="66" name="Image 2" descr=""/>
          <p:cNvPicPr/>
          <p:nvPr/>
        </p:nvPicPr>
        <p:blipFill>
          <a:blip r:embed="rId2"/>
          <a:stretch/>
        </p:blipFill>
        <p:spPr>
          <a:xfrm>
            <a:off x="8062560" y="493560"/>
            <a:ext cx="3864240" cy="31892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1687320" y="169560"/>
            <a:ext cx="6182640" cy="637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Interactions of soil phototrophs and fungi and their impact on CO2, CO18O and COS gas exchange.</a:t>
            </a:r>
            <a:endParaRPr b="0" lang="en-GB" sz="1800" spc="-1" strike="noStrike">
              <a:latin typeface="Arial"/>
            </a:endParaRPr>
          </a:p>
        </p:txBody>
      </p:sp>
      <p:sp>
        <p:nvSpPr>
          <p:cNvPr id="68" name="CustomShape 2"/>
          <p:cNvSpPr/>
          <p:nvPr/>
        </p:nvSpPr>
        <p:spPr>
          <a:xfrm>
            <a:off x="9728640" y="6488640"/>
            <a:ext cx="2462040" cy="36360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Garamond"/>
                <a:ea typeface="DejaVu Sans"/>
              </a:rPr>
              <a:t>Sauze et.al, 2017</a:t>
            </a:r>
            <a:endParaRPr b="0" lang="en-GB" sz="1800" spc="-1" strike="noStrike">
              <a:latin typeface="Arial"/>
            </a:endParaRPr>
          </a:p>
        </p:txBody>
      </p:sp>
      <p:sp>
        <p:nvSpPr>
          <p:cNvPr id="69"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0" name="CustomShape 4"/>
          <p:cNvSpPr/>
          <p:nvPr/>
        </p:nvSpPr>
        <p:spPr>
          <a:xfrm>
            <a:off x="501840" y="1165680"/>
            <a:ext cx="6193440" cy="73375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The enzyme carbonic anhydrase (CA) is an enzyme that allows homeostatic regulation of intra-cellular pH.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It catalyses both the reversible hydration of CO2 and the irreversible hydrolysis of OCS.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Different families of CA (alpha, beta, gamma) = different affinities to CO2 and COS + different expression rates.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Soil phototrophs like high pH soil, (but RUBISCO can be inhibited at high PHs??)</a:t>
            </a:r>
            <a:br/>
            <a:br/>
            <a:r>
              <a:rPr b="0" lang="en-GB" sz="1400" spc="-1" strike="noStrike">
                <a:solidFill>
                  <a:srgbClr val="000000"/>
                </a:solidFill>
                <a:latin typeface="FreeSerif"/>
                <a:ea typeface="DejaVu Sans"/>
              </a:rPr>
              <a:t>OCS uptakes were attributed to fungi whose abundance was positively correlated with alkaline soils but only in the presence of increased phototrophs.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-&gt; findings demonstrate that soil-atmosphere CO2, OCS and CO18O fluxes are strongly regulated by the microbial community structure in response to changes in </a:t>
            </a:r>
            <a:r>
              <a:rPr b="1" lang="en-GB" sz="1400" spc="-1" strike="noStrike">
                <a:solidFill>
                  <a:srgbClr val="000000"/>
                </a:solidFill>
                <a:latin typeface="FreeSerif"/>
                <a:ea typeface="DejaVu Sans"/>
              </a:rPr>
              <a:t>soil pH</a:t>
            </a:r>
            <a:r>
              <a:rPr b="0" lang="en-GB" sz="1400" spc="-1" strike="noStrike">
                <a:solidFill>
                  <a:srgbClr val="000000"/>
                </a:solidFill>
                <a:latin typeface="FreeSerif"/>
                <a:ea typeface="DejaVu Sans"/>
              </a:rPr>
              <a:t> and </a:t>
            </a:r>
            <a:r>
              <a:rPr b="1" lang="en-GB" sz="1400" spc="-1" strike="noStrike">
                <a:solidFill>
                  <a:srgbClr val="000000"/>
                </a:solidFill>
                <a:latin typeface="FreeSerif"/>
                <a:ea typeface="DejaVu Sans"/>
              </a:rPr>
              <a:t>light availability </a:t>
            </a:r>
            <a:r>
              <a:rPr b="0" lang="en-GB" sz="1400" spc="-1" strike="noStrike">
                <a:solidFill>
                  <a:srgbClr val="000000"/>
                </a:solidFill>
                <a:latin typeface="FreeSerif"/>
                <a:ea typeface="DejaVu Sans"/>
              </a:rPr>
              <a:t>and supports the idea that different members of the microbial community express different classes of CA, with different affinities to CO2 and OCS.</a:t>
            </a:r>
            <a:endParaRPr b="0" lang="en-GB" sz="1400" spc="-1" strike="noStrike">
              <a:latin typeface="Arial"/>
            </a:endParaRPr>
          </a:p>
          <a:p>
            <a:pPr>
              <a:lnSpc>
                <a:spcPct val="100000"/>
              </a:lnSpc>
            </a:pPr>
            <a:endParaRPr b="0" lang="en-GB" sz="1400" spc="-1" strike="noStrike">
              <a:latin typeface="Arial"/>
            </a:endParaRPr>
          </a:p>
          <a:p>
            <a:pPr marL="285840" indent="-284400">
              <a:lnSpc>
                <a:spcPct val="100000"/>
              </a:lnSpc>
              <a:buClr>
                <a:srgbClr val="000000"/>
              </a:buClr>
              <a:buFont typeface="Arial"/>
              <a:buChar char="•"/>
            </a:pPr>
            <a:r>
              <a:rPr b="0" lang="en-GB" sz="1400" spc="-1" strike="noStrike">
                <a:solidFill>
                  <a:srgbClr val="000000"/>
                </a:solidFill>
                <a:latin typeface="FreeSerif"/>
                <a:ea typeface="DejaVu Sans"/>
              </a:rPr>
              <a:t>Beta class CA is dominant in bacteria and fungi.</a:t>
            </a:r>
            <a:endParaRPr b="0" lang="en-GB" sz="1400" spc="-1" strike="noStrike">
              <a:latin typeface="Arial"/>
            </a:endParaRPr>
          </a:p>
          <a:p>
            <a:pPr marL="285840" indent="-284400">
              <a:lnSpc>
                <a:spcPct val="100000"/>
              </a:lnSpc>
              <a:buClr>
                <a:srgbClr val="000000"/>
              </a:buClr>
              <a:buFont typeface="Arial"/>
              <a:buChar char="•"/>
            </a:pPr>
            <a:r>
              <a:rPr b="0" lang="en-GB" sz="1400" spc="-1" strike="noStrike">
                <a:solidFill>
                  <a:srgbClr val="000000"/>
                </a:solidFill>
                <a:latin typeface="FreeSerif"/>
                <a:ea typeface="DejaVu Sans"/>
              </a:rPr>
              <a:t>Algae and cyanobacteria both express alpha CA on their membrane and intra-cytoplasmic beta CA.</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Soil pH is an important factor = variations in CA activities could be linked to variations in microorganism abundance as well as CA activity.</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pic>
        <p:nvPicPr>
          <p:cNvPr id="71" name="Image 1" descr=""/>
          <p:cNvPicPr/>
          <p:nvPr/>
        </p:nvPicPr>
        <p:blipFill>
          <a:blip r:embed="rId1"/>
          <a:stretch/>
        </p:blipFill>
        <p:spPr>
          <a:xfrm>
            <a:off x="7196040" y="645480"/>
            <a:ext cx="4013280" cy="5565240"/>
          </a:xfrm>
          <a:prstGeom prst="rect">
            <a:avLst/>
          </a:prstGeom>
          <a:ln>
            <a:noFill/>
          </a:ln>
        </p:spPr>
      </p:pic>
      <p:sp>
        <p:nvSpPr>
          <p:cNvPr id="72" name="Line 5"/>
          <p:cNvSpPr/>
          <p:nvPr/>
        </p:nvSpPr>
        <p:spPr>
          <a:xfrm>
            <a:off x="6840000" y="864000"/>
            <a:ext cx="360" cy="5760000"/>
          </a:xfrm>
          <a:prstGeom prst="line">
            <a:avLst/>
          </a:prstGeom>
          <a:ln>
            <a:solidFill>
              <a:srgbClr val="000000"/>
            </a:solidFill>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687320" y="169560"/>
            <a:ext cx="6182640" cy="3636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COS fluxes and community structure</a:t>
            </a:r>
            <a:endParaRPr b="0" lang="en-GB" sz="1800" spc="-1" strike="noStrike">
              <a:latin typeface="Arial"/>
            </a:endParaRPr>
          </a:p>
        </p:txBody>
      </p:sp>
      <p:sp>
        <p:nvSpPr>
          <p:cNvPr id="74" name="CustomShape 2"/>
          <p:cNvSpPr/>
          <p:nvPr/>
        </p:nvSpPr>
        <p:spPr>
          <a:xfrm>
            <a:off x="9728640" y="6488640"/>
            <a:ext cx="2462040" cy="36360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Garamond"/>
                <a:ea typeface="DejaVu Sans"/>
              </a:rPr>
              <a:t>Kitz et.al, 2019</a:t>
            </a:r>
            <a:endParaRPr b="0" lang="en-GB" sz="1800" spc="-1" strike="noStrike">
              <a:latin typeface="Arial"/>
            </a:endParaRPr>
          </a:p>
        </p:txBody>
      </p:sp>
      <p:sp>
        <p:nvSpPr>
          <p:cNvPr id="75"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6" name="CustomShape 4"/>
          <p:cNvSpPr/>
          <p:nvPr/>
        </p:nvSpPr>
        <p:spPr>
          <a:xfrm>
            <a:off x="309240" y="649440"/>
            <a:ext cx="5954040" cy="3165840"/>
          </a:xfrm>
          <a:prstGeom prst="rect">
            <a:avLst/>
          </a:prstGeom>
          <a:noFill/>
          <a:ln>
            <a:noFill/>
          </a:ln>
        </p:spPr>
        <p:style>
          <a:lnRef idx="0"/>
          <a:fillRef idx="0"/>
          <a:effectRef idx="0"/>
          <a:fontRef idx="minor"/>
        </p:style>
        <p:txBody>
          <a:bodyPr lIns="90000" rIns="90000" tIns="45000" bIns="45000"/>
          <a:p>
            <a:pPr>
              <a:lnSpc>
                <a:spcPct val="100000"/>
              </a:lnSpc>
            </a:pPr>
            <a:r>
              <a:rPr b="1" lang="en-GB" sz="1600" spc="-1" strike="noStrike">
                <a:solidFill>
                  <a:srgbClr val="000000"/>
                </a:solidFill>
                <a:latin typeface="FreeSerif"/>
                <a:ea typeface="DejaVu Sans"/>
              </a:rPr>
              <a:t>-&gt; Goal</a:t>
            </a:r>
            <a:r>
              <a:rPr b="0" lang="en-GB" sz="1600" spc="-1" strike="noStrike">
                <a:solidFill>
                  <a:srgbClr val="000000"/>
                </a:solidFill>
                <a:latin typeface="FreeSerif"/>
                <a:ea typeface="DejaVu Sans"/>
              </a:rPr>
              <a:t> = to relate abundance of microbial taxa in differently treated soil samples to the measured COS fluxes. </a:t>
            </a:r>
            <a:endParaRPr b="0" lang="en-GB" sz="1600" spc="-1" strike="noStrike">
              <a:latin typeface="Arial"/>
            </a:endParaRPr>
          </a:p>
          <a:p>
            <a:pPr>
              <a:lnSpc>
                <a:spcPct val="100000"/>
              </a:lnSpc>
            </a:pPr>
            <a:endParaRPr b="0" lang="en-GB" sz="1600" spc="-1" strike="noStrike">
              <a:latin typeface="Arial"/>
            </a:endParaRPr>
          </a:p>
          <a:p>
            <a:pPr marL="285840" indent="-284400">
              <a:lnSpc>
                <a:spcPct val="100000"/>
              </a:lnSpc>
              <a:buClr>
                <a:srgbClr val="000000"/>
              </a:buClr>
              <a:buFont typeface="Arial"/>
              <a:buChar char="•"/>
            </a:pPr>
            <a:r>
              <a:rPr b="0" lang="en-GB" sz="1600" spc="-1" strike="noStrike">
                <a:solidFill>
                  <a:srgbClr val="000000"/>
                </a:solidFill>
                <a:latin typeface="FreeSerif"/>
                <a:ea typeface="DejaVu Sans"/>
              </a:rPr>
              <a:t>Untreated soils are on average </a:t>
            </a:r>
            <a:r>
              <a:rPr b="0" lang="en-GB" sz="1600" spc="-1" strike="noStrike">
                <a:solidFill>
                  <a:srgbClr val="ff0000"/>
                </a:solidFill>
                <a:latin typeface="FreeSerif"/>
                <a:ea typeface="DejaVu Sans"/>
              </a:rPr>
              <a:t>source</a:t>
            </a:r>
            <a:r>
              <a:rPr b="0" lang="en-GB" sz="1600" spc="-1" strike="noStrike">
                <a:solidFill>
                  <a:srgbClr val="000000"/>
                </a:solidFill>
                <a:latin typeface="FreeSerif"/>
                <a:ea typeface="DejaVu Sans"/>
              </a:rPr>
              <a:t> of CO2 and </a:t>
            </a:r>
            <a:r>
              <a:rPr b="0" lang="en-GB" sz="1600" spc="-1" strike="noStrike">
                <a:solidFill>
                  <a:srgbClr val="70ad47"/>
                </a:solidFill>
                <a:latin typeface="FreeSerif"/>
                <a:ea typeface="DejaVu Sans"/>
              </a:rPr>
              <a:t>sink</a:t>
            </a:r>
            <a:r>
              <a:rPr b="0" lang="en-GB" sz="1600" spc="-1" strike="noStrike">
                <a:solidFill>
                  <a:srgbClr val="000000"/>
                </a:solidFill>
                <a:latin typeface="FreeSerif"/>
                <a:ea typeface="DejaVu Sans"/>
              </a:rPr>
              <a:t> for COS.</a:t>
            </a:r>
            <a:endParaRPr b="0" lang="en-GB" sz="1600" spc="-1" strike="noStrike">
              <a:latin typeface="Arial"/>
            </a:endParaRPr>
          </a:p>
          <a:p>
            <a:pPr marL="285840" indent="-284400">
              <a:lnSpc>
                <a:spcPct val="100000"/>
              </a:lnSpc>
              <a:buClr>
                <a:srgbClr val="000000"/>
              </a:buClr>
              <a:buFont typeface="Arial"/>
              <a:buChar char="•"/>
            </a:pPr>
            <a:r>
              <a:rPr b="0" lang="en-GB" sz="1600" spc="-1" strike="noStrike">
                <a:solidFill>
                  <a:srgbClr val="000000"/>
                </a:solidFill>
                <a:latin typeface="FreeSerif"/>
                <a:ea typeface="DejaVu Sans"/>
              </a:rPr>
              <a:t>Inhibiting CAs increase CO2 emissions and reduce COS uptake.</a:t>
            </a:r>
            <a:endParaRPr b="0" lang="en-GB" sz="1600" spc="-1" strike="noStrike">
              <a:latin typeface="Arial"/>
            </a:endParaRPr>
          </a:p>
          <a:p>
            <a:pPr marL="285840" indent="-284400">
              <a:lnSpc>
                <a:spcPct val="100000"/>
              </a:lnSpc>
              <a:buClr>
                <a:srgbClr val="000000"/>
              </a:buClr>
              <a:buFont typeface="Arial"/>
              <a:buChar char="•"/>
            </a:pPr>
            <a:r>
              <a:rPr b="0" lang="en-GB" sz="1600" spc="-1" strike="noStrike">
                <a:solidFill>
                  <a:srgbClr val="000000"/>
                </a:solidFill>
                <a:latin typeface="FreeSerif"/>
                <a:ea typeface="DejaVu Sans"/>
              </a:rPr>
              <a:t>Glucose addition increase both gases emissions.</a:t>
            </a:r>
            <a:endParaRPr b="0" lang="en-GB" sz="1600" spc="-1" strike="noStrike">
              <a:latin typeface="Arial"/>
            </a:endParaRPr>
          </a:p>
          <a:p>
            <a:pPr marL="285840" indent="-284400">
              <a:lnSpc>
                <a:spcPct val="100000"/>
              </a:lnSpc>
              <a:buClr>
                <a:srgbClr val="000000"/>
              </a:buClr>
              <a:buFont typeface="Arial"/>
              <a:buChar char="•"/>
            </a:pPr>
            <a:r>
              <a:rPr b="0" lang="en-GB" sz="1600" spc="-1" strike="noStrike">
                <a:solidFill>
                  <a:srgbClr val="000000"/>
                </a:solidFill>
                <a:latin typeface="FreeSerif"/>
                <a:ea typeface="DejaVu Sans"/>
              </a:rPr>
              <a:t>Gamma irradiation (=sterilization with minimal soil disturbance) reduces CO2 emissions and increases COS emissions</a:t>
            </a:r>
            <a:r>
              <a:rPr b="0" lang="en-GB" sz="1400" spc="-1" strike="noStrike">
                <a:solidFill>
                  <a:srgbClr val="000000"/>
                </a:solidFill>
                <a:latin typeface="FreeSerif"/>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pic>
        <p:nvPicPr>
          <p:cNvPr id="77" name="Image 2" descr=""/>
          <p:cNvPicPr/>
          <p:nvPr/>
        </p:nvPicPr>
        <p:blipFill>
          <a:blip r:embed="rId1"/>
          <a:stretch/>
        </p:blipFill>
        <p:spPr>
          <a:xfrm>
            <a:off x="501840" y="2784960"/>
            <a:ext cx="5453280" cy="3967200"/>
          </a:xfrm>
          <a:prstGeom prst="rect">
            <a:avLst/>
          </a:prstGeom>
          <a:ln>
            <a:noFill/>
          </a:ln>
        </p:spPr>
      </p:pic>
      <p:sp>
        <p:nvSpPr>
          <p:cNvPr id="78" name="CustomShape 5"/>
          <p:cNvSpPr/>
          <p:nvPr/>
        </p:nvSpPr>
        <p:spPr>
          <a:xfrm>
            <a:off x="6408000" y="2890800"/>
            <a:ext cx="4359240" cy="22204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FreeSerif"/>
                <a:ea typeface="DejaVu Sans"/>
              </a:rPr>
              <a:t>Arthrobacter spp. could be involved in COS production since the genus is known to mobilize sulfur and produce volatile sulfur compounds (COS precursors) = COS production.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Pseudomonas is also mentioned in the literature.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Streptomyces ambofaciens can degrade COS under ambient COS concentrations. = COS consumption.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FUNGI : Mortierellaceae might be potential COS emitters.</a:t>
            </a:r>
            <a:endParaRPr b="0" lang="en-GB" sz="1600" spc="-1" strike="noStrike">
              <a:latin typeface="Arial"/>
            </a:endParaRPr>
          </a:p>
        </p:txBody>
      </p:sp>
      <p:sp>
        <p:nvSpPr>
          <p:cNvPr id="79" name="CustomShape 6"/>
          <p:cNvSpPr/>
          <p:nvPr/>
        </p:nvSpPr>
        <p:spPr>
          <a:xfrm>
            <a:off x="6264000" y="649440"/>
            <a:ext cx="5579280" cy="94176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GB" sz="1600" spc="-1" strike="noStrike">
                <a:solidFill>
                  <a:srgbClr val="000000"/>
                </a:solidFill>
                <a:latin typeface="FreeSerif"/>
                <a:ea typeface="DejaVu Sans"/>
              </a:rPr>
              <a:t>Co-occurring abiotic production and biotic consumption of COS in soil. </a:t>
            </a:r>
            <a:endParaRPr b="0" lang="en-GB" sz="1600" spc="-1" strike="noStrike">
              <a:latin typeface="Arial"/>
            </a:endParaRPr>
          </a:p>
          <a:p>
            <a:pPr marL="285840" indent="-284400">
              <a:lnSpc>
                <a:spcPct val="100000"/>
              </a:lnSpc>
              <a:buClr>
                <a:srgbClr val="000000"/>
              </a:buClr>
              <a:buFont typeface="Arial"/>
              <a:buChar char="•"/>
            </a:pPr>
            <a:r>
              <a:rPr b="0" lang="en-GB" sz="1600" spc="-1" strike="noStrike">
                <a:solidFill>
                  <a:srgbClr val="000000"/>
                </a:solidFill>
                <a:latin typeface="FreeSerif"/>
                <a:ea typeface="DejaVu Sans"/>
              </a:rPr>
              <a:t>Biotic consumption = CAs activity</a:t>
            </a:r>
            <a:endParaRPr b="0" lang="en-GB" sz="1600" spc="-1" strike="noStrike">
              <a:latin typeface="Arial"/>
            </a:endParaRPr>
          </a:p>
          <a:p>
            <a:pPr marL="285840" indent="-284400">
              <a:lnSpc>
                <a:spcPct val="100000"/>
              </a:lnSpc>
              <a:buClr>
                <a:srgbClr val="000000"/>
              </a:buClr>
              <a:buFont typeface="Arial"/>
              <a:buChar char="•"/>
            </a:pPr>
            <a:r>
              <a:rPr b="0" lang="en-GB" sz="1600" spc="-1" strike="noStrike">
                <a:solidFill>
                  <a:srgbClr val="000000"/>
                </a:solidFill>
                <a:latin typeface="FreeSerif"/>
                <a:ea typeface="DejaVu Sans"/>
              </a:rPr>
              <a:t>Decisive role of the quality and quantity of the substrate. </a:t>
            </a:r>
            <a:endParaRPr b="0" lang="en-GB" sz="1600" spc="-1" strike="noStrike">
              <a:latin typeface="Arial"/>
            </a:endParaRPr>
          </a:p>
          <a:p>
            <a:pPr>
              <a:lnSpc>
                <a:spcPct val="100000"/>
              </a:lnSpc>
            </a:pPr>
            <a:endParaRPr b="0" lang="en-GB" sz="1600" spc="-1" strike="noStrike">
              <a:latin typeface="Arial"/>
            </a:endParaRPr>
          </a:p>
        </p:txBody>
      </p:sp>
      <p:sp>
        <p:nvSpPr>
          <p:cNvPr id="80" name="Line 7"/>
          <p:cNvSpPr/>
          <p:nvPr/>
        </p:nvSpPr>
        <p:spPr>
          <a:xfrm>
            <a:off x="6192000" y="720000"/>
            <a:ext cx="360" cy="5544000"/>
          </a:xfrm>
          <a:prstGeom prst="line">
            <a:avLst/>
          </a:prstGeom>
          <a:ln>
            <a:solidFill>
              <a:srgbClr val="000000"/>
            </a:solidFill>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Microbial community responses determine how soil-atmosphere exchange of COS, CO and NO responds to soil moisture</a:t>
            </a:r>
            <a:endParaRPr b="0" lang="en-GB" sz="1800" spc="-1" strike="noStrike">
              <a:latin typeface="Arial"/>
            </a:endParaRPr>
          </a:p>
        </p:txBody>
      </p:sp>
      <p:sp>
        <p:nvSpPr>
          <p:cNvPr id="82"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Behrendt et.al, 2019</a:t>
            </a:r>
            <a:endParaRPr b="0" lang="en-GB" sz="1800" spc="-1" strike="noStrike">
              <a:latin typeface="Arial"/>
            </a:endParaRPr>
          </a:p>
        </p:txBody>
      </p:sp>
      <p:sp>
        <p:nvSpPr>
          <p:cNvPr id="83"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4" name="CustomShape 4"/>
          <p:cNvSpPr/>
          <p:nvPr/>
        </p:nvSpPr>
        <p:spPr>
          <a:xfrm>
            <a:off x="501840" y="1165680"/>
            <a:ext cx="424944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FreeSerif"/>
                <a:ea typeface="DejaVu Sans"/>
              </a:rPr>
              <a:t>Thiocyanate and thiosulfate are important precursors for COS. </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[thiocyanate] up in soil = OCS production up according to Lehmann and Conrad 1996.</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Katayama study demonstrated that it can also inhibit COS production.</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S-containing amino acids might be important percursors too.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COS production rates were higher for soils at water-filled pore space &gt;60 %.</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Negatively related to thiosulfate concentrations.</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When WFPS goes down (15-37%), soils switch from net source to net sink BUT not linearly dependant.</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High nitrate concentrations correlates with maximum COS release rates at high soil moisture.</a:t>
            </a:r>
            <a:endParaRPr b="0" lang="en-GB" sz="1600" spc="-1" strike="noStrike">
              <a:latin typeface="Arial"/>
            </a:endParaRPr>
          </a:p>
        </p:txBody>
      </p:sp>
      <p:sp>
        <p:nvSpPr>
          <p:cNvPr id="85" name="CustomShape 5"/>
          <p:cNvSpPr/>
          <p:nvPr/>
        </p:nvSpPr>
        <p:spPr>
          <a:xfrm>
            <a:off x="504000" y="5413680"/>
            <a:ext cx="583344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FreeSerif"/>
                <a:ea typeface="DejaVu Sans"/>
              </a:rPr>
              <a:t>Wetlands are known for being sources of COS.</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Oxic soils are considered to be a sink for COS.</a:t>
            </a:r>
            <a:endParaRPr b="0" lang="en-GB" sz="1600" spc="-1" strike="noStrike">
              <a:latin typeface="Arial"/>
            </a:endParaRPr>
          </a:p>
        </p:txBody>
      </p:sp>
      <p:sp>
        <p:nvSpPr>
          <p:cNvPr id="86" name="Line 6"/>
          <p:cNvSpPr/>
          <p:nvPr/>
        </p:nvSpPr>
        <p:spPr>
          <a:xfrm>
            <a:off x="4896000" y="1008000"/>
            <a:ext cx="360" cy="4968000"/>
          </a:xfrm>
          <a:prstGeom prst="line">
            <a:avLst/>
          </a:prstGeom>
          <a:ln>
            <a:solidFill>
              <a:srgbClr val="000000"/>
            </a:solidFill>
          </a:ln>
        </p:spPr>
        <p:style>
          <a:lnRef idx="0"/>
          <a:fillRef idx="0"/>
          <a:effectRef idx="0"/>
          <a:fontRef idx="minor"/>
        </p:style>
      </p:sp>
      <p:sp>
        <p:nvSpPr>
          <p:cNvPr id="87" name="CustomShape 7"/>
          <p:cNvSpPr/>
          <p:nvPr/>
        </p:nvSpPr>
        <p:spPr>
          <a:xfrm>
            <a:off x="501840" y="5976000"/>
            <a:ext cx="547344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FreeSerif"/>
                <a:ea typeface="DejaVu Sans"/>
              </a:rPr>
              <a:t>BUT current studies report that soils can switch between net COS uptake and emission related to soil moisture and/or soil T°C.</a:t>
            </a:r>
            <a:endParaRPr b="0" lang="en-GB" sz="1600" spc="-1" strike="noStrike">
              <a:latin typeface="Arial"/>
            </a:endParaRPr>
          </a:p>
        </p:txBody>
      </p:sp>
      <p:sp>
        <p:nvSpPr>
          <p:cNvPr id="88" name="CustomShape 8"/>
          <p:cNvSpPr/>
          <p:nvPr/>
        </p:nvSpPr>
        <p:spPr>
          <a:xfrm>
            <a:off x="5040000" y="1081800"/>
            <a:ext cx="70074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FreeSerif"/>
                <a:ea typeface="DejaVu Sans"/>
              </a:rPr>
              <a:t>COS consumption is linked to microbial pathways that utilize either CO2 or bicarbonate HCO3- by various microbial carboxylases.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CO2                                                HCO3- </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            </a:t>
            </a:r>
            <a:r>
              <a:rPr b="0" lang="en-GB" sz="1600" spc="-1" strike="noStrike">
                <a:solidFill>
                  <a:srgbClr val="000000"/>
                </a:solidFill>
                <a:latin typeface="FreeSerif"/>
                <a:ea typeface="DejaVu Sans"/>
              </a:rPr>
              <a:t>reversible hydration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COS                                                  H2S + CO2</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             </a:t>
            </a:r>
            <a:r>
              <a:rPr b="0" lang="en-GB" sz="1600" spc="-1" strike="noStrike">
                <a:solidFill>
                  <a:srgbClr val="000000"/>
                </a:solidFill>
                <a:latin typeface="FreeSerif"/>
                <a:ea typeface="DejaVu Sans"/>
              </a:rPr>
              <a:t>irreversible hydrolysis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 </a:t>
            </a:r>
            <a:r>
              <a:rPr b="0" lang="en-GB" sz="1600" spc="-1" strike="noStrike">
                <a:solidFill>
                  <a:srgbClr val="000000"/>
                </a:solidFill>
                <a:latin typeface="FreeSerif"/>
                <a:ea typeface="DejaVu Sans"/>
              </a:rPr>
              <a:t>RUBISCO is also a candidate for COS consumption since COS acts as a competitive inhibitor for CO2 uptake by rubisco.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CA is also known to act like an “upstream amplifier” for RUBISCO and PEPCO.</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Thus, their role for COS consumption might have been underestimated.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In desertic soils, COS consumption is at its lowest since low amounts of organic matter might limit the abundance and activity of heterotrophs such as Actinobacteria.</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89" name="Line 9"/>
          <p:cNvSpPr/>
          <p:nvPr/>
        </p:nvSpPr>
        <p:spPr>
          <a:xfrm>
            <a:off x="5760000" y="2004120"/>
            <a:ext cx="2160000" cy="360"/>
          </a:xfrm>
          <a:prstGeom prst="line">
            <a:avLst/>
          </a:prstGeom>
          <a:ln>
            <a:solidFill>
              <a:srgbClr val="000000"/>
            </a:solidFill>
            <a:tailEnd len="med" type="triangle" w="med"/>
          </a:ln>
        </p:spPr>
        <p:style>
          <a:lnRef idx="0"/>
          <a:fillRef idx="0"/>
          <a:effectRef idx="0"/>
          <a:fontRef idx="minor"/>
        </p:style>
      </p:sp>
      <p:sp>
        <p:nvSpPr>
          <p:cNvPr id="90" name="Line 10"/>
          <p:cNvSpPr/>
          <p:nvPr/>
        </p:nvSpPr>
        <p:spPr>
          <a:xfrm>
            <a:off x="5760000" y="2736000"/>
            <a:ext cx="2232000" cy="360"/>
          </a:xfrm>
          <a:prstGeom prst="line">
            <a:avLst/>
          </a:prstGeom>
          <a:ln>
            <a:solidFill>
              <a:srgbClr val="000000"/>
            </a:solidFill>
            <a:tailEnd len="med" type="triangle" w="med"/>
          </a:ln>
        </p:spPr>
        <p:style>
          <a:lnRef idx="0"/>
          <a:fillRef idx="0"/>
          <a:effectRef idx="0"/>
          <a:fontRef idx="minor"/>
        </p:style>
      </p:sp>
      <p:sp>
        <p:nvSpPr>
          <p:cNvPr id="91" name="CustomShape 11"/>
          <p:cNvSpPr/>
          <p:nvPr/>
        </p:nvSpPr>
        <p:spPr>
          <a:xfrm>
            <a:off x="9864000" y="2044440"/>
            <a:ext cx="1799280" cy="546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FreeSerif"/>
                <a:ea typeface="DejaVu Sans"/>
              </a:rPr>
              <a:t>Pathways catalyzed by CA</a:t>
            </a:r>
            <a:endParaRPr b="0" lang="en-GB" sz="1800" spc="-1" strike="noStrike">
              <a:latin typeface="Arial"/>
            </a:endParaRPr>
          </a:p>
        </p:txBody>
      </p:sp>
      <p:sp>
        <p:nvSpPr>
          <p:cNvPr id="92" name="Line 12"/>
          <p:cNvSpPr/>
          <p:nvPr/>
        </p:nvSpPr>
        <p:spPr>
          <a:xfrm>
            <a:off x="9504000" y="1872000"/>
            <a:ext cx="360" cy="1080000"/>
          </a:xfrm>
          <a:prstGeom prst="line">
            <a:avLst/>
          </a:prstGeom>
          <a:ln>
            <a:solidFill>
              <a:srgbClr val="000000"/>
            </a:solidFill>
          </a:ln>
        </p:spPr>
        <p:style>
          <a:lnRef idx="0"/>
          <a:fillRef idx="0"/>
          <a:effectRef idx="0"/>
          <a:fontRef idx="minor"/>
        </p:style>
      </p:sp>
      <p:sp>
        <p:nvSpPr>
          <p:cNvPr id="93" name="CustomShape 13"/>
          <p:cNvSpPr/>
          <p:nvPr/>
        </p:nvSpPr>
        <p:spPr>
          <a:xfrm>
            <a:off x="5976000" y="5925600"/>
            <a:ext cx="6263280" cy="6976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FreeSerif"/>
                <a:ea typeface="DejaVu Sans"/>
              </a:rPr>
              <a:t>Both inorganic and organic S availability control COS production rates in general but rates of COS consumption is controlled by different parameters.</a:t>
            </a:r>
            <a:endParaRPr b="0" lang="en-GB" sz="1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Exchange of reduced sulfur gases between lichens and the atmosphere</a:t>
            </a:r>
            <a:endParaRPr b="0" lang="en-GB" sz="1800" spc="-1" strike="noStrike">
              <a:latin typeface="Arial"/>
            </a:endParaRPr>
          </a:p>
        </p:txBody>
      </p:sp>
      <p:sp>
        <p:nvSpPr>
          <p:cNvPr id="95"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Gries et.al, 1994</a:t>
            </a:r>
            <a:endParaRPr b="0" lang="en-GB" sz="1800" spc="-1" strike="noStrike">
              <a:latin typeface="Arial"/>
            </a:endParaRPr>
          </a:p>
        </p:txBody>
      </p:sp>
      <p:sp>
        <p:nvSpPr>
          <p:cNvPr id="96"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97" name="CustomShape 4"/>
          <p:cNvSpPr/>
          <p:nvPr/>
        </p:nvSpPr>
        <p:spPr>
          <a:xfrm>
            <a:off x="501840" y="1165680"/>
            <a:ext cx="482544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FreeSerif"/>
                <a:ea typeface="DejaVu Sans"/>
              </a:rPr>
              <a:t>14 lichens, 10 green algal lichens and four cyanolichens emitted significant quantities of H2S and DMS but were sinks for COS.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It appears that, in contrast with DMS and H2S emissions, COS uptake is strongly influenced by degree of thallus hydration.</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Both photosynthesis and COS uptake are strongly influenced by the hydration status of the lichens.</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Lichens might play a significant role in the COS cycle for some ecosystems, such as coastal deserts and polar systems.</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Indeed, they lack of stomates and cuticles that prevents a biological control of uptake and emissions of gases.</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In constrast to higher plants, all lichens species showed a nearly permanent uptake of COS in the dark as well as in the light, depending only on moisture content.</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This may be explained by the fact that gas assimilation is not under stomatal control in lichens. </a:t>
            </a:r>
            <a:endParaRPr b="0" lang="en-GB" sz="1600" spc="-1" strike="noStrike">
              <a:latin typeface="Arial"/>
            </a:endParaRPr>
          </a:p>
        </p:txBody>
      </p:sp>
      <p:sp>
        <p:nvSpPr>
          <p:cNvPr id="98" name="CustomShape 5"/>
          <p:cNvSpPr/>
          <p:nvPr/>
        </p:nvSpPr>
        <p:spPr>
          <a:xfrm>
            <a:off x="504000" y="5413680"/>
            <a:ext cx="5833440" cy="921600"/>
          </a:xfrm>
          <a:prstGeom prst="rect">
            <a:avLst/>
          </a:prstGeom>
          <a:noFill/>
          <a:ln>
            <a:noFill/>
          </a:ln>
        </p:spPr>
        <p:style>
          <a:lnRef idx="0"/>
          <a:fillRef idx="0"/>
          <a:effectRef idx="0"/>
          <a:fontRef idx="minor"/>
        </p:style>
      </p:sp>
      <p:sp>
        <p:nvSpPr>
          <p:cNvPr id="99" name="Line 6"/>
          <p:cNvSpPr/>
          <p:nvPr/>
        </p:nvSpPr>
        <p:spPr>
          <a:xfrm>
            <a:off x="5400000" y="1008000"/>
            <a:ext cx="360" cy="4968000"/>
          </a:xfrm>
          <a:prstGeom prst="line">
            <a:avLst/>
          </a:prstGeom>
          <a:ln>
            <a:solidFill>
              <a:srgbClr val="000000"/>
            </a:solidFill>
          </a:ln>
        </p:spPr>
        <p:style>
          <a:lnRef idx="0"/>
          <a:fillRef idx="0"/>
          <a:effectRef idx="0"/>
          <a:fontRef idx="minor"/>
        </p:style>
      </p:sp>
      <p:sp>
        <p:nvSpPr>
          <p:cNvPr id="100" name="CustomShape 7"/>
          <p:cNvSpPr/>
          <p:nvPr/>
        </p:nvSpPr>
        <p:spPr>
          <a:xfrm>
            <a:off x="501840" y="5976000"/>
            <a:ext cx="5473440" cy="921600"/>
          </a:xfrm>
          <a:prstGeom prst="rect">
            <a:avLst/>
          </a:prstGeom>
          <a:noFill/>
          <a:ln>
            <a:noFill/>
          </a:ln>
        </p:spPr>
        <p:style>
          <a:lnRef idx="0"/>
          <a:fillRef idx="0"/>
          <a:effectRef idx="0"/>
          <a:fontRef idx="minor"/>
        </p:style>
      </p:sp>
      <p:sp>
        <p:nvSpPr>
          <p:cNvPr id="101" name="CustomShape 8"/>
          <p:cNvSpPr/>
          <p:nvPr/>
        </p:nvSpPr>
        <p:spPr>
          <a:xfrm>
            <a:off x="5688000" y="1081800"/>
            <a:ext cx="635940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FreeSerif"/>
                <a:ea typeface="DejaVu Sans"/>
              </a:rPr>
              <a:t>This shows a pattern strongly dependant on RUBISCO activity for CO2 uptake, and provides evidence that the process is under metabolic control within the lichen.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In contrast, the lack of dependency of H2S or DMS emission on thallus water content implies either a lack of physiological control or processes centered within the surficial fungal tissue.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FreeSerif"/>
                <a:ea typeface="DejaVu Sans"/>
              </a:rPr>
              <a:t>CA enzyme system might be also responsible for the consumption of COS by a lichen through fungal or algal carbonic anhydrase.</a:t>
            </a:r>
            <a:endParaRPr b="0" lang="en-GB" sz="1600" spc="-1" strike="noStrike">
              <a:latin typeface="Arial"/>
            </a:endParaRPr>
          </a:p>
          <a:p>
            <a:pPr>
              <a:lnSpc>
                <a:spcPct val="100000"/>
              </a:lnSpc>
            </a:pPr>
            <a:r>
              <a:rPr b="0" lang="en-GB" sz="1600" spc="-1" strike="noStrike">
                <a:solidFill>
                  <a:srgbClr val="000000"/>
                </a:solidFill>
                <a:latin typeface="FreeSerif"/>
                <a:ea typeface="DejaVu Sans"/>
              </a:rPr>
              <a:t>THEN, an enhancement under light conditions should only be observed if the lichen species is more dominated by the algal partner, leading to a more intensive consumption of CO2 by the photosynthetic pathways.</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60000" y="169560"/>
            <a:ext cx="10119960" cy="911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Garamond"/>
                <a:ea typeface="DejaVu Sans"/>
              </a:rPr>
              <a:t>Soil exchange rates of COS and CO18O differ with the diversity of microbial communities and their CA enzymes.</a:t>
            </a:r>
            <a:endParaRPr b="0" lang="en-GB" sz="1800" spc="-1" strike="noStrike">
              <a:latin typeface="Arial"/>
            </a:endParaRPr>
          </a:p>
        </p:txBody>
      </p:sp>
      <p:sp>
        <p:nvSpPr>
          <p:cNvPr id="103" name="CustomShape 2"/>
          <p:cNvSpPr/>
          <p:nvPr/>
        </p:nvSpPr>
        <p:spPr>
          <a:xfrm>
            <a:off x="9728640" y="6488640"/>
            <a:ext cx="2462040" cy="368640"/>
          </a:xfrm>
          <a:prstGeom prst="rect">
            <a:avLst/>
          </a:prstGeom>
          <a:noFill/>
          <a:ln>
            <a:solidFill>
              <a:srgbClr val="000000"/>
            </a:solidFill>
          </a:ln>
        </p:spPr>
        <p:style>
          <a:lnRef idx="0"/>
          <a:fillRef idx="0"/>
          <a:effectRef idx="0"/>
          <a:fontRef idx="minor"/>
        </p:style>
        <p:txBody>
          <a:bodyPr lIns="90000" rIns="90000" tIns="45000" bIns="45000"/>
          <a:p>
            <a:pPr algn="ctr">
              <a:lnSpc>
                <a:spcPct val="100000"/>
              </a:lnSpc>
            </a:pPr>
            <a:r>
              <a:rPr b="0" i="1" lang="en-GB" sz="1800" spc="-1" strike="noStrike">
                <a:solidFill>
                  <a:srgbClr val="000000"/>
                </a:solidFill>
                <a:latin typeface="FreeSerif"/>
                <a:ea typeface="DejaVu Sans"/>
              </a:rPr>
              <a:t>Meredith et.al, 2018</a:t>
            </a:r>
            <a:endParaRPr b="0" lang="en-GB" sz="1800" spc="-1" strike="noStrike">
              <a:latin typeface="Arial"/>
            </a:endParaRPr>
          </a:p>
        </p:txBody>
      </p:sp>
      <p:sp>
        <p:nvSpPr>
          <p:cNvPr id="104" name="CustomShape 3"/>
          <p:cNvSpPr/>
          <p:nvPr/>
        </p:nvSpPr>
        <p:spPr>
          <a:xfrm>
            <a:off x="501840" y="1165680"/>
            <a:ext cx="5112720" cy="912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05" name="CustomShape 4"/>
          <p:cNvSpPr/>
          <p:nvPr/>
        </p:nvSpPr>
        <p:spPr>
          <a:xfrm>
            <a:off x="501840" y="1165680"/>
            <a:ext cx="4825440" cy="921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CO18O is the oxygen-18 isotopologue of CO2.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CA activity </a:t>
            </a:r>
            <a:r>
              <a:rPr b="0" lang="en-GB" sz="1400" spc="-1" strike="noStrike" u="sng">
                <a:solidFill>
                  <a:srgbClr val="000000"/>
                </a:solidFill>
                <a:uFillTx/>
                <a:latin typeface="FreeSerif"/>
                <a:ea typeface="DejaVu Sans"/>
              </a:rPr>
              <a:t>in leaves</a:t>
            </a:r>
            <a:r>
              <a:rPr b="0" lang="en-GB" sz="1400" spc="-1" strike="noStrike">
                <a:solidFill>
                  <a:srgbClr val="000000"/>
                </a:solidFill>
                <a:latin typeface="FreeSerif"/>
                <a:ea typeface="DejaVu Sans"/>
              </a:rPr>
              <a:t> is responsible for the largest biosphere-atmosphere trace gas fluxes of COS and CO18O that both reflect gross photosynthetic rates (ecosystem GPP).</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During CO2 hydration, oxygen isotopes are exchanged between CO2 and water molecules in leaves and soils, thereby influencing CO18O concentrations in the atmosphere.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It means that CO18O can be used to trace land photosynthesis and soil respiration at large scales.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Also, as COS uptake by the terrestrial biosphere is dominated by photosynthesis during growing season, fluctuations of atmospheric COS concentrations can serve as a tracer of land photosynthesis.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However, CA activity also occurs in soils and will be a source of uncertainty in the use of these gases as carbon cycle tracers.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Indeed, soil exchange of COS and CO18O and soil CA activity are spatially and temporally variable, which introduce uncertainty to estimate primary productivity.</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p:txBody>
      </p:sp>
      <p:sp>
        <p:nvSpPr>
          <p:cNvPr id="106" name="CustomShape 5"/>
          <p:cNvSpPr/>
          <p:nvPr/>
        </p:nvSpPr>
        <p:spPr>
          <a:xfrm>
            <a:off x="504000" y="5413680"/>
            <a:ext cx="5833440" cy="921600"/>
          </a:xfrm>
          <a:prstGeom prst="rect">
            <a:avLst/>
          </a:prstGeom>
          <a:noFill/>
          <a:ln>
            <a:noFill/>
          </a:ln>
        </p:spPr>
        <p:style>
          <a:lnRef idx="0"/>
          <a:fillRef idx="0"/>
          <a:effectRef idx="0"/>
          <a:fontRef idx="minor"/>
        </p:style>
      </p:sp>
      <p:sp>
        <p:nvSpPr>
          <p:cNvPr id="107" name="Line 6"/>
          <p:cNvSpPr/>
          <p:nvPr/>
        </p:nvSpPr>
        <p:spPr>
          <a:xfrm>
            <a:off x="5400000" y="1008000"/>
            <a:ext cx="360" cy="4968000"/>
          </a:xfrm>
          <a:prstGeom prst="line">
            <a:avLst/>
          </a:prstGeom>
          <a:ln>
            <a:solidFill>
              <a:srgbClr val="000000"/>
            </a:solidFill>
          </a:ln>
        </p:spPr>
        <p:style>
          <a:lnRef idx="0"/>
          <a:fillRef idx="0"/>
          <a:effectRef idx="0"/>
          <a:fontRef idx="minor"/>
        </p:style>
      </p:sp>
      <p:sp>
        <p:nvSpPr>
          <p:cNvPr id="108" name="CustomShape 7"/>
          <p:cNvSpPr/>
          <p:nvPr/>
        </p:nvSpPr>
        <p:spPr>
          <a:xfrm>
            <a:off x="501840" y="5976000"/>
            <a:ext cx="5473440" cy="921600"/>
          </a:xfrm>
          <a:prstGeom prst="rect">
            <a:avLst/>
          </a:prstGeom>
          <a:noFill/>
          <a:ln>
            <a:noFill/>
          </a:ln>
        </p:spPr>
        <p:style>
          <a:lnRef idx="0"/>
          <a:fillRef idx="0"/>
          <a:effectRef idx="0"/>
          <a:fontRef idx="minor"/>
        </p:style>
      </p:sp>
      <p:sp>
        <p:nvSpPr>
          <p:cNvPr id="109" name="CustomShape 8"/>
          <p:cNvSpPr/>
          <p:nvPr/>
        </p:nvSpPr>
        <p:spPr>
          <a:xfrm>
            <a:off x="5688000" y="1093680"/>
            <a:ext cx="6359400" cy="92160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10" name="CustomShape 9"/>
          <p:cNvSpPr/>
          <p:nvPr/>
        </p:nvSpPr>
        <p:spPr>
          <a:xfrm>
            <a:off x="5588640" y="1093680"/>
            <a:ext cx="6362640" cy="490104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FreeSerif"/>
                <a:ea typeface="DejaVu Sans"/>
              </a:rPr>
              <a:t>In this experiment, they measured COS and CO18O exchange rates and estimated the corresponding CA activity in different soils.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It appears that soil CA activity was not uniform for COS and CO2, and patterns of divergence were related to microbial community composition and CA gene expression patterns.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CA activity for COS was related to fungal activity and B-D-CA expression, whereas CA activity for CO2 was related to algal and bacteria taxa and a-CA expression. This is consistent with observed reductions in COS consumption in soils exposed to fungicides.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CAs are diverse : they include 6 known classes (α, β, γ, δ, ζ, η) and organisms often contain CA genes for more than one class or multiple genes encoding CA from the same class.</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They’re found in autotrophic and heterotrophic microorganisms, and participate in C fixation, pH regulation and sulfur metabolism.</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COS consumption appears to be higher in forests and lower in mediterranean ecosystems and deserts. Agricultural soils also have high COS production and low consumption compared to other ecosystems.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FreeSerif"/>
                <a:ea typeface="DejaVu Sans"/>
              </a:rPr>
              <a:t>Microbial diversity varied most strongly with soil C/N, while it increased with soil pH in other studies. </a:t>
            </a:r>
            <a:endParaRPr b="0" lang="en-GB" sz="1400" spc="-1" strike="noStrike">
              <a:latin typeface="Arial"/>
            </a:endParaRPr>
          </a:p>
          <a:p>
            <a:pPr>
              <a:lnSpc>
                <a:spcPct val="100000"/>
              </a:lnSpc>
            </a:pPr>
            <a:r>
              <a:rPr b="0" lang="en-GB" sz="1400" spc="-1" strike="noStrike">
                <a:solidFill>
                  <a:srgbClr val="000000"/>
                </a:solidFill>
                <a:latin typeface="FreeSerif"/>
                <a:ea typeface="DejaVu Sans"/>
              </a:rPr>
              <a:t>Dominant predictors of CA activity were structural (bulk-density and texture) and chemical (C, N, P, …) soil properties (more infos in the article). </a:t>
            </a:r>
            <a:endParaRPr b="0" lang="en-GB" sz="1400" spc="-1" strike="noStrike">
              <a:latin typeface="Arial"/>
            </a:endParaRPr>
          </a:p>
          <a:p>
            <a:pPr>
              <a:lnSpc>
                <a:spcPct val="100000"/>
              </a:lnSpc>
            </a:pPr>
            <a:endParaRPr b="0" lang="en-GB" sz="1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2077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2020-01-07T08:31:02Z</dcterms:created>
  <dc:creator>Clément FOUCAULT</dc:creator>
  <dc:description/>
  <dc:language>fr-FR</dc:language>
  <cp:lastModifiedBy/>
  <dcterms:modified xsi:type="dcterms:W3CDTF">2020-01-17T16:52:38Z</dcterms:modified>
  <cp:revision>45</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