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60" r:id="rId7"/>
    <p:sldId id="281" r:id="rId8"/>
    <p:sldId id="282" r:id="rId9"/>
    <p:sldId id="283" r:id="rId10"/>
    <p:sldId id="261" r:id="rId11"/>
    <p:sldId id="262" r:id="rId12"/>
    <p:sldId id="263" r:id="rId13"/>
    <p:sldId id="264" r:id="rId14"/>
    <p:sldId id="279" r:id="rId15"/>
    <p:sldId id="284" r:id="rId16"/>
    <p:sldId id="285" r:id="rId17"/>
    <p:sldId id="257" r:id="rId18"/>
    <p:sldId id="259" r:id="rId19"/>
    <p:sldId id="286" r:id="rId20"/>
    <p:sldId id="287" r:id="rId21"/>
    <p:sldId id="288" r:id="rId22"/>
    <p:sldId id="289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lene" userId="79b1909439d42a0b" providerId="LiveId" clId="{CE5A1E29-B30E-45AC-83C1-2960F3EAB9AA}"/>
    <pc:docChg chg="modSld">
      <pc:chgData name="Marlene" userId="79b1909439d42a0b" providerId="LiveId" clId="{CE5A1E29-B30E-45AC-83C1-2960F3EAB9AA}" dt="2021-02-10T17:11:48.490" v="38" actId="20577"/>
      <pc:docMkLst>
        <pc:docMk/>
      </pc:docMkLst>
      <pc:sldChg chg="modSp mod">
        <pc:chgData name="Marlene" userId="79b1909439d42a0b" providerId="LiveId" clId="{CE5A1E29-B30E-45AC-83C1-2960F3EAB9AA}" dt="2021-02-10T17:11:48.490" v="38" actId="20577"/>
        <pc:sldMkLst>
          <pc:docMk/>
          <pc:sldMk cId="3370654349" sldId="256"/>
        </pc:sldMkLst>
        <pc:spChg chg="mod">
          <ac:chgData name="Marlene" userId="79b1909439d42a0b" providerId="LiveId" clId="{CE5A1E29-B30E-45AC-83C1-2960F3EAB9AA}" dt="2021-02-10T17:11:48.490" v="38" actId="20577"/>
          <ac:spMkLst>
            <pc:docMk/>
            <pc:sldMk cId="3370654349" sldId="256"/>
            <ac:spMk id="3" creationId="{38539E7A-A8DE-44FE-A502-6B2D8CD0403A}"/>
          </ac:spMkLst>
        </pc:spChg>
      </pc:sldChg>
      <pc:sldChg chg="modSp mod">
        <pc:chgData name="Marlene" userId="79b1909439d42a0b" providerId="LiveId" clId="{CE5A1E29-B30E-45AC-83C1-2960F3EAB9AA}" dt="2021-02-09T00:01:03.187" v="29" actId="20577"/>
        <pc:sldMkLst>
          <pc:docMk/>
          <pc:sldMk cId="1927351225" sldId="279"/>
        </pc:sldMkLst>
        <pc:spChg chg="mod">
          <ac:chgData name="Marlene" userId="79b1909439d42a0b" providerId="LiveId" clId="{CE5A1E29-B30E-45AC-83C1-2960F3EAB9AA}" dt="2021-02-09T00:01:03.187" v="29" actId="20577"/>
          <ac:spMkLst>
            <pc:docMk/>
            <pc:sldMk cId="1927351225" sldId="279"/>
            <ac:spMk id="2" creationId="{1276E57B-3FA3-43C8-81E3-71D1372A65CC}"/>
          </ac:spMkLst>
        </pc:spChg>
      </pc:sldChg>
    </pc:docChg>
  </pc:docChgLst>
  <pc:docChgLst>
    <pc:chgData name="Marlene" userId="79b1909439d42a0b" providerId="LiveId" clId="{412FA5E0-EC69-4DCD-8EDA-89E194B093D4}"/>
    <pc:docChg chg="delSld">
      <pc:chgData name="Marlene" userId="79b1909439d42a0b" providerId="LiveId" clId="{412FA5E0-EC69-4DCD-8EDA-89E194B093D4}" dt="2022-02-07T14:16:00.610" v="0" actId="47"/>
      <pc:docMkLst>
        <pc:docMk/>
      </pc:docMkLst>
      <pc:sldChg chg="del">
        <pc:chgData name="Marlene" userId="79b1909439d42a0b" providerId="LiveId" clId="{412FA5E0-EC69-4DCD-8EDA-89E194B093D4}" dt="2022-02-07T14:16:00.610" v="0" actId="47"/>
        <pc:sldMkLst>
          <pc:docMk/>
          <pc:sldMk cId="3987093924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7D19C-D44F-4040-890A-B2EE261F3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CF2C42-35F1-4862-AD59-B1C7833EA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710E72-A57C-456A-BB8E-36F65F66B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24AA-AE1A-426D-9716-4C3010F64E5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3184AB-83A3-4DA1-89D4-AFE92A1C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8CAEAC-5A93-4923-8B84-40F06CCC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CC3-F921-4ECB-85CB-A15EBECE58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982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0E0E5-62A9-49F9-86A4-574DF0FD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EA4B5E-9C09-4264-BD71-8CDB2A671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A2B7D2-86DC-4F26-90F3-8284258D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24AA-AE1A-426D-9716-4C3010F64E5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02E730-27A3-4FFC-ABB5-548B5E54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86505-8462-4DC4-929C-B09D9F54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CC3-F921-4ECB-85CB-A15EBECE58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772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333956-CD4E-4AB7-9846-58B456C30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727A28-8047-4B07-A4C3-43086DB98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DA1B8E-FA4C-4AB9-8437-C66BB584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24AA-AE1A-426D-9716-4C3010F64E5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117951-6CD8-4BEC-802A-78DCEC8A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40FB8B-94F0-4315-91F4-D0B02E22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CC3-F921-4ECB-85CB-A15EBECE58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59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4D91E-A45B-4C9D-BBC9-A2E24345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119E46-0539-4A47-9206-19750DFB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2AA24D-978F-40D9-A77E-B19B3600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24AA-AE1A-426D-9716-4C3010F64E5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C41663-61C4-49C8-A1E8-210C2239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BADFDB-36C7-48AC-84E5-B0403480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CC3-F921-4ECB-85CB-A15EBECE58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53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721D9-1DD0-4EEF-B109-FA5CC6B10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5C314C-25F1-4C21-AD05-8DBC4EF2A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235B6E-C9D7-4AA4-B5B2-B0C64A00F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24AA-AE1A-426D-9716-4C3010F64E5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BDC74-6963-45F9-A112-BDA460BA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97926D-4BFF-44E4-9004-29A9F240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CC3-F921-4ECB-85CB-A15EBECE58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560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F9E94-FD55-4E2E-9328-02BDC312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CCC438-5C77-4753-9088-1A0458CFC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DCA3697-E7B2-42B6-B453-C54185DB0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C2436A-69FF-426E-ACFE-BC81E80D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24AA-AE1A-426D-9716-4C3010F64E5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79F1D1-CFD0-458E-9B1F-C2E39B4C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E18863-52D8-432C-B97C-1B16153B8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CC3-F921-4ECB-85CB-A15EBECE58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335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6F7B7-36BB-44F5-8E54-156DC651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E14279-7596-4FBD-AB9A-2A5387918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0F33BE-BFA6-4D9E-8B28-F481C5EE2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A22526-E42D-403B-B60D-01141F563A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D9FF1B-5739-4E5A-90EF-9A2429FF0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F40485D-1D21-49FB-BF17-C1EAEF0A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24AA-AE1A-426D-9716-4C3010F64E5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96E55F-2A29-470B-B6B8-96632563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CB73082-9513-4528-8BE0-FFDD8B0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CC3-F921-4ECB-85CB-A15EBECE58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37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12173-25D4-4141-8AE2-2F4D0A4F2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DFACB0F-BEE7-4368-914A-6E4067DB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24AA-AE1A-426D-9716-4C3010F64E5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B3A98E-F5FD-4A01-812C-E29BB1D2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4F64E8-8840-414E-879F-C8F51BC1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CC3-F921-4ECB-85CB-A15EBECE58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71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4D03C40-DBC4-4726-93E9-9A064270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24AA-AE1A-426D-9716-4C3010F64E5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7D7F7B-A64D-47CB-86D7-B4BABC130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5E2A54-AF0F-47DC-B3A1-137ACF4B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CC3-F921-4ECB-85CB-A15EBECE58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47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E4E622-0213-4681-983C-72C27C52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F4E28A-D193-47F6-810E-24D340870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A7F5D9-EF22-445C-8EC4-D85785B77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28FA41-2625-4C65-A36A-7D19B306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24AA-AE1A-426D-9716-4C3010F64E5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596A3-9764-415F-8522-B1D056A21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DE7C50-7899-41F6-972D-D15258744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CC3-F921-4ECB-85CB-A15EBECE58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39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C8153E-5C89-4588-AE38-7F233453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71BA0E2-8FCB-4454-A4EC-2877BD474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F08562-5F3B-470E-9472-2E78EE3B2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A385E5-2174-48C1-8998-9B3EDAAF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24AA-AE1A-426D-9716-4C3010F64E5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B27601-37C5-421E-9E54-7B837FF3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5FD044-7FCB-4979-8459-A1303194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CC3-F921-4ECB-85CB-A15EBECE58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16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D2055E-CE09-410A-B25A-F53CD450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110DE2-BE82-4247-8516-126626A5F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6CB8AF-0CF8-4E68-8C54-424CB2AED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24AA-AE1A-426D-9716-4C3010F64E52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4247FC-1852-4908-AA15-0EE4667252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160ECD-6845-4008-A840-70845553B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20CC3-F921-4ECB-85CB-A15EBECE58A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72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SQ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A64104-68DC-4D92-AFFD-7EDA626D1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374" y="963877"/>
            <a:ext cx="3840188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b="1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Etec Guarulhos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38539E7A-A8DE-44FE-A502-6B2D8CD04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1" y="963877"/>
            <a:ext cx="6377769" cy="4930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b="1" dirty="0" err="1"/>
              <a:t>Mtec</a:t>
            </a:r>
            <a:r>
              <a:rPr lang="en-US" b="1" dirty="0"/>
              <a:t> DS</a:t>
            </a:r>
          </a:p>
          <a:p>
            <a:pPr algn="l"/>
            <a:r>
              <a:rPr lang="en-US" b="1" dirty="0"/>
              <a:t>2º </a:t>
            </a:r>
            <a:r>
              <a:rPr lang="en-US" b="1" dirty="0" err="1"/>
              <a:t>Ano</a:t>
            </a:r>
            <a:endParaRPr lang="en-US" b="1" dirty="0"/>
          </a:p>
          <a:p>
            <a:pPr algn="l"/>
            <a:endParaRPr lang="en-US" dirty="0"/>
          </a:p>
          <a:p>
            <a:pPr algn="l"/>
            <a:r>
              <a:rPr lang="en-US" b="1" dirty="0"/>
              <a:t>Banco de Dados II - Aula 01</a:t>
            </a:r>
          </a:p>
          <a:p>
            <a:pPr algn="l"/>
            <a:endParaRPr lang="en-US" dirty="0"/>
          </a:p>
          <a:p>
            <a:pPr algn="l"/>
            <a:r>
              <a:rPr lang="en-US" b="1" i="1" dirty="0" err="1"/>
              <a:t>Professora</a:t>
            </a:r>
            <a:r>
              <a:rPr lang="en-US" b="1" i="1" dirty="0"/>
              <a:t> Marlene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5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Importante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É importante saber que alguns comandos e sintaxes podem variar de SGBD para SGBD, e por isto é recomendado a leitura do tutorial do SGBD para devidas adaptações.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240963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76E57B-3FA3-43C8-81E3-71D1372A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No caderno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1BFE03-3731-4DAB-9EEE-B7C70656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/>
              <a:t>O que significa SQL?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Qual o tipo de modelo do SQL?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Qual empresa desenvolveu originalmente o SQL?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O que é SEQUEL?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O que fez a American </a:t>
            </a:r>
            <a:r>
              <a:rPr lang="pt-BR" sz="2400" dirty="0" err="1"/>
              <a:t>National</a:t>
            </a:r>
            <a:r>
              <a:rPr lang="pt-BR" sz="2400" dirty="0"/>
              <a:t> Standards </a:t>
            </a:r>
            <a:r>
              <a:rPr lang="pt-BR" sz="2400" dirty="0" err="1"/>
              <a:t>Institute</a:t>
            </a:r>
            <a:r>
              <a:rPr lang="pt-BR" sz="2400" dirty="0"/>
              <a:t> em relação ao SQL? 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/>
              <a:t>O que é SQL-92? </a:t>
            </a:r>
          </a:p>
        </p:txBody>
      </p:sp>
    </p:spTree>
    <p:extLst>
      <p:ext uri="{BB962C8B-B14F-4D97-AF65-F5344CB8AC3E}">
        <p14:creationId xmlns:p14="http://schemas.microsoft.com/office/powerpoint/2010/main" val="202218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000" dirty="0"/>
              <a:t>MySQL Workbench – Inserindo, alterando e removendo dados na tabela</a:t>
            </a:r>
            <a:endParaRPr lang="pt-BR" sz="1800" dirty="0">
              <a:solidFill>
                <a:srgbClr val="FF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488282"/>
            <a:ext cx="9144000" cy="1655762"/>
          </a:xfrm>
        </p:spPr>
        <p:txBody>
          <a:bodyPr>
            <a:normAutofit/>
          </a:bodyPr>
          <a:lstStyle/>
          <a:p>
            <a:r>
              <a:rPr lang="pt-BR" sz="3600" b="1" i="1" dirty="0"/>
              <a:t>Parte II</a:t>
            </a:r>
          </a:p>
        </p:txBody>
      </p:sp>
    </p:spTree>
    <p:extLst>
      <p:ext uri="{BB962C8B-B14F-4D97-AF65-F5344CB8AC3E}">
        <p14:creationId xmlns:p14="http://schemas.microsoft.com/office/powerpoint/2010/main" val="138317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DA5C5-31EF-45DD-B1B9-BD02E84D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um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C79EC1-1AAF-46B3-BFD5-88CBD904F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nome do banco;</a:t>
            </a:r>
          </a:p>
          <a:p>
            <a:r>
              <a:rPr lang="pt-BR" dirty="0"/>
              <a:t>Use </a:t>
            </a:r>
            <a:r>
              <a:rPr lang="pt-BR" dirty="0" err="1"/>
              <a:t>database</a:t>
            </a:r>
            <a:r>
              <a:rPr lang="pt-BR" dirty="0"/>
              <a:t> nome do banco;</a:t>
            </a:r>
          </a:p>
        </p:txBody>
      </p:sp>
    </p:spTree>
    <p:extLst>
      <p:ext uri="{BB962C8B-B14F-4D97-AF65-F5344CB8AC3E}">
        <p14:creationId xmlns:p14="http://schemas.microsoft.com/office/powerpoint/2010/main" val="3067668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 Comando </a:t>
            </a:r>
            <a:r>
              <a:rPr lang="pt-BR" b="1" dirty="0" err="1"/>
              <a:t>Insert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pt-BR" dirty="0"/>
              <a:t>No caso de um campo numeração automática exemplo:  </a:t>
            </a:r>
            <a:r>
              <a:rPr lang="pt-BR" dirty="0" err="1"/>
              <a:t>codigo_cliente</a:t>
            </a:r>
            <a:r>
              <a:rPr lang="pt-BR" dirty="0"/>
              <a:t> nós não podemos usar o </a:t>
            </a:r>
            <a:r>
              <a:rPr lang="pt-BR" b="1" dirty="0" err="1"/>
              <a:t>Insert</a:t>
            </a:r>
            <a:r>
              <a:rPr lang="pt-BR" dirty="0"/>
              <a:t> para tentar inserir um valor nesta coluna, pois a mesma foi criada com o numeração automática, que faz a geração automática dos valores desta coluna.</a:t>
            </a:r>
          </a:p>
          <a:p>
            <a:pPr marL="0" lvl="0" indent="0">
              <a:buNone/>
            </a:pP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184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Exemplo com o Comando </a:t>
            </a:r>
            <a:r>
              <a:rPr lang="pt-BR" b="1" dirty="0" err="1"/>
              <a:t>Insert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pt-BR" b="1" dirty="0" err="1">
                <a:solidFill>
                  <a:srgbClr val="0070C0"/>
                </a:solidFill>
              </a:rPr>
              <a:t>insert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70C0"/>
                </a:solidFill>
              </a:rPr>
              <a:t>into</a:t>
            </a:r>
            <a:r>
              <a:rPr lang="pt-BR" b="1" dirty="0">
                <a:solidFill>
                  <a:srgbClr val="0070C0"/>
                </a:solidFill>
              </a:rPr>
              <a:t> Clientes (</a:t>
            </a:r>
            <a:r>
              <a:rPr lang="pt-BR" b="1" dirty="0" err="1">
                <a:solidFill>
                  <a:srgbClr val="0070C0"/>
                </a:solidFill>
              </a:rPr>
              <a:t>nome,telefone</a:t>
            </a:r>
            <a:r>
              <a:rPr lang="pt-BR" b="1" dirty="0">
                <a:solidFill>
                  <a:srgbClr val="0070C0"/>
                </a:solidFill>
              </a:rPr>
              <a:t>, salario)</a:t>
            </a:r>
            <a:endParaRPr lang="pt-BR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pt-BR" b="1" dirty="0" err="1">
                <a:solidFill>
                  <a:srgbClr val="0070C0"/>
                </a:solidFill>
              </a:rPr>
              <a:t>values</a:t>
            </a:r>
            <a:r>
              <a:rPr lang="pt-BR" b="1" dirty="0">
                <a:solidFill>
                  <a:srgbClr val="0070C0"/>
                </a:solidFill>
              </a:rPr>
              <a:t>('Gleice','2222-4444‘, 900);</a:t>
            </a:r>
          </a:p>
          <a:p>
            <a:pPr marL="457200" lvl="1" indent="0">
              <a:buNone/>
            </a:pPr>
            <a:endParaRPr lang="pt-BR" b="1" dirty="0"/>
          </a:p>
          <a:p>
            <a:pPr marL="457200" lvl="1" indent="0">
              <a:buNone/>
            </a:pPr>
            <a:r>
              <a:rPr lang="pt-BR" dirty="0"/>
              <a:t>Observe que as colunas do tipo texto (nome e telefone) recebem os valores entre (aspas simples ou apóstrofo), porém, na coluna numérica (salário) o valor foi passado sem o uso de aspas simples.</a:t>
            </a:r>
          </a:p>
          <a:p>
            <a:pPr marL="457200" lvl="1" indent="0">
              <a:buNone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708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Update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sz="5100" dirty="0"/>
              <a:t>Para alterar linhas em uma tabela usamos o comando UPDATE.</a:t>
            </a:r>
          </a:p>
          <a:p>
            <a:pPr marL="0" lvl="0" indent="0">
              <a:buNone/>
            </a:pPr>
            <a:r>
              <a:rPr lang="pt-BR" altLang="pt-BR" sz="3000" dirty="0">
                <a:solidFill>
                  <a:srgbClr val="FF0000"/>
                </a:solidFill>
                <a:latin typeface="Arial Unicode MS" panose="020B0604020202020204" pitchFamily="34" charset="-128"/>
              </a:rPr>
              <a:t>Exemplo</a:t>
            </a:r>
          </a:p>
          <a:p>
            <a:pPr marL="0" lvl="0" indent="0">
              <a:buNone/>
            </a:pPr>
            <a:r>
              <a:rPr lang="pt-BR" altLang="pt-BR" sz="3800" dirty="0">
                <a:solidFill>
                  <a:srgbClr val="0070C0"/>
                </a:solidFill>
                <a:latin typeface="Arial Unicode MS" panose="020B0604020202020204" pitchFamily="34" charset="-128"/>
              </a:rPr>
              <a:t>UPDATE Clientes set nome='João da Silva', cidade='São Paulo' </a:t>
            </a:r>
            <a:r>
              <a:rPr lang="pt-BR" altLang="pt-BR" sz="3800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where</a:t>
            </a:r>
            <a:r>
              <a:rPr lang="pt-BR" altLang="pt-BR" sz="38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</a:t>
            </a:r>
            <a:r>
              <a:rPr lang="pt-BR" altLang="pt-BR" sz="3800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código_Cliente</a:t>
            </a:r>
            <a:r>
              <a:rPr lang="pt-BR" altLang="pt-BR" sz="3800" dirty="0">
                <a:solidFill>
                  <a:srgbClr val="0070C0"/>
                </a:solidFill>
                <a:latin typeface="Arial Unicode MS" panose="020B0604020202020204" pitchFamily="34" charset="-128"/>
              </a:rPr>
              <a:t>=2</a:t>
            </a:r>
            <a:r>
              <a:rPr lang="pt-BR" altLang="pt-BR" sz="5100" dirty="0">
                <a:solidFill>
                  <a:srgbClr val="0070C0"/>
                </a:solidFill>
              </a:rPr>
              <a:t>;</a:t>
            </a:r>
          </a:p>
          <a:p>
            <a:pPr marL="0" lvl="0" indent="0">
              <a:buNone/>
            </a:pPr>
            <a:r>
              <a:rPr lang="pt-BR" sz="5000" dirty="0"/>
              <a:t>No exemplo acima, alteramos o nome para João e a cidade para São Paulo, mas é importante observar que esta alteração só irá ocorrer onde o código do cliente for igual a 2. A cláusula </a:t>
            </a:r>
            <a:r>
              <a:rPr lang="pt-BR" sz="5000" dirty="0" err="1"/>
              <a:t>where</a:t>
            </a:r>
            <a:r>
              <a:rPr lang="pt-BR" sz="5000" dirty="0"/>
              <a:t> é usada para criar um filtro, ou seja, para determinar quais as linhas serão afetadas. </a:t>
            </a:r>
          </a:p>
          <a:p>
            <a:pPr marL="0" lvl="0" indent="0">
              <a:buNone/>
            </a:pPr>
            <a:r>
              <a:rPr lang="pt-BR" sz="5000" dirty="0">
                <a:solidFill>
                  <a:srgbClr val="FF0000"/>
                </a:solidFill>
              </a:rPr>
              <a:t>CUIDADO: </a:t>
            </a:r>
            <a:r>
              <a:rPr lang="pt-BR" sz="5000" dirty="0"/>
              <a:t>Se você não especificar a cláusula </a:t>
            </a:r>
            <a:r>
              <a:rPr lang="pt-BR" sz="5000" dirty="0" err="1"/>
              <a:t>where</a:t>
            </a:r>
            <a:r>
              <a:rPr lang="pt-BR" sz="5000" dirty="0"/>
              <a:t> as modificações serão aplicadas em todas as linhas da tabela.</a:t>
            </a:r>
            <a:endParaRPr lang="pt-BR" altLang="pt-BR" sz="5000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7584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/>
              <a:t>Para excluir linhas em uma tabela usamos o comando DELETE. Este comando faz parte das instruções DML (Data </a:t>
            </a:r>
            <a:r>
              <a:rPr lang="pt-BR" dirty="0" err="1"/>
              <a:t>Manipulation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 ou Linguagem de manipulação de dados. </a:t>
            </a:r>
          </a:p>
          <a:p>
            <a:pPr marL="0" lvl="0" indent="0">
              <a:buNone/>
            </a:pPr>
            <a:r>
              <a:rPr lang="pt-BR" altLang="pt-BR" dirty="0">
                <a:solidFill>
                  <a:srgbClr val="0070C0"/>
                </a:solidFill>
                <a:latin typeface="Arial Unicode MS" panose="020B0604020202020204" pitchFamily="34" charset="-128"/>
              </a:rPr>
              <a:t>DELETE FROM Clientes </a:t>
            </a:r>
            <a:r>
              <a:rPr lang="pt-BR" altLang="pt-BR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where</a:t>
            </a:r>
            <a:r>
              <a:rPr lang="pt-BR" altLang="pt-BR" dirty="0">
                <a:solidFill>
                  <a:srgbClr val="0070C0"/>
                </a:solidFill>
                <a:latin typeface="Arial Unicode MS" panose="020B0604020202020204" pitchFamily="34" charset="-128"/>
              </a:rPr>
              <a:t> </a:t>
            </a:r>
            <a:r>
              <a:rPr lang="pt-BR" altLang="pt-BR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codigo_cliente</a:t>
            </a:r>
            <a:r>
              <a:rPr lang="pt-BR" altLang="pt-BR" dirty="0">
                <a:solidFill>
                  <a:srgbClr val="0070C0"/>
                </a:solidFill>
                <a:latin typeface="Arial Unicode MS" panose="020B0604020202020204" pitchFamily="34" charset="-128"/>
              </a:rPr>
              <a:t>=1;</a:t>
            </a:r>
            <a:r>
              <a:rPr lang="pt-BR" altLang="pt-BR" sz="3200" dirty="0">
                <a:solidFill>
                  <a:srgbClr val="0070C0"/>
                </a:solidFill>
              </a:rPr>
              <a:t> </a:t>
            </a:r>
            <a:endParaRPr lang="pt-BR" altLang="pt-BR" sz="4800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CUIDADO</a:t>
            </a:r>
            <a:r>
              <a:rPr lang="pt-BR" dirty="0"/>
              <a:t>: Se você não especificar a cláusula </a:t>
            </a:r>
            <a:r>
              <a:rPr lang="pt-BR" dirty="0" err="1"/>
              <a:t>where</a:t>
            </a:r>
            <a:r>
              <a:rPr lang="pt-BR" dirty="0"/>
              <a:t> todas as linhas da tabela serão excluídas.</a:t>
            </a:r>
          </a:p>
          <a:p>
            <a:pPr marL="0" indent="0">
              <a:buNone/>
            </a:pPr>
            <a:r>
              <a:rPr lang="pt-BR" dirty="0"/>
              <a:t>No exemplo acima, será excluído a linha em que o código do cliente for igual a 1.</a:t>
            </a:r>
          </a:p>
          <a:p>
            <a:pPr marL="0" indent="0">
              <a:buNone/>
            </a:pPr>
            <a:r>
              <a:rPr lang="pt-BR" dirty="0"/>
              <a:t>A cláusula </a:t>
            </a:r>
            <a:r>
              <a:rPr lang="pt-BR" dirty="0" err="1"/>
              <a:t>where</a:t>
            </a:r>
            <a:r>
              <a:rPr lang="pt-BR" dirty="0"/>
              <a:t> é usada para criar um filtro, ou seja, para determinar quais as linhas serão afetadas.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701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 Delete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Para excluir todas as linhas de uma tabela use o comando Delete como no exemplo a seguir: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</a:rPr>
              <a:t>Delete * </a:t>
            </a:r>
            <a:r>
              <a:rPr lang="pt-BR" dirty="0" err="1">
                <a:solidFill>
                  <a:srgbClr val="FF0000"/>
                </a:solidFill>
              </a:rPr>
              <a:t>from</a:t>
            </a:r>
            <a:r>
              <a:rPr lang="pt-BR" dirty="0">
                <a:solidFill>
                  <a:srgbClr val="FF0000"/>
                </a:solidFill>
              </a:rPr>
              <a:t> clientes;</a:t>
            </a:r>
          </a:p>
          <a:p>
            <a:r>
              <a:rPr lang="pt-BR"/>
              <a:t>Cuidado!!!!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0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6E39B-2FD5-400B-9CF1-95F1B69D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Prática - Pratique os exemplos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BC4EFB-FB30-4735-A761-EF275A140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Salvar o script para continuidade </a:t>
            </a:r>
            <a:r>
              <a:rPr lang="pt-BR"/>
              <a:t>das aulas.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812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43B452-D540-49C7-8C0B-4977A3543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BR" dirty="0">
                <a:solidFill>
                  <a:schemeClr val="accent1"/>
                </a:solidFill>
              </a:rPr>
              <a:t>Avaliação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32D8A-6C9B-4F9D-A230-1423A2049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pt-BR" sz="2400" dirty="0"/>
          </a:p>
          <a:p>
            <a:r>
              <a:rPr lang="pt-BR" sz="2400" dirty="0"/>
              <a:t>Participação</a:t>
            </a:r>
          </a:p>
          <a:p>
            <a:r>
              <a:rPr lang="pt-BR" sz="2400" dirty="0"/>
              <a:t>Atividades em dupla no prazo</a:t>
            </a:r>
          </a:p>
          <a:p>
            <a:r>
              <a:rPr lang="pt-BR" sz="2400" dirty="0"/>
              <a:t>Avaliações Individuais</a:t>
            </a:r>
          </a:p>
          <a:p>
            <a:r>
              <a:rPr lang="pt-BR" sz="2400" dirty="0"/>
              <a:t>Projetos de Banco de dados Individuais/Dupla</a:t>
            </a:r>
          </a:p>
          <a:p>
            <a:r>
              <a:rPr lang="pt-BR" sz="2400" b="1" dirty="0"/>
              <a:t>Recuperação Contínua</a:t>
            </a:r>
          </a:p>
        </p:txBody>
      </p:sp>
    </p:spTree>
    <p:extLst>
      <p:ext uri="{BB962C8B-B14F-4D97-AF65-F5344CB8AC3E}">
        <p14:creationId xmlns:p14="http://schemas.microsoft.com/office/powerpoint/2010/main" val="453809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1BD3D5-8B44-4CE4-814B-60DDA1D0F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Bases Tecnológicas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28F5F4-398A-47CB-8FFC-C981E61B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492" y="1957388"/>
            <a:ext cx="4727713" cy="38717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pt-BR" sz="1800" dirty="0"/>
              <a:t>Implementação de banco de dados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800" dirty="0"/>
              <a:t>Criação e exclusão de banco de dados. </a:t>
            </a:r>
          </a:p>
          <a:p>
            <a:r>
              <a:rPr lang="pt-BR" sz="1800" dirty="0"/>
              <a:t>Variáveis e constantes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800" dirty="0"/>
              <a:t>Conceitos e utilização. </a:t>
            </a:r>
          </a:p>
          <a:p>
            <a:r>
              <a:rPr lang="pt-BR" sz="1800" dirty="0"/>
              <a:t>Comandos SQL: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800" dirty="0"/>
              <a:t>DDL, DML, DQL: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sz="1800" dirty="0"/>
              <a:t>conceitos e utilização. </a:t>
            </a:r>
          </a:p>
          <a:p>
            <a:r>
              <a:rPr lang="pt-BR" sz="1800" dirty="0"/>
              <a:t>Linguagem de definição de dados – DDL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800" dirty="0"/>
              <a:t>utilização da linguagem SQL (Query). </a:t>
            </a:r>
          </a:p>
          <a:p>
            <a:r>
              <a:rPr lang="pt-BR" sz="1800" dirty="0"/>
              <a:t>Linguagem de manipulação de dados – DML </a:t>
            </a:r>
          </a:p>
          <a:p>
            <a:r>
              <a:rPr lang="pt-BR" sz="1800" dirty="0"/>
              <a:t>Linguagem de consulta de dados – DQL </a:t>
            </a:r>
          </a:p>
          <a:p>
            <a:endParaRPr lang="pt-BR" sz="1800" dirty="0"/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27F21C76-C190-481E-980D-4C3B64FB3D70}"/>
              </a:ext>
            </a:extLst>
          </p:cNvPr>
          <p:cNvSpPr txBox="1">
            <a:spLocks/>
          </p:cNvSpPr>
          <p:nvPr/>
        </p:nvSpPr>
        <p:spPr>
          <a:xfrm>
            <a:off x="5777132" y="2557850"/>
            <a:ext cx="5576668" cy="3668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chemeClr val="bg1"/>
                </a:solidFill>
              </a:rPr>
              <a:t>Blocos de linguagem de consulta estruturada (SQL)</a:t>
            </a:r>
          </a:p>
          <a:p>
            <a:r>
              <a:rPr lang="pt-BR" sz="1800" dirty="0">
                <a:solidFill>
                  <a:schemeClr val="bg1"/>
                </a:solidFill>
              </a:rPr>
              <a:t>Exceções (tratamentos de erros) </a:t>
            </a:r>
          </a:p>
          <a:p>
            <a:r>
              <a:rPr lang="pt-BR" sz="1800" dirty="0">
                <a:solidFill>
                  <a:schemeClr val="bg1"/>
                </a:solidFill>
              </a:rPr>
              <a:t>Funções </a:t>
            </a:r>
          </a:p>
          <a:p>
            <a:r>
              <a:rPr lang="pt-BR" sz="1800" dirty="0">
                <a:solidFill>
                  <a:schemeClr val="bg1"/>
                </a:solidFill>
              </a:rPr>
              <a:t>Gatilhos</a:t>
            </a:r>
          </a:p>
          <a:p>
            <a:r>
              <a:rPr lang="pt-BR" sz="1800" dirty="0">
                <a:solidFill>
                  <a:schemeClr val="bg1"/>
                </a:solidFill>
              </a:rPr>
              <a:t>Visões Controladas </a:t>
            </a:r>
          </a:p>
          <a:p>
            <a:r>
              <a:rPr lang="pt-BR" sz="1800" dirty="0">
                <a:solidFill>
                  <a:schemeClr val="bg1"/>
                </a:solidFill>
              </a:rPr>
              <a:t>Índices </a:t>
            </a:r>
          </a:p>
          <a:p>
            <a:r>
              <a:rPr lang="pt-BR" sz="1800" dirty="0">
                <a:solidFill>
                  <a:schemeClr val="bg1"/>
                </a:solidFill>
              </a:rPr>
              <a:t>Merge e Permissões</a:t>
            </a:r>
          </a:p>
        </p:txBody>
      </p:sp>
    </p:spTree>
    <p:extLst>
      <p:ext uri="{BB962C8B-B14F-4D97-AF65-F5344CB8AC3E}">
        <p14:creationId xmlns:p14="http://schemas.microsoft.com/office/powerpoint/2010/main" val="224778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BR" b="1">
                <a:solidFill>
                  <a:schemeClr val="accent1"/>
                </a:solidFill>
              </a:rPr>
              <a:t>Introdução ao SQL</a:t>
            </a:r>
            <a:br>
              <a:rPr lang="pt-BR" b="1">
                <a:solidFill>
                  <a:schemeClr val="accent1"/>
                </a:solidFill>
              </a:rPr>
            </a:br>
            <a:r>
              <a:rPr lang="pt-BR">
                <a:solidFill>
                  <a:schemeClr val="accent1"/>
                </a:solidFill>
              </a:rPr>
              <a:t>O que é SQL?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u="sng" dirty="0">
                <a:hlinkClick r:id="rId2" tooltip="w:SQL"/>
              </a:rPr>
              <a:t>SQL</a:t>
            </a:r>
            <a:r>
              <a:rPr lang="pt-BR" sz="2400" dirty="0"/>
              <a:t> (do inglês </a:t>
            </a:r>
            <a:r>
              <a:rPr lang="pt-BR" sz="2400" dirty="0" err="1"/>
              <a:t>Structured</a:t>
            </a:r>
            <a:r>
              <a:rPr lang="pt-BR" sz="2400" dirty="0"/>
              <a:t> Query </a:t>
            </a:r>
            <a:r>
              <a:rPr lang="pt-BR" sz="2400" dirty="0" err="1"/>
              <a:t>Language</a:t>
            </a:r>
            <a:r>
              <a:rPr lang="pt-BR" sz="2400" dirty="0"/>
              <a:t>, ou Linguagem de Consulta Estruturada), é uma linguagem de pesquisa declarativa para Banco de dados </a:t>
            </a:r>
            <a:r>
              <a:rPr lang="pt-BR" sz="2400" b="1" dirty="0"/>
              <a:t>Relacionais</a:t>
            </a:r>
            <a:r>
              <a:rPr lang="pt-BR" sz="2400" dirty="0"/>
              <a:t>.</a:t>
            </a:r>
          </a:p>
          <a:p>
            <a:pPr marL="0" indent="0">
              <a:buNone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83120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História do SQL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747911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SQL foi desenvolvido originalmente no </a:t>
            </a:r>
            <a:r>
              <a:rPr lang="pt-BR" dirty="0">
                <a:solidFill>
                  <a:schemeClr val="accent1"/>
                </a:solidFill>
              </a:rPr>
              <a:t>início dos anos 70 nos laboratórios da IBM</a:t>
            </a:r>
            <a:r>
              <a:rPr lang="pt-BR" dirty="0"/>
              <a:t>, que tinha por objetivo </a:t>
            </a:r>
            <a:r>
              <a:rPr lang="pt-BR" dirty="0">
                <a:solidFill>
                  <a:schemeClr val="accent1"/>
                </a:solidFill>
              </a:rPr>
              <a:t>demonstrar a viabilidade </a:t>
            </a:r>
            <a:r>
              <a:rPr lang="pt-BR" dirty="0"/>
              <a:t>da implementação do </a:t>
            </a:r>
            <a:r>
              <a:rPr lang="pt-BR" dirty="0">
                <a:solidFill>
                  <a:schemeClr val="accent1"/>
                </a:solidFill>
              </a:rPr>
              <a:t>modelo relacional </a:t>
            </a:r>
            <a:r>
              <a:rPr lang="pt-BR" dirty="0"/>
              <a:t>proposto por </a:t>
            </a:r>
            <a:r>
              <a:rPr lang="pt-BR" dirty="0">
                <a:solidFill>
                  <a:schemeClr val="accent1"/>
                </a:solidFill>
              </a:rPr>
              <a:t>Edgar F. </a:t>
            </a:r>
            <a:r>
              <a:rPr lang="pt-BR" dirty="0" err="1">
                <a:solidFill>
                  <a:schemeClr val="accent1"/>
                </a:solidFill>
              </a:rPr>
              <a:t>Codd</a:t>
            </a:r>
            <a:r>
              <a:rPr lang="pt-BR" dirty="0"/>
              <a:t>. O nome original da linguagem era </a:t>
            </a:r>
            <a:r>
              <a:rPr lang="pt-BR" dirty="0">
                <a:solidFill>
                  <a:schemeClr val="accent1"/>
                </a:solidFill>
              </a:rPr>
              <a:t>SEQUEL</a:t>
            </a:r>
            <a:r>
              <a:rPr lang="pt-BR" dirty="0"/>
              <a:t>, acrônimo para "</a:t>
            </a:r>
            <a:r>
              <a:rPr lang="pt-BR" dirty="0" err="1">
                <a:solidFill>
                  <a:schemeClr val="accent1"/>
                </a:solidFill>
              </a:rPr>
              <a:t>Structured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English</a:t>
            </a:r>
            <a:r>
              <a:rPr lang="pt-BR" dirty="0">
                <a:solidFill>
                  <a:schemeClr val="accent1"/>
                </a:solidFill>
              </a:rPr>
              <a:t> Query </a:t>
            </a:r>
            <a:r>
              <a:rPr lang="pt-BR" dirty="0" err="1">
                <a:solidFill>
                  <a:schemeClr val="accent1"/>
                </a:solidFill>
              </a:rPr>
              <a:t>Language</a:t>
            </a:r>
            <a:r>
              <a:rPr lang="pt-BR" dirty="0"/>
              <a:t>" (Linguagem de Consulta Estruturada em Inglês) , vindo daí o fato de, até hoje, a sigla, em inglês, ser comumente pronunciada "</a:t>
            </a:r>
            <a:r>
              <a:rPr lang="pt-BR" dirty="0" err="1">
                <a:solidFill>
                  <a:schemeClr val="accent1"/>
                </a:solidFill>
              </a:rPr>
              <a:t>síquel</a:t>
            </a:r>
            <a:r>
              <a:rPr lang="pt-BR" dirty="0"/>
              <a:t>" ao invés de "</a:t>
            </a:r>
            <a:r>
              <a:rPr lang="pt-BR" dirty="0">
                <a:solidFill>
                  <a:schemeClr val="accent1"/>
                </a:solidFill>
              </a:rPr>
              <a:t>és-</a:t>
            </a:r>
            <a:r>
              <a:rPr lang="pt-BR" dirty="0" err="1">
                <a:solidFill>
                  <a:schemeClr val="accent1"/>
                </a:solidFill>
              </a:rPr>
              <a:t>kiú</a:t>
            </a:r>
            <a:r>
              <a:rPr lang="pt-BR" dirty="0">
                <a:solidFill>
                  <a:schemeClr val="accent1"/>
                </a:solidFill>
              </a:rPr>
              <a:t>-</a:t>
            </a:r>
            <a:r>
              <a:rPr lang="pt-BR" dirty="0" err="1">
                <a:solidFill>
                  <a:schemeClr val="accent1"/>
                </a:solidFill>
              </a:rPr>
              <a:t>él</a:t>
            </a:r>
            <a:r>
              <a:rPr lang="pt-BR" dirty="0"/>
              <a:t>“(SQL), letra a letra. </a:t>
            </a:r>
          </a:p>
        </p:txBody>
      </p:sp>
    </p:spTree>
    <p:extLst>
      <p:ext uri="{BB962C8B-B14F-4D97-AF65-F5344CB8AC3E}">
        <p14:creationId xmlns:p14="http://schemas.microsoft.com/office/powerpoint/2010/main" val="161453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SQL como linguagem padrão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linguagem SQL é um grande </a:t>
            </a:r>
            <a:r>
              <a:rPr lang="pt-BR" dirty="0">
                <a:solidFill>
                  <a:schemeClr val="accent1"/>
                </a:solidFill>
              </a:rPr>
              <a:t>padrão de banco de dados</a:t>
            </a:r>
            <a:r>
              <a:rPr lang="pt-BR" dirty="0"/>
              <a:t>. Isto decorre da sua simplicidade e facilidade de uso. Ela se diferencia de outras linguagens de consulta a banco de dados no sentido em que uma consulta SQL </a:t>
            </a:r>
            <a:r>
              <a:rPr lang="pt-BR" dirty="0">
                <a:solidFill>
                  <a:schemeClr val="accent1"/>
                </a:solidFill>
              </a:rPr>
              <a:t>especifica a forma do resultado </a:t>
            </a:r>
            <a:r>
              <a:rPr lang="pt-BR" dirty="0"/>
              <a:t>e </a:t>
            </a:r>
            <a:r>
              <a:rPr lang="pt-BR" dirty="0">
                <a:solidFill>
                  <a:schemeClr val="accent1"/>
                </a:solidFill>
              </a:rPr>
              <a:t>não o caminho para chegar a ele</a:t>
            </a:r>
            <a:r>
              <a:rPr lang="pt-BR" dirty="0"/>
              <a:t>. Ela é uma </a:t>
            </a:r>
            <a:r>
              <a:rPr lang="pt-BR" dirty="0">
                <a:solidFill>
                  <a:schemeClr val="accent1"/>
                </a:solidFill>
              </a:rPr>
              <a:t>linguagem declarativa </a:t>
            </a:r>
            <a:r>
              <a:rPr lang="pt-BR" dirty="0"/>
              <a:t>em oposição a outras linguagens procedurais. Isto reduz o ciclo de aprendizado daqueles que se iniciam na linguagem.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92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t-BR" b="1" dirty="0"/>
              <a:t>SQL como linguagem padrão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Embora o SQL tenha sido originalmente criado pela IBM, rapidamente surgiram vários "</a:t>
            </a:r>
            <a:r>
              <a:rPr lang="pt-BR" dirty="0">
                <a:solidFill>
                  <a:schemeClr val="accent1"/>
                </a:solidFill>
              </a:rPr>
              <a:t>dialetos</a:t>
            </a:r>
            <a:r>
              <a:rPr lang="pt-BR" dirty="0"/>
              <a:t>" desenvolvidos por outros produtores. Essa expansão levou à necessidade de ser criado e adaptado um </a:t>
            </a:r>
            <a:r>
              <a:rPr lang="pt-BR" dirty="0">
                <a:solidFill>
                  <a:schemeClr val="accent1"/>
                </a:solidFill>
              </a:rPr>
              <a:t>padrão para a linguagem</a:t>
            </a:r>
            <a:r>
              <a:rPr lang="pt-BR" dirty="0"/>
              <a:t>. Esta tarefa foi realizada pela </a:t>
            </a:r>
            <a:r>
              <a:rPr lang="pt-BR" dirty="0">
                <a:solidFill>
                  <a:schemeClr val="accent1"/>
                </a:solidFill>
              </a:rPr>
              <a:t>American </a:t>
            </a:r>
            <a:r>
              <a:rPr lang="pt-BR" dirty="0" err="1">
                <a:solidFill>
                  <a:schemeClr val="accent1"/>
                </a:solidFill>
              </a:rPr>
              <a:t>National</a:t>
            </a:r>
            <a:r>
              <a:rPr lang="pt-BR" dirty="0">
                <a:solidFill>
                  <a:schemeClr val="accent1"/>
                </a:solidFill>
              </a:rPr>
              <a:t> Standards </a:t>
            </a:r>
            <a:r>
              <a:rPr lang="pt-BR" dirty="0" err="1">
                <a:solidFill>
                  <a:schemeClr val="accent1"/>
                </a:solidFill>
              </a:rPr>
              <a:t>Institute</a:t>
            </a:r>
            <a:r>
              <a:rPr lang="pt-BR" dirty="0">
                <a:solidFill>
                  <a:schemeClr val="accent1"/>
                </a:solidFill>
              </a:rPr>
              <a:t> (ANSI) </a:t>
            </a:r>
            <a:r>
              <a:rPr lang="pt-BR" dirty="0"/>
              <a:t>em 1986 e ISO em 1987.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2090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Versões do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/>
              <a:t>O SQL foi revisto em 1992 e a esta versão foi dado o nome de SQL-92. Foi revisto novamente em 1999 e 2003 para se tornar SQL-99 (SQL3) e SQL:2003, respectivamente.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609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4000"/>
            </a:schemeClr>
          </a:solidFill>
          <a:ln w="127000" cap="sq" cmpd="thinThick">
            <a:solidFill>
              <a:schemeClr val="tx1">
                <a:lumMod val="85000"/>
                <a:lumOff val="15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/>
              <a:t>Muitas variações da linguagem SQL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No entanto embora o SQL, seja padronizado pela ANSI e ISO, possui </a:t>
            </a:r>
            <a:r>
              <a:rPr lang="pt-BR" dirty="0">
                <a:solidFill>
                  <a:schemeClr val="accent1"/>
                </a:solidFill>
              </a:rPr>
              <a:t>muitas variações e extensões </a:t>
            </a:r>
            <a:r>
              <a:rPr lang="pt-BR" dirty="0"/>
              <a:t>produzidos pelos diferentes fabricantes de sistemas gerenciadores de bases de dados. Tipicamente a linguagem pode ser migrada de plataforma para plataforma, sem mudanças estruturais principais.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6062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53AE74F2E4F341ACFFAD64551A614F" ma:contentTypeVersion="0" ma:contentTypeDescription="Create a new document." ma:contentTypeScope="" ma:versionID="0918e51955d049e6d57acaccbd59c6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8CA7E0-D19B-459D-95B1-1E15D958A41F}"/>
</file>

<file path=customXml/itemProps2.xml><?xml version="1.0" encoding="utf-8"?>
<ds:datastoreItem xmlns:ds="http://schemas.openxmlformats.org/officeDocument/2006/customXml" ds:itemID="{93A9BBF7-B3E7-4359-8A3A-9C195A270D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09D98E-E6D0-445F-ADDE-ADC4BBD9A2D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957</Words>
  <Application>Microsoft Office PowerPoint</Application>
  <PresentationFormat>Widescreen</PresentationFormat>
  <Paragraphs>85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Wingdings</vt:lpstr>
      <vt:lpstr>Tema do Office</vt:lpstr>
      <vt:lpstr>Etec Guarulhos</vt:lpstr>
      <vt:lpstr>Avaliação</vt:lpstr>
      <vt:lpstr>Bases Tecnológicas</vt:lpstr>
      <vt:lpstr>Introdução ao SQL O que é SQL?</vt:lpstr>
      <vt:lpstr>História do SQL</vt:lpstr>
      <vt:lpstr>SQL como linguagem padrão</vt:lpstr>
      <vt:lpstr>SQL como linguagem padrão</vt:lpstr>
      <vt:lpstr>Versões do SQL</vt:lpstr>
      <vt:lpstr>Muitas variações da linguagem SQL</vt:lpstr>
      <vt:lpstr>Importante</vt:lpstr>
      <vt:lpstr>No caderno</vt:lpstr>
      <vt:lpstr>MySQL Workbench – Inserindo, alterando e removendo dados na tabela</vt:lpstr>
      <vt:lpstr>Criando um banco de dados</vt:lpstr>
      <vt:lpstr>O Comando Insert</vt:lpstr>
      <vt:lpstr>Exemplo com o Comando Insert</vt:lpstr>
      <vt:lpstr>Comando Update</vt:lpstr>
      <vt:lpstr>Comando Delete</vt:lpstr>
      <vt:lpstr>Comando Delete</vt:lpstr>
      <vt:lpstr>Atividade Prática - Pratique os exemplos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Etec Guarulhos</dc:title>
  <dc:creator>Marlene da Silva Maximiano de Oliveira</dc:creator>
  <cp:lastModifiedBy>Marlene da Silva Maximiano de Oliveira</cp:lastModifiedBy>
  <cp:revision>5</cp:revision>
  <dcterms:created xsi:type="dcterms:W3CDTF">2020-02-02T18:52:04Z</dcterms:created>
  <dcterms:modified xsi:type="dcterms:W3CDTF">2025-02-10T14:14:49Z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0x010100A853AE74F2E4F341ACFFAD64551A614F</vt:lpwstr>
  </property>
</Properties>
</file>