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diagrams/data1.xml" ContentType="application/vnd.openxmlformats-officedocument.drawingml.diagramData+xml"/>
  <Override PartName="/ppt/slideMasters/slideMaster1.xml" ContentType="application/vnd.openxmlformats-officedocument.presentationml.slideMaster+xml"/>
  <Override PartName="/ppt/slideLayouts/slideLayout16.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7.xml" ContentType="application/vnd.openxmlformats-officedocument.presentationml.slideLayout+xml"/>
  <Override PartName="/ppt/theme/theme1.xml" ContentType="application/vnd.openxmlformats-officedocument.theme+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0" r:id="rId6"/>
    <p:sldId id="261" r:id="rId7"/>
    <p:sldId id="262" r:id="rId8"/>
    <p:sldId id="263" r:id="rId9"/>
    <p:sldId id="264" r:id="rId10"/>
    <p:sldId id="266" r:id="rId11"/>
    <p:sldId id="265" r:id="rId12"/>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6" d="100"/>
          <a:sy n="76" d="100"/>
        </p:scale>
        <p:origin x="62" y="19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openxmlformats.org/officeDocument/2006/relationships/customXml" Target="../customXml/item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ustomXml" Target="../customXml/item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customXml" Target="../customXml/item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4" Type="http://schemas.openxmlformats.org/officeDocument/2006/relationships/image" Target="../media/image12.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4" Type="http://schemas.openxmlformats.org/officeDocument/2006/relationships/image" Target="../media/image12.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76B8816-8162-4335-8CC4-E8B7985DDD80}"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EA1FD1EC-0372-48BD-B4DC-3157F3156EC0}">
      <dgm:prSet/>
      <dgm:spPr/>
      <dgm:t>
        <a:bodyPr/>
        <a:lstStyle/>
        <a:p>
          <a:pPr>
            <a:lnSpc>
              <a:spcPct val="100000"/>
            </a:lnSpc>
          </a:pPr>
          <a:r>
            <a:rPr lang="pt-PT"/>
            <a:t>Após criarmos uma tabela em um banco de dados, podemos alterar sua estrutura com o uso da cláusula ALTER TABLE. Deve-se notar que esta alteração é sempre sobre a estrutura da tabela, e não sobre os dados da tabela.</a:t>
          </a:r>
          <a:endParaRPr lang="en-US"/>
        </a:p>
      </dgm:t>
    </dgm:pt>
    <dgm:pt modelId="{BD6D19C7-64EB-4C66-B1C4-9F5B04F4E58A}" type="parTrans" cxnId="{E6002EE3-351F-4A0F-9B46-FF96A322BEC1}">
      <dgm:prSet/>
      <dgm:spPr/>
      <dgm:t>
        <a:bodyPr/>
        <a:lstStyle/>
        <a:p>
          <a:endParaRPr lang="en-US"/>
        </a:p>
      </dgm:t>
    </dgm:pt>
    <dgm:pt modelId="{D222C78A-6CD5-4888-98C0-44322190405F}" type="sibTrans" cxnId="{E6002EE3-351F-4A0F-9B46-FF96A322BEC1}">
      <dgm:prSet/>
      <dgm:spPr/>
      <dgm:t>
        <a:bodyPr/>
        <a:lstStyle/>
        <a:p>
          <a:endParaRPr lang="en-US"/>
        </a:p>
      </dgm:t>
    </dgm:pt>
    <dgm:pt modelId="{9B7C5627-194F-4814-A23C-2E3D5D1D611C}">
      <dgm:prSet/>
      <dgm:spPr/>
      <dgm:t>
        <a:bodyPr/>
        <a:lstStyle/>
        <a:p>
          <a:pPr>
            <a:lnSpc>
              <a:spcPct val="100000"/>
            </a:lnSpc>
          </a:pPr>
          <a:r>
            <a:rPr lang="pt-PT"/>
            <a:t>Esta alteração da tabela é efetuada de duas formas: ou acrescentando um novo campo (utilizando ADD) ou alterando-se as propriedades de um campo já existente (utilizando-se MODIFY). </a:t>
          </a:r>
          <a:endParaRPr lang="en-US"/>
        </a:p>
      </dgm:t>
    </dgm:pt>
    <dgm:pt modelId="{460CDCB5-8A73-4862-A36E-15D3E38CC988}" type="parTrans" cxnId="{DFBD64A1-CF5C-4152-BDD5-0AEA76E78F55}">
      <dgm:prSet/>
      <dgm:spPr/>
      <dgm:t>
        <a:bodyPr/>
        <a:lstStyle/>
        <a:p>
          <a:endParaRPr lang="en-US"/>
        </a:p>
      </dgm:t>
    </dgm:pt>
    <dgm:pt modelId="{C7533A33-56A9-4A57-A83D-256896876EA3}" type="sibTrans" cxnId="{DFBD64A1-CF5C-4152-BDD5-0AEA76E78F55}">
      <dgm:prSet/>
      <dgm:spPr/>
      <dgm:t>
        <a:bodyPr/>
        <a:lstStyle/>
        <a:p>
          <a:endParaRPr lang="en-US"/>
        </a:p>
      </dgm:t>
    </dgm:pt>
    <dgm:pt modelId="{30CC4233-430F-49B6-9C4B-51E953E84C5D}" type="pres">
      <dgm:prSet presAssocID="{176B8816-8162-4335-8CC4-E8B7985DDD80}" presName="root" presStyleCnt="0">
        <dgm:presLayoutVars>
          <dgm:dir/>
          <dgm:resizeHandles val="exact"/>
        </dgm:presLayoutVars>
      </dgm:prSet>
      <dgm:spPr/>
    </dgm:pt>
    <dgm:pt modelId="{7525BE56-4FD4-44C3-BEC6-82EEEC8BC0EA}" type="pres">
      <dgm:prSet presAssocID="{EA1FD1EC-0372-48BD-B4DC-3157F3156EC0}" presName="compNode" presStyleCnt="0"/>
      <dgm:spPr/>
    </dgm:pt>
    <dgm:pt modelId="{D586FB2C-1979-460D-A7E0-894613543E48}" type="pres">
      <dgm:prSet presAssocID="{EA1FD1EC-0372-48BD-B4DC-3157F3156EC0}" presName="bgRect" presStyleLbl="bgShp" presStyleIdx="0" presStyleCnt="2"/>
      <dgm:spPr/>
    </dgm:pt>
    <dgm:pt modelId="{286F4893-8B3E-480D-9613-8709DFCA86AD}" type="pres">
      <dgm:prSet presAssocID="{EA1FD1EC-0372-48BD-B4DC-3157F3156EC0}"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Banco"/>
        </a:ext>
      </dgm:extLst>
    </dgm:pt>
    <dgm:pt modelId="{0AF6FF55-10C1-438B-A6C0-DB9BDA53D96A}" type="pres">
      <dgm:prSet presAssocID="{EA1FD1EC-0372-48BD-B4DC-3157F3156EC0}" presName="spaceRect" presStyleCnt="0"/>
      <dgm:spPr/>
    </dgm:pt>
    <dgm:pt modelId="{1DF215BA-AF96-4256-9693-109B30986445}" type="pres">
      <dgm:prSet presAssocID="{EA1FD1EC-0372-48BD-B4DC-3157F3156EC0}" presName="parTx" presStyleLbl="revTx" presStyleIdx="0" presStyleCnt="2">
        <dgm:presLayoutVars>
          <dgm:chMax val="0"/>
          <dgm:chPref val="0"/>
        </dgm:presLayoutVars>
      </dgm:prSet>
      <dgm:spPr/>
    </dgm:pt>
    <dgm:pt modelId="{E39C984B-F075-4D27-96BB-08EA6B33FA4F}" type="pres">
      <dgm:prSet presAssocID="{D222C78A-6CD5-4888-98C0-44322190405F}" presName="sibTrans" presStyleCnt="0"/>
      <dgm:spPr/>
    </dgm:pt>
    <dgm:pt modelId="{51CDBB17-FCFE-4697-8B79-D3FCFEAC7D8E}" type="pres">
      <dgm:prSet presAssocID="{9B7C5627-194F-4814-A23C-2E3D5D1D611C}" presName="compNode" presStyleCnt="0"/>
      <dgm:spPr/>
    </dgm:pt>
    <dgm:pt modelId="{5612C06C-9E91-448D-9AC6-87BCB4121FF3}" type="pres">
      <dgm:prSet presAssocID="{9B7C5627-194F-4814-A23C-2E3D5D1D611C}" presName="bgRect" presStyleLbl="bgShp" presStyleIdx="1" presStyleCnt="2"/>
      <dgm:spPr/>
    </dgm:pt>
    <dgm:pt modelId="{37EA130D-7FD9-4DCD-BD6D-593EB3B74C64}" type="pres">
      <dgm:prSet presAssocID="{9B7C5627-194F-4814-A23C-2E3D5D1D611C}"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Fluxograma"/>
        </a:ext>
      </dgm:extLst>
    </dgm:pt>
    <dgm:pt modelId="{528F57A3-4742-4908-AC1D-E88AE9119F96}" type="pres">
      <dgm:prSet presAssocID="{9B7C5627-194F-4814-A23C-2E3D5D1D611C}" presName="spaceRect" presStyleCnt="0"/>
      <dgm:spPr/>
    </dgm:pt>
    <dgm:pt modelId="{5D211E84-4ABE-437C-9564-B9D1959550C0}" type="pres">
      <dgm:prSet presAssocID="{9B7C5627-194F-4814-A23C-2E3D5D1D611C}" presName="parTx" presStyleLbl="revTx" presStyleIdx="1" presStyleCnt="2">
        <dgm:presLayoutVars>
          <dgm:chMax val="0"/>
          <dgm:chPref val="0"/>
        </dgm:presLayoutVars>
      </dgm:prSet>
      <dgm:spPr/>
    </dgm:pt>
  </dgm:ptLst>
  <dgm:cxnLst>
    <dgm:cxn modelId="{D1268D1D-C867-4852-8C53-B8FF6759C2C3}" type="presOf" srcId="{9B7C5627-194F-4814-A23C-2E3D5D1D611C}" destId="{5D211E84-4ABE-437C-9564-B9D1959550C0}" srcOrd="0" destOrd="0" presId="urn:microsoft.com/office/officeart/2018/2/layout/IconVerticalSolidList"/>
    <dgm:cxn modelId="{3AC91A2B-B799-491F-882D-21310D188BAA}" type="presOf" srcId="{EA1FD1EC-0372-48BD-B4DC-3157F3156EC0}" destId="{1DF215BA-AF96-4256-9693-109B30986445}" srcOrd="0" destOrd="0" presId="urn:microsoft.com/office/officeart/2018/2/layout/IconVerticalSolidList"/>
    <dgm:cxn modelId="{912C8B83-53E6-4D6B-AAB6-3537E98ECD4D}" type="presOf" srcId="{176B8816-8162-4335-8CC4-E8B7985DDD80}" destId="{30CC4233-430F-49B6-9C4B-51E953E84C5D}" srcOrd="0" destOrd="0" presId="urn:microsoft.com/office/officeart/2018/2/layout/IconVerticalSolidList"/>
    <dgm:cxn modelId="{DFBD64A1-CF5C-4152-BDD5-0AEA76E78F55}" srcId="{176B8816-8162-4335-8CC4-E8B7985DDD80}" destId="{9B7C5627-194F-4814-A23C-2E3D5D1D611C}" srcOrd="1" destOrd="0" parTransId="{460CDCB5-8A73-4862-A36E-15D3E38CC988}" sibTransId="{C7533A33-56A9-4A57-A83D-256896876EA3}"/>
    <dgm:cxn modelId="{E6002EE3-351F-4A0F-9B46-FF96A322BEC1}" srcId="{176B8816-8162-4335-8CC4-E8B7985DDD80}" destId="{EA1FD1EC-0372-48BD-B4DC-3157F3156EC0}" srcOrd="0" destOrd="0" parTransId="{BD6D19C7-64EB-4C66-B1C4-9F5B04F4E58A}" sibTransId="{D222C78A-6CD5-4888-98C0-44322190405F}"/>
    <dgm:cxn modelId="{7FF2EBA4-26A8-41FF-BF18-C8FFE47D5001}" type="presParOf" srcId="{30CC4233-430F-49B6-9C4B-51E953E84C5D}" destId="{7525BE56-4FD4-44C3-BEC6-82EEEC8BC0EA}" srcOrd="0" destOrd="0" presId="urn:microsoft.com/office/officeart/2018/2/layout/IconVerticalSolidList"/>
    <dgm:cxn modelId="{05FD1A03-CD3C-456F-959E-C89A087AD91D}" type="presParOf" srcId="{7525BE56-4FD4-44C3-BEC6-82EEEC8BC0EA}" destId="{D586FB2C-1979-460D-A7E0-894613543E48}" srcOrd="0" destOrd="0" presId="urn:microsoft.com/office/officeart/2018/2/layout/IconVerticalSolidList"/>
    <dgm:cxn modelId="{5FF96F40-47B6-47BE-AB77-7F683A768075}" type="presParOf" srcId="{7525BE56-4FD4-44C3-BEC6-82EEEC8BC0EA}" destId="{286F4893-8B3E-480D-9613-8709DFCA86AD}" srcOrd="1" destOrd="0" presId="urn:microsoft.com/office/officeart/2018/2/layout/IconVerticalSolidList"/>
    <dgm:cxn modelId="{01586219-FEB4-4A56-9C58-F3ECF5E2E21C}" type="presParOf" srcId="{7525BE56-4FD4-44C3-BEC6-82EEEC8BC0EA}" destId="{0AF6FF55-10C1-438B-A6C0-DB9BDA53D96A}" srcOrd="2" destOrd="0" presId="urn:microsoft.com/office/officeart/2018/2/layout/IconVerticalSolidList"/>
    <dgm:cxn modelId="{13C23DF7-65FC-4EC2-A567-C8425A250897}" type="presParOf" srcId="{7525BE56-4FD4-44C3-BEC6-82EEEC8BC0EA}" destId="{1DF215BA-AF96-4256-9693-109B30986445}" srcOrd="3" destOrd="0" presId="urn:microsoft.com/office/officeart/2018/2/layout/IconVerticalSolidList"/>
    <dgm:cxn modelId="{EBDDFEED-86CE-499C-9495-6B83F4F9E898}" type="presParOf" srcId="{30CC4233-430F-49B6-9C4B-51E953E84C5D}" destId="{E39C984B-F075-4D27-96BB-08EA6B33FA4F}" srcOrd="1" destOrd="0" presId="urn:microsoft.com/office/officeart/2018/2/layout/IconVerticalSolidList"/>
    <dgm:cxn modelId="{FCF606B3-BD02-4B01-946D-EA42B1550646}" type="presParOf" srcId="{30CC4233-430F-49B6-9C4B-51E953E84C5D}" destId="{51CDBB17-FCFE-4697-8B79-D3FCFEAC7D8E}" srcOrd="2" destOrd="0" presId="urn:microsoft.com/office/officeart/2018/2/layout/IconVerticalSolidList"/>
    <dgm:cxn modelId="{30C1563E-F3A3-4D17-8589-E8F9B60631B4}" type="presParOf" srcId="{51CDBB17-FCFE-4697-8B79-D3FCFEAC7D8E}" destId="{5612C06C-9E91-448D-9AC6-87BCB4121FF3}" srcOrd="0" destOrd="0" presId="urn:microsoft.com/office/officeart/2018/2/layout/IconVerticalSolidList"/>
    <dgm:cxn modelId="{7FD81601-17F4-4483-93E1-B6201121F02B}" type="presParOf" srcId="{51CDBB17-FCFE-4697-8B79-D3FCFEAC7D8E}" destId="{37EA130D-7FD9-4DCD-BD6D-593EB3B74C64}" srcOrd="1" destOrd="0" presId="urn:microsoft.com/office/officeart/2018/2/layout/IconVerticalSolidList"/>
    <dgm:cxn modelId="{E92131EC-C591-4FDA-9A77-307DC91F5DAE}" type="presParOf" srcId="{51CDBB17-FCFE-4697-8B79-D3FCFEAC7D8E}" destId="{528F57A3-4742-4908-AC1D-E88AE9119F96}" srcOrd="2" destOrd="0" presId="urn:microsoft.com/office/officeart/2018/2/layout/IconVerticalSolidList"/>
    <dgm:cxn modelId="{555B3145-E1A3-4E6E-895F-CDDF74267783}" type="presParOf" srcId="{51CDBB17-FCFE-4697-8B79-D3FCFEAC7D8E}" destId="{5D211E84-4ABE-437C-9564-B9D1959550C0}"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86FB2C-1979-460D-A7E0-894613543E48}">
      <dsp:nvSpPr>
        <dsp:cNvPr id="0" name=""/>
        <dsp:cNvSpPr/>
      </dsp:nvSpPr>
      <dsp:spPr>
        <a:xfrm>
          <a:off x="0" y="539327"/>
          <a:ext cx="9601196" cy="99568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86F4893-8B3E-480D-9613-8709DFCA86AD}">
      <dsp:nvSpPr>
        <dsp:cNvPr id="0" name=""/>
        <dsp:cNvSpPr/>
      </dsp:nvSpPr>
      <dsp:spPr>
        <a:xfrm>
          <a:off x="301193" y="763355"/>
          <a:ext cx="547624" cy="54762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DF215BA-AF96-4256-9693-109B30986445}">
      <dsp:nvSpPr>
        <dsp:cNvPr id="0" name=""/>
        <dsp:cNvSpPr/>
      </dsp:nvSpPr>
      <dsp:spPr>
        <a:xfrm>
          <a:off x="1150011" y="539327"/>
          <a:ext cx="8451184" cy="9956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5376" tIns="105376" rIns="105376" bIns="105376" numCol="1" spcCol="1270" anchor="ctr" anchorCtr="0">
          <a:noAutofit/>
        </a:bodyPr>
        <a:lstStyle/>
        <a:p>
          <a:pPr marL="0" lvl="0" indent="0" algn="l" defTabSz="800100">
            <a:lnSpc>
              <a:spcPct val="100000"/>
            </a:lnSpc>
            <a:spcBef>
              <a:spcPct val="0"/>
            </a:spcBef>
            <a:spcAft>
              <a:spcPct val="35000"/>
            </a:spcAft>
            <a:buNone/>
          </a:pPr>
          <a:r>
            <a:rPr lang="pt-PT" sz="1800" kern="1200"/>
            <a:t>Após criarmos uma tabela em um banco de dados, podemos alterar sua estrutura com o uso da cláusula ALTER TABLE. Deve-se notar que esta alteração é sempre sobre a estrutura da tabela, e não sobre os dados da tabela.</a:t>
          </a:r>
          <a:endParaRPr lang="en-US" sz="1800" kern="1200"/>
        </a:p>
      </dsp:txBody>
      <dsp:txXfrm>
        <a:off x="1150011" y="539327"/>
        <a:ext cx="8451184" cy="995680"/>
      </dsp:txXfrm>
    </dsp:sp>
    <dsp:sp modelId="{5612C06C-9E91-448D-9AC6-87BCB4121FF3}">
      <dsp:nvSpPr>
        <dsp:cNvPr id="0" name=""/>
        <dsp:cNvSpPr/>
      </dsp:nvSpPr>
      <dsp:spPr>
        <a:xfrm>
          <a:off x="0" y="1783928"/>
          <a:ext cx="9601196" cy="99568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7EA130D-7FD9-4DCD-BD6D-593EB3B74C64}">
      <dsp:nvSpPr>
        <dsp:cNvPr id="0" name=""/>
        <dsp:cNvSpPr/>
      </dsp:nvSpPr>
      <dsp:spPr>
        <a:xfrm>
          <a:off x="301193" y="2007956"/>
          <a:ext cx="547624" cy="54762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D211E84-4ABE-437C-9564-B9D1959550C0}">
      <dsp:nvSpPr>
        <dsp:cNvPr id="0" name=""/>
        <dsp:cNvSpPr/>
      </dsp:nvSpPr>
      <dsp:spPr>
        <a:xfrm>
          <a:off x="1150011" y="1783928"/>
          <a:ext cx="8451184" cy="9956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5376" tIns="105376" rIns="105376" bIns="105376" numCol="1" spcCol="1270" anchor="ctr" anchorCtr="0">
          <a:noAutofit/>
        </a:bodyPr>
        <a:lstStyle/>
        <a:p>
          <a:pPr marL="0" lvl="0" indent="0" algn="l" defTabSz="800100">
            <a:lnSpc>
              <a:spcPct val="100000"/>
            </a:lnSpc>
            <a:spcBef>
              <a:spcPct val="0"/>
            </a:spcBef>
            <a:spcAft>
              <a:spcPct val="35000"/>
            </a:spcAft>
            <a:buNone/>
          </a:pPr>
          <a:r>
            <a:rPr lang="pt-PT" sz="1800" kern="1200"/>
            <a:t>Esta alteração da tabela é efetuada de duas formas: ou acrescentando um novo campo (utilizando ADD) ou alterando-se as propriedades de um campo já existente (utilizando-se MODIFY). </a:t>
          </a:r>
          <a:endParaRPr lang="en-US" sz="1800" kern="1200"/>
        </a:p>
      </dsp:txBody>
      <dsp:txXfrm>
        <a:off x="1150011" y="1783928"/>
        <a:ext cx="8451184" cy="99568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pt-BR"/>
              <a:t>Clique para editar o título mestre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a:t>Clique para editar o estilo do subtítulo mestre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4BB5816F-0548-4848-A0F2-D43D1DA833C9}" type="datetimeFigureOut">
              <a:rPr lang="pt-BR" smtClean="0"/>
              <a:t>17/02/2025</a:t>
            </a:fld>
            <a:endParaRPr lang="pt-BR"/>
          </a:p>
        </p:txBody>
      </p:sp>
      <p:sp>
        <p:nvSpPr>
          <p:cNvPr id="5" name="Footer Placeholder 4"/>
          <p:cNvSpPr>
            <a:spLocks noGrp="1"/>
          </p:cNvSpPr>
          <p:nvPr>
            <p:ph type="ftr" sz="quarter" idx="11"/>
          </p:nvPr>
        </p:nvSpPr>
        <p:spPr>
          <a:xfrm>
            <a:off x="2692397" y="5037663"/>
            <a:ext cx="5214635" cy="279400"/>
          </a:xfrm>
        </p:spPr>
        <p:txBody>
          <a:bodyPr/>
          <a:lstStyle/>
          <a:p>
            <a:endParaRPr lang="pt-BR"/>
          </a:p>
        </p:txBody>
      </p:sp>
      <p:sp>
        <p:nvSpPr>
          <p:cNvPr id="6" name="Slide Number Placeholder 5"/>
          <p:cNvSpPr>
            <a:spLocks noGrp="1"/>
          </p:cNvSpPr>
          <p:nvPr>
            <p:ph type="sldNum" sz="quarter" idx="12"/>
          </p:nvPr>
        </p:nvSpPr>
        <p:spPr>
          <a:xfrm>
            <a:off x="8956900" y="5037663"/>
            <a:ext cx="551167" cy="279400"/>
          </a:xfrm>
        </p:spPr>
        <p:txBody>
          <a:bodyPr/>
          <a:lstStyle/>
          <a:p>
            <a:fld id="{5BD1FA00-DD67-491D-8377-5B6DDE9E4060}" type="slidenum">
              <a:rPr lang="pt-BR" smtClean="0"/>
              <a:t>‹nº›</a:t>
            </a:fld>
            <a:endParaRPr lang="pt-BR"/>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190319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Foto Panorâmica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a:t>Clique no ícone para adicionar uma imagem</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 texto mestre</a:t>
            </a:r>
          </a:p>
        </p:txBody>
      </p:sp>
      <p:sp>
        <p:nvSpPr>
          <p:cNvPr id="5" name="Date Placeholder 4"/>
          <p:cNvSpPr>
            <a:spLocks noGrp="1"/>
          </p:cNvSpPr>
          <p:nvPr>
            <p:ph type="dt" sz="half" idx="10"/>
          </p:nvPr>
        </p:nvSpPr>
        <p:spPr/>
        <p:txBody>
          <a:bodyPr/>
          <a:lstStyle/>
          <a:p>
            <a:fld id="{4BB5816F-0548-4848-A0F2-D43D1DA833C9}" type="datetimeFigureOut">
              <a:rPr lang="pt-BR" smtClean="0"/>
              <a:t>17/02/2025</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5BD1FA00-DD67-491D-8377-5B6DDE9E4060}" type="slidenum">
              <a:rPr lang="pt-BR" smtClean="0"/>
              <a:t>‹nº›</a:t>
            </a:fld>
            <a:endParaRPr lang="pt-BR"/>
          </a:p>
        </p:txBody>
      </p:sp>
    </p:spTree>
    <p:extLst>
      <p:ext uri="{BB962C8B-B14F-4D97-AF65-F5344CB8AC3E}">
        <p14:creationId xmlns:p14="http://schemas.microsoft.com/office/powerpoint/2010/main" val="16565409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e Legenda">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pt-BR"/>
              <a:t>Clique para editar o título mestre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 texto mestre</a:t>
            </a:r>
          </a:p>
        </p:txBody>
      </p:sp>
      <p:sp>
        <p:nvSpPr>
          <p:cNvPr id="4" name="Date Placeholder 3"/>
          <p:cNvSpPr>
            <a:spLocks noGrp="1"/>
          </p:cNvSpPr>
          <p:nvPr>
            <p:ph type="dt" sz="half" idx="10"/>
          </p:nvPr>
        </p:nvSpPr>
        <p:spPr/>
        <p:txBody>
          <a:bodyPr/>
          <a:lstStyle/>
          <a:p>
            <a:fld id="{4BB5816F-0548-4848-A0F2-D43D1DA833C9}" type="datetimeFigureOut">
              <a:rPr lang="pt-BR" smtClean="0"/>
              <a:t>17/02/2025</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5BD1FA00-DD67-491D-8377-5B6DDE9E4060}" type="slidenum">
              <a:rPr lang="pt-BR" smtClean="0"/>
              <a:t>‹nº›</a:t>
            </a:fld>
            <a:endParaRPr lang="pt-BR"/>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844234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çã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pt-BR"/>
              <a:t>Clique para editar o título mestre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t-BR"/>
              <a:t>Clique para editar o texto mestre</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 texto mestre</a:t>
            </a:r>
          </a:p>
        </p:txBody>
      </p:sp>
      <p:sp>
        <p:nvSpPr>
          <p:cNvPr id="4" name="Date Placeholder 3"/>
          <p:cNvSpPr>
            <a:spLocks noGrp="1"/>
          </p:cNvSpPr>
          <p:nvPr>
            <p:ph type="dt" sz="half" idx="10"/>
          </p:nvPr>
        </p:nvSpPr>
        <p:spPr/>
        <p:txBody>
          <a:bodyPr/>
          <a:lstStyle/>
          <a:p>
            <a:fld id="{4BB5816F-0548-4848-A0F2-D43D1DA833C9}" type="datetimeFigureOut">
              <a:rPr lang="pt-BR" smtClean="0"/>
              <a:t>17/02/2025</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5BD1FA00-DD67-491D-8377-5B6DDE9E4060}" type="slidenum">
              <a:rPr lang="pt-BR" smtClean="0"/>
              <a:t>‹nº›</a:t>
            </a:fld>
            <a:endParaRPr lang="pt-BR"/>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749837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ão de Nome">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pt-BR"/>
              <a:t>Clique para editar o título mestre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 texto mestre</a:t>
            </a:r>
          </a:p>
        </p:txBody>
      </p:sp>
      <p:sp>
        <p:nvSpPr>
          <p:cNvPr id="4" name="Date Placeholder 3"/>
          <p:cNvSpPr>
            <a:spLocks noGrp="1"/>
          </p:cNvSpPr>
          <p:nvPr>
            <p:ph type="dt" sz="half" idx="10"/>
          </p:nvPr>
        </p:nvSpPr>
        <p:spPr/>
        <p:txBody>
          <a:bodyPr/>
          <a:lstStyle/>
          <a:p>
            <a:fld id="{4BB5816F-0548-4848-A0F2-D43D1DA833C9}" type="datetimeFigureOut">
              <a:rPr lang="pt-BR" smtClean="0"/>
              <a:t>17/02/2025</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5BD1FA00-DD67-491D-8377-5B6DDE9E4060}" type="slidenum">
              <a:rPr lang="pt-BR" smtClean="0"/>
              <a:t>‹nº›</a:t>
            </a:fld>
            <a:endParaRPr lang="pt-BR"/>
          </a:p>
        </p:txBody>
      </p:sp>
    </p:spTree>
    <p:extLst>
      <p:ext uri="{BB962C8B-B14F-4D97-AF65-F5344CB8AC3E}">
        <p14:creationId xmlns:p14="http://schemas.microsoft.com/office/powerpoint/2010/main" val="32752262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o Cartão de Nome">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pt-BR"/>
              <a:t>Clique para editar o título mestre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 texto mestre</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 texto mestre</a:t>
            </a:r>
          </a:p>
        </p:txBody>
      </p:sp>
      <p:sp>
        <p:nvSpPr>
          <p:cNvPr id="4" name="Date Placeholder 3"/>
          <p:cNvSpPr>
            <a:spLocks noGrp="1"/>
          </p:cNvSpPr>
          <p:nvPr>
            <p:ph type="dt" sz="half" idx="10"/>
          </p:nvPr>
        </p:nvSpPr>
        <p:spPr/>
        <p:txBody>
          <a:bodyPr/>
          <a:lstStyle/>
          <a:p>
            <a:fld id="{4BB5816F-0548-4848-A0F2-D43D1DA833C9}" type="datetimeFigureOut">
              <a:rPr lang="pt-BR" smtClean="0"/>
              <a:t>17/02/2025</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5BD1FA00-DD67-491D-8377-5B6DDE9E4060}" type="slidenum">
              <a:rPr lang="pt-BR" smtClean="0"/>
              <a:t>‹nº›</a:t>
            </a:fld>
            <a:endParaRPr lang="pt-BR"/>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824164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iro ou Falso">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pt-BR"/>
              <a:t>Clique para editar o título mestre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 texto mestre</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 texto mestre</a:t>
            </a:r>
          </a:p>
        </p:txBody>
      </p:sp>
      <p:sp>
        <p:nvSpPr>
          <p:cNvPr id="4" name="Date Placeholder 3"/>
          <p:cNvSpPr>
            <a:spLocks noGrp="1"/>
          </p:cNvSpPr>
          <p:nvPr>
            <p:ph type="dt" sz="half" idx="10"/>
          </p:nvPr>
        </p:nvSpPr>
        <p:spPr/>
        <p:txBody>
          <a:bodyPr/>
          <a:lstStyle/>
          <a:p>
            <a:fld id="{4BB5816F-0548-4848-A0F2-D43D1DA833C9}" type="datetimeFigureOut">
              <a:rPr lang="pt-BR" smtClean="0"/>
              <a:t>17/02/2025</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5BD1FA00-DD67-491D-8377-5B6DDE9E4060}" type="slidenum">
              <a:rPr lang="pt-BR" smtClean="0"/>
              <a:t>‹nº›</a:t>
            </a:fld>
            <a:endParaRPr lang="pt-BR"/>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799435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anchor="t"/>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4BB5816F-0548-4848-A0F2-D43D1DA833C9}" type="datetimeFigureOut">
              <a:rPr lang="pt-BR" smtClean="0"/>
              <a:t>17/02/2025</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5BD1FA00-DD67-491D-8377-5B6DDE9E4060}" type="slidenum">
              <a:rPr lang="pt-BR" smtClean="0"/>
              <a:t>‹nº›</a:t>
            </a:fld>
            <a:endParaRPr lang="pt-BR"/>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471391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pt-BR"/>
              <a:t>Clique para editar o título mestre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4BB5816F-0548-4848-A0F2-D43D1DA833C9}" type="datetimeFigureOut">
              <a:rPr lang="pt-BR" smtClean="0"/>
              <a:t>17/02/2025</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5BD1FA00-DD67-491D-8377-5B6DDE9E4060}" type="slidenum">
              <a:rPr lang="pt-BR" smtClean="0"/>
              <a:t>‹nº›</a:t>
            </a:fld>
            <a:endParaRPr lang="pt-BR"/>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283993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idx="1"/>
          </p:nvPr>
        </p:nvSpPr>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4BB5816F-0548-4848-A0F2-D43D1DA833C9}" type="datetimeFigureOut">
              <a:rPr lang="pt-BR" smtClean="0"/>
              <a:t>17/02/2025</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5BD1FA00-DD67-491D-8377-5B6DDE9E4060}" type="slidenum">
              <a:rPr lang="pt-BR" smtClean="0"/>
              <a:t>‹nº›</a:t>
            </a:fld>
            <a:endParaRPr lang="pt-BR"/>
          </a:p>
        </p:txBody>
      </p:sp>
    </p:spTree>
    <p:extLst>
      <p:ext uri="{BB962C8B-B14F-4D97-AF65-F5344CB8AC3E}">
        <p14:creationId xmlns:p14="http://schemas.microsoft.com/office/powerpoint/2010/main" val="7078303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pt-BR"/>
              <a:t>Clique para editar o título mestre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 texto mestre</a:t>
            </a:r>
          </a:p>
        </p:txBody>
      </p:sp>
      <p:sp>
        <p:nvSpPr>
          <p:cNvPr id="4" name="Date Placeholder 3"/>
          <p:cNvSpPr>
            <a:spLocks noGrp="1"/>
          </p:cNvSpPr>
          <p:nvPr>
            <p:ph type="dt" sz="half" idx="10"/>
          </p:nvPr>
        </p:nvSpPr>
        <p:spPr/>
        <p:txBody>
          <a:bodyPr/>
          <a:lstStyle/>
          <a:p>
            <a:fld id="{4BB5816F-0548-4848-A0F2-D43D1DA833C9}" type="datetimeFigureOut">
              <a:rPr lang="pt-BR" smtClean="0"/>
              <a:t>17/02/2025</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5BD1FA00-DD67-491D-8377-5B6DDE9E4060}" type="slidenum">
              <a:rPr lang="pt-BR" smtClean="0"/>
              <a:t>‹nº›</a:t>
            </a:fld>
            <a:endParaRPr lang="pt-BR"/>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069689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4BB5816F-0548-4848-A0F2-D43D1DA833C9}" type="datetimeFigureOut">
              <a:rPr lang="pt-BR" smtClean="0"/>
              <a:t>17/02/2025</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5BD1FA00-DD67-491D-8377-5B6DDE9E4060}" type="slidenum">
              <a:rPr lang="pt-BR" smtClean="0"/>
              <a:t>‹nº›</a:t>
            </a:fld>
            <a:endParaRPr lang="pt-BR"/>
          </a:p>
        </p:txBody>
      </p:sp>
    </p:spTree>
    <p:extLst>
      <p:ext uri="{BB962C8B-B14F-4D97-AF65-F5344CB8AC3E}">
        <p14:creationId xmlns:p14="http://schemas.microsoft.com/office/powerpoint/2010/main" val="4212458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pt-BR"/>
              <a:t>Clique para editar o título mestre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 texto mestre</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 texto mestre</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4BB5816F-0548-4848-A0F2-D43D1DA833C9}" type="datetimeFigureOut">
              <a:rPr lang="pt-BR" smtClean="0"/>
              <a:t>17/02/2025</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5BD1FA00-DD67-491D-8377-5B6DDE9E4060}" type="slidenum">
              <a:rPr lang="pt-BR" smtClean="0"/>
              <a:t>‹nº›</a:t>
            </a:fld>
            <a:endParaRPr lang="pt-BR"/>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184963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4BB5816F-0548-4848-A0F2-D43D1DA833C9}" type="datetimeFigureOut">
              <a:rPr lang="pt-BR" smtClean="0"/>
              <a:t>17/02/2025</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5BD1FA00-DD67-491D-8377-5B6DDE9E4060}" type="slidenum">
              <a:rPr lang="pt-BR" smtClean="0"/>
              <a:t>‹nº›</a:t>
            </a:fld>
            <a:endParaRPr lang="pt-BR"/>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643359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B5816F-0548-4848-A0F2-D43D1DA833C9}" type="datetimeFigureOut">
              <a:rPr lang="pt-BR" smtClean="0"/>
              <a:t>17/02/2025</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5BD1FA00-DD67-491D-8377-5B6DDE9E4060}" type="slidenum">
              <a:rPr lang="pt-BR" smtClean="0"/>
              <a:t>‹nº›</a:t>
            </a:fld>
            <a:endParaRPr lang="pt-BR"/>
          </a:p>
        </p:txBody>
      </p:sp>
    </p:spTree>
    <p:extLst>
      <p:ext uri="{BB962C8B-B14F-4D97-AF65-F5344CB8AC3E}">
        <p14:creationId xmlns:p14="http://schemas.microsoft.com/office/powerpoint/2010/main" val="10063657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pt-BR"/>
              <a:t>Clique para editar o título mestre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 texto mestre</a:t>
            </a:r>
          </a:p>
        </p:txBody>
      </p:sp>
      <p:sp>
        <p:nvSpPr>
          <p:cNvPr id="5" name="Date Placeholder 4"/>
          <p:cNvSpPr>
            <a:spLocks noGrp="1"/>
          </p:cNvSpPr>
          <p:nvPr>
            <p:ph type="dt" sz="half" idx="10"/>
          </p:nvPr>
        </p:nvSpPr>
        <p:spPr/>
        <p:txBody>
          <a:bodyPr/>
          <a:lstStyle/>
          <a:p>
            <a:fld id="{4BB5816F-0548-4848-A0F2-D43D1DA833C9}" type="datetimeFigureOut">
              <a:rPr lang="pt-BR" smtClean="0"/>
              <a:t>17/02/2025</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5BD1FA00-DD67-491D-8377-5B6DDE9E4060}" type="slidenum">
              <a:rPr lang="pt-BR" smtClean="0"/>
              <a:t>‹nº›</a:t>
            </a:fld>
            <a:endParaRPr lang="pt-BR"/>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962025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pt-BR"/>
              <a:t>Clique para editar o título mestre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a:t>Clique no ícone para adicionar uma imagem</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 texto mestre</a:t>
            </a:r>
          </a:p>
        </p:txBody>
      </p:sp>
      <p:sp>
        <p:nvSpPr>
          <p:cNvPr id="5" name="Date Placeholder 4"/>
          <p:cNvSpPr>
            <a:spLocks noGrp="1"/>
          </p:cNvSpPr>
          <p:nvPr>
            <p:ph type="dt" sz="half" idx="10"/>
          </p:nvPr>
        </p:nvSpPr>
        <p:spPr/>
        <p:txBody>
          <a:bodyPr/>
          <a:lstStyle/>
          <a:p>
            <a:fld id="{4BB5816F-0548-4848-A0F2-D43D1DA833C9}" type="datetimeFigureOut">
              <a:rPr lang="pt-BR" smtClean="0"/>
              <a:t>17/02/2025</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5BD1FA00-DD67-491D-8377-5B6DDE9E4060}" type="slidenum">
              <a:rPr lang="pt-BR" smtClean="0"/>
              <a:t>‹nº›</a:t>
            </a:fld>
            <a:endParaRPr lang="pt-BR"/>
          </a:p>
        </p:txBody>
      </p:sp>
    </p:spTree>
    <p:extLst>
      <p:ext uri="{BB962C8B-B14F-4D97-AF65-F5344CB8AC3E}">
        <p14:creationId xmlns:p14="http://schemas.microsoft.com/office/powerpoint/2010/main" val="8695501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pt-BR"/>
              <a:t>Clique para editar o título mestre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BB5816F-0548-4848-A0F2-D43D1DA833C9}" type="datetimeFigureOut">
              <a:rPr lang="pt-BR" smtClean="0"/>
              <a:t>17/02/2025</a:t>
            </a:fld>
            <a:endParaRPr lang="pt-BR"/>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pt-BR"/>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BD1FA00-DD67-491D-8377-5B6DDE9E4060}" type="slidenum">
              <a:rPr lang="pt-BR" smtClean="0"/>
              <a:t>‹nº›</a:t>
            </a:fld>
            <a:endParaRPr lang="pt-BR"/>
          </a:p>
        </p:txBody>
      </p:sp>
    </p:spTree>
    <p:extLst>
      <p:ext uri="{BB962C8B-B14F-4D97-AF65-F5344CB8AC3E}">
        <p14:creationId xmlns:p14="http://schemas.microsoft.com/office/powerpoint/2010/main" val="709388167"/>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22C7FDF9-C2A1-45C5-A49B-8B1CA2A3C0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stretch/>
          </a:blipFill>
          <a:ln w="15875" cap="flat" cmpd="sng" algn="ctr">
            <a:solidFill>
              <a:srgbClr val="AB946B">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Garamond" panose="02020404030301010803"/>
              <a:ea typeface="+mn-ea"/>
              <a:cs typeface="+mn-cs"/>
            </a:endParaRPr>
          </a:p>
        </p:txBody>
      </p:sp>
      <p:pic>
        <p:nvPicPr>
          <p:cNvPr id="27" name="Picture 26">
            <a:extLst>
              <a:ext uri="{FF2B5EF4-FFF2-40B4-BE49-F238E27FC236}">
                <a16:creationId xmlns:a16="http://schemas.microsoft.com/office/drawing/2014/main" id="{8D8988FF-4B5F-49A9-BB7F-B49C1610F1B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ítulo 1"/>
          <p:cNvSpPr>
            <a:spLocks noGrp="1"/>
          </p:cNvSpPr>
          <p:nvPr>
            <p:ph type="ctrTitle"/>
          </p:nvPr>
        </p:nvSpPr>
        <p:spPr>
          <a:xfrm>
            <a:off x="2692398" y="1871131"/>
            <a:ext cx="6815669" cy="1515533"/>
          </a:xfrm>
        </p:spPr>
        <p:txBody>
          <a:bodyPr>
            <a:normAutofit/>
          </a:bodyPr>
          <a:lstStyle/>
          <a:p>
            <a:r>
              <a:rPr lang="pt-BR"/>
              <a:t>Banco de Dados II</a:t>
            </a:r>
          </a:p>
        </p:txBody>
      </p:sp>
      <p:sp>
        <p:nvSpPr>
          <p:cNvPr id="3" name="Subtítulo 2"/>
          <p:cNvSpPr>
            <a:spLocks noGrp="1"/>
          </p:cNvSpPr>
          <p:nvPr>
            <p:ph type="subTitle" idx="1"/>
          </p:nvPr>
        </p:nvSpPr>
        <p:spPr>
          <a:xfrm>
            <a:off x="2692398" y="3657597"/>
            <a:ext cx="6815669" cy="1320802"/>
          </a:xfrm>
        </p:spPr>
        <p:txBody>
          <a:bodyPr>
            <a:normAutofit/>
          </a:bodyPr>
          <a:lstStyle/>
          <a:p>
            <a:r>
              <a:rPr lang="pt-BR"/>
              <a:t>Alterando a estrutura de uma tabela já criada</a:t>
            </a:r>
            <a:endParaRPr lang="pt-BR" b="1" i="1"/>
          </a:p>
        </p:txBody>
      </p:sp>
      <p:cxnSp>
        <p:nvCxnSpPr>
          <p:cNvPr id="29" name="Straight Connector 28">
            <a:extLst>
              <a:ext uri="{FF2B5EF4-FFF2-40B4-BE49-F238E27FC236}">
                <a16:creationId xmlns:a16="http://schemas.microsoft.com/office/drawing/2014/main" id="{CE580401-353D-4D90-9CA7-316BFD718E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831775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9369C1F-C4A4-40B4-B6E0-2858C840F6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stretch/>
          </a:blipFill>
          <a:ln w="15875" cap="flat" cmpd="sng" algn="ctr">
            <a:solidFill>
              <a:srgbClr val="D9B247">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Garamond" panose="02020404030301010803"/>
              <a:ea typeface="+mn-ea"/>
              <a:cs typeface="+mn-cs"/>
            </a:endParaRPr>
          </a:p>
        </p:txBody>
      </p:sp>
      <p:pic>
        <p:nvPicPr>
          <p:cNvPr id="10" name="Picture 9">
            <a:extLst>
              <a:ext uri="{FF2B5EF4-FFF2-40B4-BE49-F238E27FC236}">
                <a16:creationId xmlns:a16="http://schemas.microsoft.com/office/drawing/2014/main" id="{D2C6A0EE-D2D9-448F-B083-7DEEB674BA7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ítulo 1">
            <a:extLst>
              <a:ext uri="{FF2B5EF4-FFF2-40B4-BE49-F238E27FC236}">
                <a16:creationId xmlns:a16="http://schemas.microsoft.com/office/drawing/2014/main" id="{A922FB8F-1D86-1D77-D9D8-7BED5D13A1F6}"/>
              </a:ext>
            </a:extLst>
          </p:cNvPr>
          <p:cNvSpPr>
            <a:spLocks noGrp="1"/>
          </p:cNvSpPr>
          <p:nvPr>
            <p:ph type="title"/>
          </p:nvPr>
        </p:nvSpPr>
        <p:spPr>
          <a:xfrm>
            <a:off x="1295402" y="982132"/>
            <a:ext cx="9601196" cy="1303867"/>
          </a:xfrm>
        </p:spPr>
        <p:txBody>
          <a:bodyPr>
            <a:normAutofit/>
          </a:bodyPr>
          <a:lstStyle/>
          <a:p>
            <a:r>
              <a:rPr lang="pt-BR" dirty="0"/>
              <a:t>Alterando o nome da Coluna (</a:t>
            </a:r>
            <a:r>
              <a:rPr lang="pt-BR" dirty="0" err="1"/>
              <a:t>change</a:t>
            </a:r>
            <a:r>
              <a:rPr lang="pt-BR" dirty="0"/>
              <a:t>)</a:t>
            </a:r>
          </a:p>
        </p:txBody>
      </p:sp>
      <p:cxnSp>
        <p:nvCxnSpPr>
          <p:cNvPr id="12" name="Straight Connector 11">
            <a:extLst>
              <a:ext uri="{FF2B5EF4-FFF2-40B4-BE49-F238E27FC236}">
                <a16:creationId xmlns:a16="http://schemas.microsoft.com/office/drawing/2014/main" id="{96DC9B3E-DC68-4FF2-9781-CB1E626F552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83042" y="2400639"/>
            <a:ext cx="9273858" cy="0"/>
          </a:xfrm>
          <a:prstGeom prst="line">
            <a:avLst/>
          </a:prstGeom>
        </p:spPr>
        <p:style>
          <a:lnRef idx="2">
            <a:schemeClr val="accent1"/>
          </a:lnRef>
          <a:fillRef idx="0">
            <a:schemeClr val="accent1"/>
          </a:fillRef>
          <a:effectRef idx="1">
            <a:schemeClr val="accent1"/>
          </a:effectRef>
          <a:fontRef idx="minor">
            <a:schemeClr val="tx1"/>
          </a:fontRef>
        </p:style>
      </p:cxnSp>
      <p:sp>
        <p:nvSpPr>
          <p:cNvPr id="3" name="Espaço Reservado para Conteúdo 2">
            <a:extLst>
              <a:ext uri="{FF2B5EF4-FFF2-40B4-BE49-F238E27FC236}">
                <a16:creationId xmlns:a16="http://schemas.microsoft.com/office/drawing/2014/main" id="{893D6F4E-5047-5259-80C1-CE9A1DA9B873}"/>
              </a:ext>
            </a:extLst>
          </p:cNvPr>
          <p:cNvSpPr>
            <a:spLocks noGrp="1"/>
          </p:cNvSpPr>
          <p:nvPr>
            <p:ph idx="1"/>
          </p:nvPr>
        </p:nvSpPr>
        <p:spPr>
          <a:xfrm>
            <a:off x="1295401" y="2556932"/>
            <a:ext cx="9601196" cy="3318936"/>
          </a:xfrm>
        </p:spPr>
        <p:txBody>
          <a:bodyPr>
            <a:normAutofit/>
          </a:bodyPr>
          <a:lstStyle/>
          <a:p>
            <a:r>
              <a:rPr lang="pt-BR" dirty="0"/>
              <a:t>Alter </a:t>
            </a:r>
            <a:r>
              <a:rPr lang="pt-BR" dirty="0" err="1"/>
              <a:t>table</a:t>
            </a:r>
            <a:r>
              <a:rPr lang="pt-BR" dirty="0"/>
              <a:t> Cliente </a:t>
            </a:r>
            <a:r>
              <a:rPr lang="pt-BR" dirty="0" err="1"/>
              <a:t>change</a:t>
            </a:r>
            <a:r>
              <a:rPr lang="pt-BR" dirty="0"/>
              <a:t> </a:t>
            </a:r>
            <a:r>
              <a:rPr lang="pt-BR" dirty="0" err="1"/>
              <a:t>column</a:t>
            </a:r>
            <a:r>
              <a:rPr lang="pt-BR" dirty="0"/>
              <a:t> </a:t>
            </a:r>
            <a:r>
              <a:rPr lang="pt-BR" dirty="0" err="1"/>
              <a:t>TelCelular</a:t>
            </a:r>
            <a:r>
              <a:rPr lang="pt-BR" dirty="0"/>
              <a:t> Celular char(15);</a:t>
            </a:r>
          </a:p>
          <a:p>
            <a:endParaRPr lang="pt-BR" dirty="0"/>
          </a:p>
          <a:p>
            <a:pPr marL="0" indent="0">
              <a:buNone/>
            </a:pPr>
            <a:r>
              <a:rPr lang="pt-BR" dirty="0"/>
              <a:t>Alteramos o nome da coluna de </a:t>
            </a:r>
            <a:r>
              <a:rPr lang="pt-BR" dirty="0" err="1"/>
              <a:t>TelCelular</a:t>
            </a:r>
            <a:r>
              <a:rPr lang="pt-BR" dirty="0"/>
              <a:t> para Celular.</a:t>
            </a:r>
          </a:p>
        </p:txBody>
      </p:sp>
    </p:spTree>
    <p:extLst>
      <p:ext uri="{BB962C8B-B14F-4D97-AF65-F5344CB8AC3E}">
        <p14:creationId xmlns:p14="http://schemas.microsoft.com/office/powerpoint/2010/main" val="8043991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78BC618-3289-4C64-902D-506AF437E6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stretch/>
          </a:blipFill>
          <a:ln w="15875" cap="flat" cmpd="sng" algn="ctr">
            <a:solidFill>
              <a:srgbClr val="AB946B">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Garamond" panose="02020404030301010803"/>
              <a:ea typeface="+mn-ea"/>
              <a:cs typeface="+mn-cs"/>
            </a:endParaRPr>
          </a:p>
        </p:txBody>
      </p:sp>
      <p:pic>
        <p:nvPicPr>
          <p:cNvPr id="10" name="Picture 9">
            <a:extLst>
              <a:ext uri="{FF2B5EF4-FFF2-40B4-BE49-F238E27FC236}">
                <a16:creationId xmlns:a16="http://schemas.microsoft.com/office/drawing/2014/main" id="{133D31B1-9C37-4542-80D3-7B54026F28E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ítulo 1">
            <a:extLst>
              <a:ext uri="{FF2B5EF4-FFF2-40B4-BE49-F238E27FC236}">
                <a16:creationId xmlns:a16="http://schemas.microsoft.com/office/drawing/2014/main" id="{47DBE9EB-EA84-83E7-1061-C2EAB1245B09}"/>
              </a:ext>
            </a:extLst>
          </p:cNvPr>
          <p:cNvSpPr>
            <a:spLocks noGrp="1"/>
          </p:cNvSpPr>
          <p:nvPr>
            <p:ph type="title"/>
          </p:nvPr>
        </p:nvSpPr>
        <p:spPr>
          <a:xfrm>
            <a:off x="1295402" y="982132"/>
            <a:ext cx="9601196" cy="1303867"/>
          </a:xfrm>
        </p:spPr>
        <p:txBody>
          <a:bodyPr>
            <a:normAutofit/>
          </a:bodyPr>
          <a:lstStyle/>
          <a:p>
            <a:r>
              <a:rPr lang="pt-BR" dirty="0"/>
              <a:t>Tome Nota!</a:t>
            </a:r>
          </a:p>
        </p:txBody>
      </p:sp>
      <p:cxnSp>
        <p:nvCxnSpPr>
          <p:cNvPr id="12" name="Straight Connector 11">
            <a:extLst>
              <a:ext uri="{FF2B5EF4-FFF2-40B4-BE49-F238E27FC236}">
                <a16:creationId xmlns:a16="http://schemas.microsoft.com/office/drawing/2014/main" id="{10D273FA-71CB-4AEB-8F60-67AB3375E39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83042" y="2400639"/>
            <a:ext cx="9273858" cy="0"/>
          </a:xfrm>
          <a:prstGeom prst="line">
            <a:avLst/>
          </a:prstGeom>
        </p:spPr>
        <p:style>
          <a:lnRef idx="2">
            <a:schemeClr val="accent1"/>
          </a:lnRef>
          <a:fillRef idx="0">
            <a:schemeClr val="accent1"/>
          </a:fillRef>
          <a:effectRef idx="1">
            <a:schemeClr val="accent1"/>
          </a:effectRef>
          <a:fontRef idx="minor">
            <a:schemeClr val="tx1"/>
          </a:fontRef>
        </p:style>
      </p:cxnSp>
      <p:sp>
        <p:nvSpPr>
          <p:cNvPr id="3" name="Espaço Reservado para Conteúdo 2">
            <a:extLst>
              <a:ext uri="{FF2B5EF4-FFF2-40B4-BE49-F238E27FC236}">
                <a16:creationId xmlns:a16="http://schemas.microsoft.com/office/drawing/2014/main" id="{AF9BC67E-F546-CC5B-A23D-A9B75C7DE848}"/>
              </a:ext>
            </a:extLst>
          </p:cNvPr>
          <p:cNvSpPr>
            <a:spLocks noGrp="1"/>
          </p:cNvSpPr>
          <p:nvPr>
            <p:ph idx="1"/>
          </p:nvPr>
        </p:nvSpPr>
        <p:spPr>
          <a:xfrm>
            <a:off x="1295401" y="2556932"/>
            <a:ext cx="9601196" cy="3318936"/>
          </a:xfrm>
        </p:spPr>
        <p:txBody>
          <a:bodyPr>
            <a:normAutofit/>
          </a:bodyPr>
          <a:lstStyle/>
          <a:p>
            <a:pPr marL="457200" indent="-457200">
              <a:lnSpc>
                <a:spcPct val="90000"/>
              </a:lnSpc>
              <a:buFont typeface="+mj-lt"/>
              <a:buAutoNum type="arabicPeriod"/>
            </a:pPr>
            <a:r>
              <a:rPr lang="pt-BR" dirty="0"/>
              <a:t>O que faz o comando Alter </a:t>
            </a:r>
            <a:r>
              <a:rPr lang="pt-BR" dirty="0" err="1"/>
              <a:t>Table</a:t>
            </a:r>
            <a:r>
              <a:rPr lang="pt-BR" dirty="0"/>
              <a:t>?</a:t>
            </a:r>
            <a:endParaRPr lang="pt-BR"/>
          </a:p>
          <a:p>
            <a:pPr marL="457200" indent="-457200">
              <a:lnSpc>
                <a:spcPct val="90000"/>
              </a:lnSpc>
              <a:buFont typeface="+mj-lt"/>
              <a:buAutoNum type="arabicPeriod"/>
            </a:pPr>
            <a:r>
              <a:rPr lang="pt-BR" dirty="0"/>
              <a:t>O Alter </a:t>
            </a:r>
            <a:r>
              <a:rPr lang="pt-BR" dirty="0" err="1"/>
              <a:t>Table</a:t>
            </a:r>
            <a:r>
              <a:rPr lang="pt-BR" dirty="0"/>
              <a:t> altera a estrutura da tabela ou os dados? </a:t>
            </a:r>
            <a:endParaRPr lang="pt-BR"/>
          </a:p>
          <a:p>
            <a:pPr marL="457200" indent="-457200">
              <a:lnSpc>
                <a:spcPct val="90000"/>
              </a:lnSpc>
              <a:buFont typeface="+mj-lt"/>
              <a:buAutoNum type="arabicPeriod"/>
            </a:pPr>
            <a:r>
              <a:rPr lang="pt-BR" dirty="0"/>
              <a:t>Existem 2 formas de alterar a estrutura de uma tabela com ADD e com </a:t>
            </a:r>
            <a:r>
              <a:rPr lang="pt-BR" dirty="0" err="1"/>
              <a:t>Modify</a:t>
            </a:r>
            <a:r>
              <a:rPr lang="pt-BR" dirty="0"/>
              <a:t>. Qual a diferença? </a:t>
            </a:r>
            <a:endParaRPr lang="pt-BR"/>
          </a:p>
          <a:p>
            <a:pPr marL="457200" indent="-457200">
              <a:lnSpc>
                <a:spcPct val="90000"/>
              </a:lnSpc>
              <a:buFont typeface="+mj-lt"/>
              <a:buAutoNum type="arabicPeriod"/>
            </a:pPr>
            <a:r>
              <a:rPr lang="pt-BR" dirty="0"/>
              <a:t>De um exemplo de Alter </a:t>
            </a:r>
            <a:r>
              <a:rPr lang="pt-BR" dirty="0" err="1"/>
              <a:t>Table</a:t>
            </a:r>
            <a:r>
              <a:rPr lang="pt-BR" dirty="0"/>
              <a:t> com ADD. </a:t>
            </a:r>
            <a:endParaRPr lang="pt-BR"/>
          </a:p>
          <a:p>
            <a:pPr marL="457200" indent="-457200">
              <a:lnSpc>
                <a:spcPct val="90000"/>
              </a:lnSpc>
              <a:buFont typeface="+mj-lt"/>
              <a:buAutoNum type="arabicPeriod"/>
            </a:pPr>
            <a:r>
              <a:rPr lang="pt-BR" dirty="0"/>
              <a:t>De exemplo de Alter </a:t>
            </a:r>
            <a:r>
              <a:rPr lang="pt-BR" dirty="0" err="1"/>
              <a:t>Table</a:t>
            </a:r>
            <a:r>
              <a:rPr lang="pt-BR" dirty="0"/>
              <a:t> com </a:t>
            </a:r>
            <a:r>
              <a:rPr lang="pt-BR" dirty="0" err="1"/>
              <a:t>Modify</a:t>
            </a:r>
            <a:r>
              <a:rPr lang="pt-BR" dirty="0"/>
              <a:t>. </a:t>
            </a:r>
            <a:endParaRPr lang="pt-BR"/>
          </a:p>
          <a:p>
            <a:pPr marL="457200" indent="-457200">
              <a:lnSpc>
                <a:spcPct val="90000"/>
              </a:lnSpc>
              <a:buFont typeface="+mj-lt"/>
              <a:buAutoNum type="arabicPeriod"/>
            </a:pPr>
            <a:r>
              <a:rPr lang="pt-BR" dirty="0"/>
              <a:t>De o comando para excluirmos uma coluna da tabela. </a:t>
            </a:r>
            <a:endParaRPr lang="pt-BR"/>
          </a:p>
        </p:txBody>
      </p:sp>
    </p:spTree>
    <p:extLst>
      <p:ext uri="{BB962C8B-B14F-4D97-AF65-F5344CB8AC3E}">
        <p14:creationId xmlns:p14="http://schemas.microsoft.com/office/powerpoint/2010/main" val="25158901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a:t>Alterando Tabelas</a:t>
            </a:r>
            <a:endParaRPr lang="pt-BR" dirty="0"/>
          </a:p>
        </p:txBody>
      </p:sp>
      <p:graphicFrame>
        <p:nvGraphicFramePr>
          <p:cNvPr id="15" name="Espaço Reservado para Conteúdo 2">
            <a:extLst>
              <a:ext uri="{FF2B5EF4-FFF2-40B4-BE49-F238E27FC236}">
                <a16:creationId xmlns:a16="http://schemas.microsoft.com/office/drawing/2014/main" id="{BF1514C2-DBC0-3FC8-D7ED-0F1640DB0C49}"/>
              </a:ext>
            </a:extLst>
          </p:cNvPr>
          <p:cNvGraphicFramePr>
            <a:graphicFrameLocks noGrp="1"/>
          </p:cNvGraphicFramePr>
          <p:nvPr>
            <p:ph idx="1"/>
          </p:nvPr>
        </p:nvGraphicFramePr>
        <p:xfrm>
          <a:off x="1295401" y="2556932"/>
          <a:ext cx="9601196" cy="33189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511259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29369C1F-C4A4-40B4-B6E0-2858C840F6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stretch/>
          </a:blipFill>
          <a:ln w="15875" cap="flat" cmpd="sng" algn="ctr">
            <a:solidFill>
              <a:srgbClr val="D9B247">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Garamond" panose="02020404030301010803"/>
              <a:ea typeface="+mn-ea"/>
              <a:cs typeface="+mn-cs"/>
            </a:endParaRPr>
          </a:p>
        </p:txBody>
      </p:sp>
      <p:pic>
        <p:nvPicPr>
          <p:cNvPr id="21" name="Picture 20">
            <a:extLst>
              <a:ext uri="{FF2B5EF4-FFF2-40B4-BE49-F238E27FC236}">
                <a16:creationId xmlns:a16="http://schemas.microsoft.com/office/drawing/2014/main" id="{D2C6A0EE-D2D9-448F-B083-7DEEB674BA7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ítulo 1"/>
          <p:cNvSpPr>
            <a:spLocks noGrp="1"/>
          </p:cNvSpPr>
          <p:nvPr>
            <p:ph type="title"/>
          </p:nvPr>
        </p:nvSpPr>
        <p:spPr>
          <a:xfrm>
            <a:off x="1295402" y="982132"/>
            <a:ext cx="9601196" cy="1303867"/>
          </a:xfrm>
        </p:spPr>
        <p:txBody>
          <a:bodyPr>
            <a:normAutofit/>
          </a:bodyPr>
          <a:lstStyle/>
          <a:p>
            <a:r>
              <a:rPr lang="pt-PT"/>
              <a:t>ALTER TABLE - Sintaxe:</a:t>
            </a:r>
            <a:endParaRPr lang="pt-BR"/>
          </a:p>
        </p:txBody>
      </p:sp>
      <p:cxnSp>
        <p:nvCxnSpPr>
          <p:cNvPr id="23" name="Straight Connector 22">
            <a:extLst>
              <a:ext uri="{FF2B5EF4-FFF2-40B4-BE49-F238E27FC236}">
                <a16:creationId xmlns:a16="http://schemas.microsoft.com/office/drawing/2014/main" id="{96DC9B3E-DC68-4FF2-9781-CB1E626F552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83042" y="2400639"/>
            <a:ext cx="9273858" cy="0"/>
          </a:xfrm>
          <a:prstGeom prst="line">
            <a:avLst/>
          </a:prstGeom>
        </p:spPr>
        <p:style>
          <a:lnRef idx="2">
            <a:schemeClr val="accent1"/>
          </a:lnRef>
          <a:fillRef idx="0">
            <a:schemeClr val="accent1"/>
          </a:fillRef>
          <a:effectRef idx="1">
            <a:schemeClr val="accent1"/>
          </a:effectRef>
          <a:fontRef idx="minor">
            <a:schemeClr val="tx1"/>
          </a:fontRef>
        </p:style>
      </p:cxnSp>
      <p:sp>
        <p:nvSpPr>
          <p:cNvPr id="3" name="Espaço Reservado para Conteúdo 2"/>
          <p:cNvSpPr>
            <a:spLocks noGrp="1"/>
          </p:cNvSpPr>
          <p:nvPr>
            <p:ph idx="1"/>
          </p:nvPr>
        </p:nvSpPr>
        <p:spPr>
          <a:xfrm>
            <a:off x="1295401" y="2556932"/>
            <a:ext cx="9601196" cy="3318936"/>
          </a:xfrm>
        </p:spPr>
        <p:txBody>
          <a:bodyPr>
            <a:normAutofit/>
          </a:bodyPr>
          <a:lstStyle/>
          <a:p>
            <a:pPr marL="0" indent="0">
              <a:lnSpc>
                <a:spcPct val="90000"/>
              </a:lnSpc>
              <a:buNone/>
            </a:pPr>
            <a:r>
              <a:rPr lang="pt-PT" sz="2200"/>
              <a:t>Usando ADD</a:t>
            </a:r>
          </a:p>
          <a:p>
            <a:pPr marL="0" indent="0">
              <a:lnSpc>
                <a:spcPct val="90000"/>
              </a:lnSpc>
              <a:buNone/>
            </a:pPr>
            <a:r>
              <a:rPr lang="pt-PT" sz="2200"/>
              <a:t>ALTER TABLE Nome_Tabela</a:t>
            </a:r>
            <a:endParaRPr lang="pt-BR" sz="2200"/>
          </a:p>
          <a:p>
            <a:pPr marL="0" indent="0">
              <a:lnSpc>
                <a:spcPct val="90000"/>
              </a:lnSpc>
              <a:buNone/>
            </a:pPr>
            <a:r>
              <a:rPr lang="pt-PT" sz="2200"/>
              <a:t>ADD Nome_Campo Nova_Regra;</a:t>
            </a:r>
          </a:p>
          <a:p>
            <a:pPr marL="0" indent="0">
              <a:lnSpc>
                <a:spcPct val="90000"/>
              </a:lnSpc>
              <a:buNone/>
            </a:pPr>
            <a:endParaRPr lang="pt-PT" sz="2200"/>
          </a:p>
          <a:p>
            <a:pPr marL="0" indent="0">
              <a:lnSpc>
                <a:spcPct val="90000"/>
              </a:lnSpc>
              <a:buNone/>
            </a:pPr>
            <a:r>
              <a:rPr lang="pt-PT" sz="2200"/>
              <a:t>Usando MODIFY</a:t>
            </a:r>
          </a:p>
          <a:p>
            <a:pPr marL="0" indent="0">
              <a:lnSpc>
                <a:spcPct val="90000"/>
              </a:lnSpc>
              <a:buNone/>
            </a:pPr>
            <a:r>
              <a:rPr lang="pt-PT" sz="2200"/>
              <a:t>ALTER TABLE Nome_Tabela</a:t>
            </a:r>
            <a:endParaRPr lang="pt-BR" sz="2200"/>
          </a:p>
          <a:p>
            <a:pPr marL="0" indent="0">
              <a:lnSpc>
                <a:spcPct val="90000"/>
              </a:lnSpc>
              <a:buNone/>
            </a:pPr>
            <a:r>
              <a:rPr lang="pt-PT" sz="2200"/>
              <a:t>MODIFY Nome_Campo Nova_Regra;</a:t>
            </a:r>
            <a:endParaRPr lang="pt-BR" sz="2200"/>
          </a:p>
          <a:p>
            <a:pPr>
              <a:lnSpc>
                <a:spcPct val="90000"/>
              </a:lnSpc>
            </a:pPr>
            <a:endParaRPr lang="pt-BR" sz="2200"/>
          </a:p>
        </p:txBody>
      </p:sp>
    </p:spTree>
    <p:extLst>
      <p:ext uri="{BB962C8B-B14F-4D97-AF65-F5344CB8AC3E}">
        <p14:creationId xmlns:p14="http://schemas.microsoft.com/office/powerpoint/2010/main" val="27420310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16" name="Rectangle 7">
            <a:extLst>
              <a:ext uri="{FF2B5EF4-FFF2-40B4-BE49-F238E27FC236}">
                <a16:creationId xmlns:a16="http://schemas.microsoft.com/office/drawing/2014/main" id="{278BC618-3289-4C64-902D-506AF437E6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stretch/>
          </a:blipFill>
          <a:ln w="15875" cap="flat" cmpd="sng" algn="ctr">
            <a:solidFill>
              <a:srgbClr val="AB946B">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Garamond" panose="02020404030301010803"/>
              <a:ea typeface="+mn-ea"/>
              <a:cs typeface="+mn-cs"/>
            </a:endParaRPr>
          </a:p>
        </p:txBody>
      </p:sp>
      <p:pic>
        <p:nvPicPr>
          <p:cNvPr id="17" name="Picture 9">
            <a:extLst>
              <a:ext uri="{FF2B5EF4-FFF2-40B4-BE49-F238E27FC236}">
                <a16:creationId xmlns:a16="http://schemas.microsoft.com/office/drawing/2014/main" id="{133D31B1-9C37-4542-80D3-7B54026F28E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ítulo 1"/>
          <p:cNvSpPr>
            <a:spLocks noGrp="1"/>
          </p:cNvSpPr>
          <p:nvPr>
            <p:ph type="title"/>
          </p:nvPr>
        </p:nvSpPr>
        <p:spPr>
          <a:xfrm>
            <a:off x="1295402" y="982132"/>
            <a:ext cx="9601196" cy="1303867"/>
          </a:xfrm>
        </p:spPr>
        <p:txBody>
          <a:bodyPr>
            <a:normAutofit/>
          </a:bodyPr>
          <a:lstStyle/>
          <a:p>
            <a:r>
              <a:rPr lang="pt-PT" b="1"/>
              <a:t>Usando ADD</a:t>
            </a:r>
            <a:endParaRPr lang="pt-BR" dirty="0"/>
          </a:p>
        </p:txBody>
      </p:sp>
      <p:cxnSp>
        <p:nvCxnSpPr>
          <p:cNvPr id="18" name="Straight Connector 11">
            <a:extLst>
              <a:ext uri="{FF2B5EF4-FFF2-40B4-BE49-F238E27FC236}">
                <a16:creationId xmlns:a16="http://schemas.microsoft.com/office/drawing/2014/main" id="{10D273FA-71CB-4AEB-8F60-67AB3375E39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83042" y="2400639"/>
            <a:ext cx="9273858" cy="0"/>
          </a:xfrm>
          <a:prstGeom prst="line">
            <a:avLst/>
          </a:prstGeom>
        </p:spPr>
        <p:style>
          <a:lnRef idx="2">
            <a:schemeClr val="accent1"/>
          </a:lnRef>
          <a:fillRef idx="0">
            <a:schemeClr val="accent1"/>
          </a:fillRef>
          <a:effectRef idx="1">
            <a:schemeClr val="accent1"/>
          </a:effectRef>
          <a:fontRef idx="minor">
            <a:schemeClr val="tx1"/>
          </a:fontRef>
        </p:style>
      </p:cxnSp>
      <p:sp>
        <p:nvSpPr>
          <p:cNvPr id="3" name="Espaço Reservado para Conteúdo 2"/>
          <p:cNvSpPr>
            <a:spLocks noGrp="1"/>
          </p:cNvSpPr>
          <p:nvPr>
            <p:ph idx="1"/>
          </p:nvPr>
        </p:nvSpPr>
        <p:spPr>
          <a:xfrm>
            <a:off x="1295401" y="2556932"/>
            <a:ext cx="9601196" cy="3318936"/>
          </a:xfrm>
        </p:spPr>
        <p:txBody>
          <a:bodyPr>
            <a:normAutofit/>
          </a:bodyPr>
          <a:lstStyle/>
          <a:p>
            <a:pPr marL="0" indent="0">
              <a:buNone/>
            </a:pPr>
            <a:r>
              <a:rPr lang="pt-PT" dirty="0"/>
              <a:t>Podemos utilizar a cláusula ADD para adicionar um novo campo em uma tabela, onde devemos definir seu tipo da mesma forma como fazemos ao criar um campo em uma nova tabela. Por exemplo, imaginemos que devemos inserir mais um campo chamado Telefone Comercial no final da tabela Cliente:</a:t>
            </a:r>
          </a:p>
          <a:p>
            <a:pPr marL="0" lvl="0" indent="0">
              <a:buNone/>
            </a:pPr>
            <a:endParaRPr lang="pt-PT" altLang="pt-BR">
              <a:latin typeface="Arial Unicode MS" panose="020B0604020202020204" pitchFamily="34" charset="-128"/>
              <a:ea typeface="Times New Roman" panose="02020603050405020304" pitchFamily="18" charset="0"/>
              <a:cs typeface="Courier New" panose="02070309020205020404" pitchFamily="49" charset="0"/>
            </a:endParaRPr>
          </a:p>
          <a:p>
            <a:pPr marL="0" lvl="0" indent="0">
              <a:buNone/>
            </a:pPr>
            <a:r>
              <a:rPr lang="pt-PT" altLang="pt-BR">
                <a:latin typeface="Arial Unicode MS" panose="020B0604020202020204" pitchFamily="34" charset="-128"/>
                <a:ea typeface="Times New Roman" panose="02020603050405020304" pitchFamily="18" charset="0"/>
                <a:cs typeface="Courier New" panose="02070309020205020404" pitchFamily="49" charset="0"/>
              </a:rPr>
              <a:t>ALTER TABLE Cliente  ADD Tel_Comercial char(14);</a:t>
            </a:r>
            <a:r>
              <a:rPr lang="pt-BR" altLang="pt-BR"/>
              <a:t> </a:t>
            </a:r>
            <a:endParaRPr lang="pt-BR" altLang="pt-BR">
              <a:latin typeface="Arial" panose="020B0604020202020204" pitchFamily="34" charset="0"/>
            </a:endParaRPr>
          </a:p>
          <a:p>
            <a:pPr marL="0" indent="0">
              <a:buNone/>
            </a:pPr>
            <a:endParaRPr lang="pt-PT" dirty="0"/>
          </a:p>
          <a:p>
            <a:pPr marL="0" indent="0">
              <a:buNone/>
            </a:pPr>
            <a:endParaRPr lang="pt-BR" dirty="0"/>
          </a:p>
        </p:txBody>
      </p:sp>
    </p:spTree>
    <p:extLst>
      <p:ext uri="{BB962C8B-B14F-4D97-AF65-F5344CB8AC3E}">
        <p14:creationId xmlns:p14="http://schemas.microsoft.com/office/powerpoint/2010/main" val="18609319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9369C1F-C4A4-40B4-B6E0-2858C840F6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stretch/>
          </a:blipFill>
          <a:ln w="15875" cap="flat" cmpd="sng" algn="ctr">
            <a:solidFill>
              <a:srgbClr val="D9B247">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Garamond" panose="02020404030301010803"/>
              <a:ea typeface="+mn-ea"/>
              <a:cs typeface="+mn-cs"/>
            </a:endParaRPr>
          </a:p>
        </p:txBody>
      </p:sp>
      <p:pic>
        <p:nvPicPr>
          <p:cNvPr id="10" name="Picture 9">
            <a:extLst>
              <a:ext uri="{FF2B5EF4-FFF2-40B4-BE49-F238E27FC236}">
                <a16:creationId xmlns:a16="http://schemas.microsoft.com/office/drawing/2014/main" id="{D2C6A0EE-D2D9-448F-B083-7DEEB674BA7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ítulo 1"/>
          <p:cNvSpPr>
            <a:spLocks noGrp="1"/>
          </p:cNvSpPr>
          <p:nvPr>
            <p:ph type="title"/>
          </p:nvPr>
        </p:nvSpPr>
        <p:spPr>
          <a:xfrm>
            <a:off x="1295402" y="982132"/>
            <a:ext cx="9601196" cy="1303867"/>
          </a:xfrm>
        </p:spPr>
        <p:txBody>
          <a:bodyPr>
            <a:normAutofit/>
          </a:bodyPr>
          <a:lstStyle/>
          <a:p>
            <a:r>
              <a:rPr lang="pt-PT" b="1" dirty="0"/>
              <a:t>Usando ADD</a:t>
            </a:r>
            <a:endParaRPr lang="pt-BR" dirty="0"/>
          </a:p>
        </p:txBody>
      </p:sp>
      <p:cxnSp>
        <p:nvCxnSpPr>
          <p:cNvPr id="12" name="Straight Connector 11">
            <a:extLst>
              <a:ext uri="{FF2B5EF4-FFF2-40B4-BE49-F238E27FC236}">
                <a16:creationId xmlns:a16="http://schemas.microsoft.com/office/drawing/2014/main" id="{96DC9B3E-DC68-4FF2-9781-CB1E626F552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83042" y="2400639"/>
            <a:ext cx="9273858" cy="0"/>
          </a:xfrm>
          <a:prstGeom prst="line">
            <a:avLst/>
          </a:prstGeom>
        </p:spPr>
        <p:style>
          <a:lnRef idx="2">
            <a:schemeClr val="accent1"/>
          </a:lnRef>
          <a:fillRef idx="0">
            <a:schemeClr val="accent1"/>
          </a:fillRef>
          <a:effectRef idx="1">
            <a:schemeClr val="accent1"/>
          </a:effectRef>
          <a:fontRef idx="minor">
            <a:schemeClr val="tx1"/>
          </a:fontRef>
        </p:style>
      </p:cxnSp>
      <p:sp>
        <p:nvSpPr>
          <p:cNvPr id="3" name="Espaço Reservado para Conteúdo 2"/>
          <p:cNvSpPr>
            <a:spLocks noGrp="1"/>
          </p:cNvSpPr>
          <p:nvPr>
            <p:ph idx="1"/>
          </p:nvPr>
        </p:nvSpPr>
        <p:spPr>
          <a:xfrm>
            <a:off x="1295401" y="2556932"/>
            <a:ext cx="9601196" cy="3318936"/>
          </a:xfrm>
        </p:spPr>
        <p:txBody>
          <a:bodyPr>
            <a:normAutofit/>
          </a:bodyPr>
          <a:lstStyle/>
          <a:p>
            <a:pPr marL="0" indent="0">
              <a:buNone/>
            </a:pPr>
            <a:r>
              <a:rPr lang="pt-PT" dirty="0"/>
              <a:t>Da mesma forma, campos com tamanhos definidos, devem ter seu tamanho especificado. Assim se desejamos inserir mais um campo do tipo VarChar, chamado por exemplo de Nome da Mãe em nossa tabela Cliente fazemos:</a:t>
            </a:r>
            <a:endParaRPr lang="pt-BR" dirty="0"/>
          </a:p>
          <a:p>
            <a:pPr marL="0" indent="0">
              <a:buNone/>
            </a:pPr>
            <a:endParaRPr lang="pt-PT" dirty="0"/>
          </a:p>
          <a:p>
            <a:pPr marL="0" indent="0">
              <a:buNone/>
            </a:pPr>
            <a:r>
              <a:rPr lang="pt-PT" dirty="0"/>
              <a:t>ALTER TABLE Cliente</a:t>
            </a:r>
          </a:p>
          <a:p>
            <a:pPr marL="0" indent="0">
              <a:buNone/>
            </a:pPr>
            <a:r>
              <a:rPr lang="pt-PT" dirty="0"/>
              <a:t>ADD Nome VARCHAR(40);</a:t>
            </a:r>
          </a:p>
          <a:p>
            <a:pPr marL="0" indent="0">
              <a:buNone/>
            </a:pPr>
            <a:endParaRPr lang="pt-PT" dirty="0"/>
          </a:p>
          <a:p>
            <a:pPr marL="0" indent="0">
              <a:buNone/>
            </a:pPr>
            <a:endParaRPr lang="pt-BR" dirty="0"/>
          </a:p>
        </p:txBody>
      </p:sp>
    </p:spTree>
    <p:extLst>
      <p:ext uri="{BB962C8B-B14F-4D97-AF65-F5344CB8AC3E}">
        <p14:creationId xmlns:p14="http://schemas.microsoft.com/office/powerpoint/2010/main" val="24009956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14" name="Rectangle 7">
            <a:extLst>
              <a:ext uri="{FF2B5EF4-FFF2-40B4-BE49-F238E27FC236}">
                <a16:creationId xmlns:a16="http://schemas.microsoft.com/office/drawing/2014/main" id="{29369C1F-C4A4-40B4-B6E0-2858C840F6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stretch/>
          </a:blipFill>
          <a:ln w="15875" cap="flat" cmpd="sng" algn="ctr">
            <a:solidFill>
              <a:srgbClr val="D9B247">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Garamond" panose="02020404030301010803"/>
              <a:ea typeface="+mn-ea"/>
              <a:cs typeface="+mn-cs"/>
            </a:endParaRPr>
          </a:p>
        </p:txBody>
      </p:sp>
      <p:pic>
        <p:nvPicPr>
          <p:cNvPr id="15" name="Picture 9">
            <a:extLst>
              <a:ext uri="{FF2B5EF4-FFF2-40B4-BE49-F238E27FC236}">
                <a16:creationId xmlns:a16="http://schemas.microsoft.com/office/drawing/2014/main" id="{D2C6A0EE-D2D9-448F-B083-7DEEB674BA7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ítulo 1"/>
          <p:cNvSpPr>
            <a:spLocks noGrp="1"/>
          </p:cNvSpPr>
          <p:nvPr>
            <p:ph type="title"/>
          </p:nvPr>
        </p:nvSpPr>
        <p:spPr>
          <a:xfrm>
            <a:off x="1295402" y="982132"/>
            <a:ext cx="9601196" cy="1303867"/>
          </a:xfrm>
        </p:spPr>
        <p:txBody>
          <a:bodyPr>
            <a:normAutofit/>
          </a:bodyPr>
          <a:lstStyle/>
          <a:p>
            <a:pPr>
              <a:lnSpc>
                <a:spcPct val="90000"/>
              </a:lnSpc>
            </a:pPr>
            <a:r>
              <a:rPr lang="pt-BR" sz="4100"/>
              <a:t>Adicionando campo depois de um determinado campo de nossa tabela:</a:t>
            </a:r>
          </a:p>
        </p:txBody>
      </p:sp>
      <p:cxnSp>
        <p:nvCxnSpPr>
          <p:cNvPr id="16" name="Straight Connector 11">
            <a:extLst>
              <a:ext uri="{FF2B5EF4-FFF2-40B4-BE49-F238E27FC236}">
                <a16:creationId xmlns:a16="http://schemas.microsoft.com/office/drawing/2014/main" id="{96DC9B3E-DC68-4FF2-9781-CB1E626F552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83042" y="2400639"/>
            <a:ext cx="9273858" cy="0"/>
          </a:xfrm>
          <a:prstGeom prst="line">
            <a:avLst/>
          </a:prstGeom>
        </p:spPr>
        <p:style>
          <a:lnRef idx="2">
            <a:schemeClr val="accent1"/>
          </a:lnRef>
          <a:fillRef idx="0">
            <a:schemeClr val="accent1"/>
          </a:fillRef>
          <a:effectRef idx="1">
            <a:schemeClr val="accent1"/>
          </a:effectRef>
          <a:fontRef idx="minor">
            <a:schemeClr val="tx1"/>
          </a:fontRef>
        </p:style>
      </p:cxnSp>
      <p:sp>
        <p:nvSpPr>
          <p:cNvPr id="3" name="Espaço Reservado para Conteúdo 2"/>
          <p:cNvSpPr>
            <a:spLocks noGrp="1"/>
          </p:cNvSpPr>
          <p:nvPr>
            <p:ph idx="1"/>
          </p:nvPr>
        </p:nvSpPr>
        <p:spPr>
          <a:xfrm>
            <a:off x="1295401" y="2556932"/>
            <a:ext cx="9601196" cy="3318936"/>
          </a:xfrm>
        </p:spPr>
        <p:txBody>
          <a:bodyPr>
            <a:normAutofit/>
          </a:bodyPr>
          <a:lstStyle/>
          <a:p>
            <a:pPr marL="0" indent="0">
              <a:lnSpc>
                <a:spcPct val="90000"/>
              </a:lnSpc>
              <a:buNone/>
            </a:pPr>
            <a:r>
              <a:rPr lang="pt-BR" sz="2200" b="1"/>
              <a:t>Sintaxe</a:t>
            </a:r>
          </a:p>
          <a:p>
            <a:pPr marL="0" indent="0">
              <a:lnSpc>
                <a:spcPct val="90000"/>
              </a:lnSpc>
              <a:buNone/>
            </a:pPr>
            <a:r>
              <a:rPr lang="pt-BR" sz="2200"/>
              <a:t>ALTER TABLE </a:t>
            </a:r>
            <a:r>
              <a:rPr lang="pt-BR" sz="2200" err="1"/>
              <a:t>Nome_Tabela</a:t>
            </a:r>
            <a:endParaRPr lang="pt-BR" sz="2200"/>
          </a:p>
          <a:p>
            <a:pPr marL="0" indent="0">
              <a:lnSpc>
                <a:spcPct val="90000"/>
              </a:lnSpc>
              <a:buNone/>
            </a:pPr>
            <a:r>
              <a:rPr lang="pt-BR" sz="2200"/>
              <a:t>ADD </a:t>
            </a:r>
            <a:r>
              <a:rPr lang="pt-BR" sz="2200" err="1"/>
              <a:t>Nome_Campo</a:t>
            </a:r>
            <a:r>
              <a:rPr lang="pt-BR" sz="2200"/>
              <a:t> </a:t>
            </a:r>
            <a:r>
              <a:rPr lang="pt-BR" sz="2200" err="1"/>
              <a:t>Nova_Regra</a:t>
            </a:r>
            <a:r>
              <a:rPr lang="pt-BR" sz="2200"/>
              <a:t> [AFTER] </a:t>
            </a:r>
            <a:r>
              <a:rPr lang="pt-BR" sz="2200" err="1"/>
              <a:t>Campo_Determinado</a:t>
            </a:r>
            <a:r>
              <a:rPr lang="pt-BR" sz="2200"/>
              <a:t>;</a:t>
            </a:r>
          </a:p>
          <a:p>
            <a:pPr marL="0" indent="0">
              <a:lnSpc>
                <a:spcPct val="90000"/>
              </a:lnSpc>
              <a:buNone/>
            </a:pPr>
            <a:endParaRPr lang="pt-BR" sz="2200"/>
          </a:p>
          <a:p>
            <a:pPr marL="0" indent="0">
              <a:lnSpc>
                <a:spcPct val="90000"/>
              </a:lnSpc>
              <a:buNone/>
            </a:pPr>
            <a:r>
              <a:rPr lang="pt-BR" sz="2200" b="1"/>
              <a:t>Exemplo</a:t>
            </a:r>
          </a:p>
          <a:p>
            <a:pPr marL="0" indent="0">
              <a:lnSpc>
                <a:spcPct val="90000"/>
              </a:lnSpc>
              <a:buNone/>
            </a:pPr>
            <a:r>
              <a:rPr lang="pt-BR" sz="2200"/>
              <a:t>ALTER TABLE Cliente</a:t>
            </a:r>
          </a:p>
          <a:p>
            <a:pPr marL="0" indent="0">
              <a:lnSpc>
                <a:spcPct val="90000"/>
              </a:lnSpc>
              <a:buNone/>
            </a:pPr>
            <a:r>
              <a:rPr lang="pt-BR" sz="2200"/>
              <a:t>ADD </a:t>
            </a:r>
            <a:r>
              <a:rPr lang="pt-BR" sz="2200" err="1"/>
              <a:t>Nome_Pai</a:t>
            </a:r>
            <a:r>
              <a:rPr lang="pt-BR" sz="2200"/>
              <a:t> VARCHAR(60)AFTER Nome;</a:t>
            </a:r>
          </a:p>
          <a:p>
            <a:pPr>
              <a:lnSpc>
                <a:spcPct val="90000"/>
              </a:lnSpc>
            </a:pPr>
            <a:endParaRPr lang="pt-BR" sz="2200"/>
          </a:p>
        </p:txBody>
      </p:sp>
    </p:spTree>
    <p:extLst>
      <p:ext uri="{BB962C8B-B14F-4D97-AF65-F5344CB8AC3E}">
        <p14:creationId xmlns:p14="http://schemas.microsoft.com/office/powerpoint/2010/main" val="27839389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9369C1F-C4A4-40B4-B6E0-2858C840F6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stretch/>
          </a:blipFill>
          <a:ln w="15875" cap="flat" cmpd="sng" algn="ctr">
            <a:solidFill>
              <a:srgbClr val="D9B247">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Garamond" panose="02020404030301010803"/>
              <a:ea typeface="+mn-ea"/>
              <a:cs typeface="+mn-cs"/>
            </a:endParaRPr>
          </a:p>
        </p:txBody>
      </p:sp>
      <p:pic>
        <p:nvPicPr>
          <p:cNvPr id="10" name="Picture 9">
            <a:extLst>
              <a:ext uri="{FF2B5EF4-FFF2-40B4-BE49-F238E27FC236}">
                <a16:creationId xmlns:a16="http://schemas.microsoft.com/office/drawing/2014/main" id="{D2C6A0EE-D2D9-448F-B083-7DEEB674BA7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ítulo 1"/>
          <p:cNvSpPr>
            <a:spLocks noGrp="1"/>
          </p:cNvSpPr>
          <p:nvPr>
            <p:ph type="title"/>
          </p:nvPr>
        </p:nvSpPr>
        <p:spPr>
          <a:xfrm>
            <a:off x="1295402" y="982132"/>
            <a:ext cx="9601196" cy="1303867"/>
          </a:xfrm>
        </p:spPr>
        <p:txBody>
          <a:bodyPr>
            <a:normAutofit/>
          </a:bodyPr>
          <a:lstStyle/>
          <a:p>
            <a:r>
              <a:rPr lang="pt-BR" dirty="0"/>
              <a:t>Eliminando uma coluna/campo</a:t>
            </a:r>
          </a:p>
        </p:txBody>
      </p:sp>
      <p:cxnSp>
        <p:nvCxnSpPr>
          <p:cNvPr id="12" name="Straight Connector 11">
            <a:extLst>
              <a:ext uri="{FF2B5EF4-FFF2-40B4-BE49-F238E27FC236}">
                <a16:creationId xmlns:a16="http://schemas.microsoft.com/office/drawing/2014/main" id="{96DC9B3E-DC68-4FF2-9781-CB1E626F552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83042" y="2400639"/>
            <a:ext cx="9273858" cy="0"/>
          </a:xfrm>
          <a:prstGeom prst="line">
            <a:avLst/>
          </a:prstGeom>
        </p:spPr>
        <p:style>
          <a:lnRef idx="2">
            <a:schemeClr val="accent1"/>
          </a:lnRef>
          <a:fillRef idx="0">
            <a:schemeClr val="accent1"/>
          </a:fillRef>
          <a:effectRef idx="1">
            <a:schemeClr val="accent1"/>
          </a:effectRef>
          <a:fontRef idx="minor">
            <a:schemeClr val="tx1"/>
          </a:fontRef>
        </p:style>
      </p:cxnSp>
      <p:sp>
        <p:nvSpPr>
          <p:cNvPr id="3" name="Espaço Reservado para Conteúdo 2"/>
          <p:cNvSpPr>
            <a:spLocks noGrp="1"/>
          </p:cNvSpPr>
          <p:nvPr>
            <p:ph idx="1"/>
          </p:nvPr>
        </p:nvSpPr>
        <p:spPr>
          <a:xfrm>
            <a:off x="1295401" y="2556932"/>
            <a:ext cx="9601196" cy="3318936"/>
          </a:xfrm>
        </p:spPr>
        <p:txBody>
          <a:bodyPr>
            <a:normAutofit/>
          </a:bodyPr>
          <a:lstStyle/>
          <a:p>
            <a:pPr marL="0" indent="0">
              <a:buNone/>
            </a:pPr>
            <a:r>
              <a:rPr lang="pt-BR" dirty="0"/>
              <a:t>Se desejarmos eliminar uma coluna de nossa tabela, utilizamos a seguinte sintaxe:</a:t>
            </a:r>
          </a:p>
          <a:p>
            <a:pPr marL="0" indent="0">
              <a:buNone/>
            </a:pPr>
            <a:r>
              <a:rPr lang="pt-BR" dirty="0"/>
              <a:t>ALTER TABLE </a:t>
            </a:r>
            <a:r>
              <a:rPr lang="pt-BR" dirty="0" err="1"/>
              <a:t>Nome_Tabela</a:t>
            </a:r>
            <a:endParaRPr lang="pt-BR" dirty="0"/>
          </a:p>
          <a:p>
            <a:pPr marL="0" indent="0">
              <a:buNone/>
            </a:pPr>
            <a:r>
              <a:rPr lang="pt-BR" dirty="0"/>
              <a:t>DROP </a:t>
            </a:r>
            <a:r>
              <a:rPr lang="pt-BR" dirty="0" err="1"/>
              <a:t>nome_campo</a:t>
            </a:r>
            <a:r>
              <a:rPr lang="pt-BR" dirty="0"/>
              <a:t>;</a:t>
            </a:r>
          </a:p>
          <a:p>
            <a:pPr marL="0" indent="0">
              <a:buNone/>
            </a:pPr>
            <a:r>
              <a:rPr lang="pt-BR" b="1"/>
              <a:t>Alguns gerenciadores também utilizam a cláusula DROP COLUMN ao invés de somente DROP.</a:t>
            </a:r>
          </a:p>
          <a:p>
            <a:endParaRPr lang="pt-BR" dirty="0"/>
          </a:p>
        </p:txBody>
      </p:sp>
    </p:spTree>
    <p:extLst>
      <p:ext uri="{BB962C8B-B14F-4D97-AF65-F5344CB8AC3E}">
        <p14:creationId xmlns:p14="http://schemas.microsoft.com/office/powerpoint/2010/main" val="42841380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9369C1F-C4A4-40B4-B6E0-2858C840F6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stretch/>
          </a:blipFill>
          <a:ln w="15875" cap="flat" cmpd="sng" algn="ctr">
            <a:solidFill>
              <a:srgbClr val="D9B247">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Garamond" panose="02020404030301010803"/>
              <a:ea typeface="+mn-ea"/>
              <a:cs typeface="+mn-cs"/>
            </a:endParaRPr>
          </a:p>
        </p:txBody>
      </p:sp>
      <p:pic>
        <p:nvPicPr>
          <p:cNvPr id="10" name="Picture 9">
            <a:extLst>
              <a:ext uri="{FF2B5EF4-FFF2-40B4-BE49-F238E27FC236}">
                <a16:creationId xmlns:a16="http://schemas.microsoft.com/office/drawing/2014/main" id="{D2C6A0EE-D2D9-448F-B083-7DEEB674BA7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ítulo 1"/>
          <p:cNvSpPr>
            <a:spLocks noGrp="1"/>
          </p:cNvSpPr>
          <p:nvPr>
            <p:ph type="title"/>
          </p:nvPr>
        </p:nvSpPr>
        <p:spPr>
          <a:xfrm>
            <a:off x="1295402" y="982132"/>
            <a:ext cx="9601196" cy="1303867"/>
          </a:xfrm>
        </p:spPr>
        <p:txBody>
          <a:bodyPr>
            <a:normAutofit/>
          </a:bodyPr>
          <a:lstStyle/>
          <a:p>
            <a:r>
              <a:rPr lang="pt-PT" b="1" dirty="0"/>
              <a:t>Usando MODIFY</a:t>
            </a:r>
            <a:endParaRPr lang="pt-BR" dirty="0"/>
          </a:p>
        </p:txBody>
      </p:sp>
      <p:cxnSp>
        <p:nvCxnSpPr>
          <p:cNvPr id="12" name="Straight Connector 11">
            <a:extLst>
              <a:ext uri="{FF2B5EF4-FFF2-40B4-BE49-F238E27FC236}">
                <a16:creationId xmlns:a16="http://schemas.microsoft.com/office/drawing/2014/main" id="{96DC9B3E-DC68-4FF2-9781-CB1E626F552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83042" y="2400639"/>
            <a:ext cx="9273858" cy="0"/>
          </a:xfrm>
          <a:prstGeom prst="line">
            <a:avLst/>
          </a:prstGeom>
        </p:spPr>
        <p:style>
          <a:lnRef idx="2">
            <a:schemeClr val="accent1"/>
          </a:lnRef>
          <a:fillRef idx="0">
            <a:schemeClr val="accent1"/>
          </a:fillRef>
          <a:effectRef idx="1">
            <a:schemeClr val="accent1"/>
          </a:effectRef>
          <a:fontRef idx="minor">
            <a:schemeClr val="tx1"/>
          </a:fontRef>
        </p:style>
      </p:cxnSp>
      <p:sp>
        <p:nvSpPr>
          <p:cNvPr id="3" name="Espaço Reservado para Conteúdo 2"/>
          <p:cNvSpPr>
            <a:spLocks noGrp="1"/>
          </p:cNvSpPr>
          <p:nvPr>
            <p:ph idx="1"/>
          </p:nvPr>
        </p:nvSpPr>
        <p:spPr>
          <a:xfrm>
            <a:off x="1295401" y="2556932"/>
            <a:ext cx="9601196" cy="3318936"/>
          </a:xfrm>
        </p:spPr>
        <p:txBody>
          <a:bodyPr>
            <a:normAutofit/>
          </a:bodyPr>
          <a:lstStyle/>
          <a:p>
            <a:pPr marL="0" indent="0">
              <a:buNone/>
            </a:pPr>
            <a:r>
              <a:rPr lang="pt-BR" dirty="0"/>
              <a:t>Podemos utilizar a cláusula MODIFY para modificar as propriedades de um campo em uma tabela. Por exemplo, imaginemos que devemos modificar o tamanho de nosso campo Nome na tabela Cliente, que é de 60 para 100. </a:t>
            </a:r>
          </a:p>
          <a:p>
            <a:pPr marL="0" indent="0">
              <a:buNone/>
            </a:pPr>
            <a:r>
              <a:rPr lang="pt-BR" dirty="0"/>
              <a:t>Então podemos escrever:</a:t>
            </a:r>
          </a:p>
          <a:p>
            <a:pPr marL="0" indent="0">
              <a:buNone/>
            </a:pPr>
            <a:r>
              <a:rPr lang="pt-BR" dirty="0"/>
              <a:t>ALTER TABLE Cliente</a:t>
            </a:r>
          </a:p>
          <a:p>
            <a:pPr marL="0" indent="0">
              <a:buNone/>
            </a:pPr>
            <a:r>
              <a:rPr lang="pt-BR" dirty="0"/>
              <a:t>MODIFY Nome </a:t>
            </a:r>
            <a:r>
              <a:rPr lang="pt-BR" dirty="0" err="1"/>
              <a:t>varchar</a:t>
            </a:r>
            <a:r>
              <a:rPr lang="pt-BR" dirty="0"/>
              <a:t>(100);</a:t>
            </a:r>
          </a:p>
          <a:p>
            <a:pPr marL="0" indent="0">
              <a:buNone/>
            </a:pPr>
            <a:endParaRPr lang="pt-BR" dirty="0"/>
          </a:p>
        </p:txBody>
      </p:sp>
    </p:spTree>
    <p:extLst>
      <p:ext uri="{BB962C8B-B14F-4D97-AF65-F5344CB8AC3E}">
        <p14:creationId xmlns:p14="http://schemas.microsoft.com/office/powerpoint/2010/main" val="1783766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9369C1F-C4A4-40B4-B6E0-2858C840F6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stretch/>
          </a:blipFill>
          <a:ln w="15875" cap="flat" cmpd="sng" algn="ctr">
            <a:solidFill>
              <a:srgbClr val="D9B247">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Garamond" panose="02020404030301010803"/>
              <a:ea typeface="+mn-ea"/>
              <a:cs typeface="+mn-cs"/>
            </a:endParaRPr>
          </a:p>
        </p:txBody>
      </p:sp>
      <p:pic>
        <p:nvPicPr>
          <p:cNvPr id="10" name="Picture 9">
            <a:extLst>
              <a:ext uri="{FF2B5EF4-FFF2-40B4-BE49-F238E27FC236}">
                <a16:creationId xmlns:a16="http://schemas.microsoft.com/office/drawing/2014/main" id="{D2C6A0EE-D2D9-448F-B083-7DEEB674BA7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ítulo 1"/>
          <p:cNvSpPr>
            <a:spLocks noGrp="1"/>
          </p:cNvSpPr>
          <p:nvPr>
            <p:ph type="title"/>
          </p:nvPr>
        </p:nvSpPr>
        <p:spPr>
          <a:xfrm>
            <a:off x="1295402" y="982132"/>
            <a:ext cx="9601196" cy="1303867"/>
          </a:xfrm>
        </p:spPr>
        <p:txBody>
          <a:bodyPr>
            <a:normAutofit/>
          </a:bodyPr>
          <a:lstStyle/>
          <a:p>
            <a:r>
              <a:rPr lang="pt-PT" b="1" dirty="0"/>
              <a:t>Usando MODIFY</a:t>
            </a:r>
            <a:endParaRPr lang="pt-BR" dirty="0"/>
          </a:p>
        </p:txBody>
      </p:sp>
      <p:cxnSp>
        <p:nvCxnSpPr>
          <p:cNvPr id="12" name="Straight Connector 11">
            <a:extLst>
              <a:ext uri="{FF2B5EF4-FFF2-40B4-BE49-F238E27FC236}">
                <a16:creationId xmlns:a16="http://schemas.microsoft.com/office/drawing/2014/main" id="{96DC9B3E-DC68-4FF2-9781-CB1E626F552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83042" y="2400639"/>
            <a:ext cx="9273858" cy="0"/>
          </a:xfrm>
          <a:prstGeom prst="line">
            <a:avLst/>
          </a:prstGeom>
        </p:spPr>
        <p:style>
          <a:lnRef idx="2">
            <a:schemeClr val="accent1"/>
          </a:lnRef>
          <a:fillRef idx="0">
            <a:schemeClr val="accent1"/>
          </a:fillRef>
          <a:effectRef idx="1">
            <a:schemeClr val="accent1"/>
          </a:effectRef>
          <a:fontRef idx="minor">
            <a:schemeClr val="tx1"/>
          </a:fontRef>
        </p:style>
      </p:cxnSp>
      <p:sp>
        <p:nvSpPr>
          <p:cNvPr id="3" name="Espaço Reservado para Conteúdo 2"/>
          <p:cNvSpPr>
            <a:spLocks noGrp="1"/>
          </p:cNvSpPr>
          <p:nvPr>
            <p:ph idx="1"/>
          </p:nvPr>
        </p:nvSpPr>
        <p:spPr>
          <a:xfrm>
            <a:off x="1295401" y="2556932"/>
            <a:ext cx="9601196" cy="3318936"/>
          </a:xfrm>
        </p:spPr>
        <p:txBody>
          <a:bodyPr>
            <a:normAutofit/>
          </a:bodyPr>
          <a:lstStyle/>
          <a:p>
            <a:pPr marL="0" indent="0">
              <a:buNone/>
            </a:pPr>
            <a:r>
              <a:rPr lang="pt-BR" dirty="0"/>
              <a:t>Com a cláusula MODIFY, também podemos alterar o tipo de um campo. Imaginemos que por um motivo qualquer desejemos alterar o tipo do campo Nome de </a:t>
            </a:r>
            <a:r>
              <a:rPr lang="pt-BR" dirty="0" err="1"/>
              <a:t>VarChar</a:t>
            </a:r>
            <a:r>
              <a:rPr lang="pt-BR" dirty="0"/>
              <a:t> para Char:</a:t>
            </a:r>
          </a:p>
          <a:p>
            <a:pPr marL="0" indent="0">
              <a:buNone/>
            </a:pPr>
            <a:r>
              <a:rPr lang="pt-BR" dirty="0"/>
              <a:t>ALTER TABLE Cliente</a:t>
            </a:r>
          </a:p>
          <a:p>
            <a:pPr marL="0" indent="0">
              <a:buNone/>
            </a:pPr>
            <a:r>
              <a:rPr lang="pt-BR"/>
              <a:t>MODIFY Nome CHAR (100);</a:t>
            </a:r>
          </a:p>
          <a:p>
            <a:pPr marL="0" indent="0">
              <a:buNone/>
            </a:pPr>
            <a:endParaRPr lang="pt-BR" dirty="0"/>
          </a:p>
        </p:txBody>
      </p:sp>
    </p:spTree>
    <p:extLst>
      <p:ext uri="{BB962C8B-B14F-4D97-AF65-F5344CB8AC3E}">
        <p14:creationId xmlns:p14="http://schemas.microsoft.com/office/powerpoint/2010/main" val="1369544564"/>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ânico">
  <a:themeElements>
    <a:clrScheme name="Orgânico">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ânico">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ânico">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A853AE74F2E4F341ACFFAD64551A614F" ma:contentTypeVersion="4" ma:contentTypeDescription="Crie um novo documento." ma:contentTypeScope="" ma:versionID="383bc08891ef2d42beafeb964c3029ab">
  <xsd:schema xmlns:xsd="http://www.w3.org/2001/XMLSchema" xmlns:xs="http://www.w3.org/2001/XMLSchema" xmlns:p="http://schemas.microsoft.com/office/2006/metadata/properties" xmlns:ns2="0dfe8ecb-0be5-4b30-863c-2ce89141f5b5" targetNamespace="http://schemas.microsoft.com/office/2006/metadata/properties" ma:root="true" ma:fieldsID="a5d5621cd94eaa74a50e0dc1858b2d3e" ns2:_="">
    <xsd:import namespace="0dfe8ecb-0be5-4b30-863c-2ce89141f5b5"/>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dfe8ecb-0be5-4b30-863c-2ce89141f5b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ú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042101C-F791-49BF-A04F-CA6230F19BD3}"/>
</file>

<file path=customXml/itemProps2.xml><?xml version="1.0" encoding="utf-8"?>
<ds:datastoreItem xmlns:ds="http://schemas.openxmlformats.org/officeDocument/2006/customXml" ds:itemID="{96379BC4-9987-4522-9B5A-CDC990B4139E}"/>
</file>

<file path=customXml/itemProps3.xml><?xml version="1.0" encoding="utf-8"?>
<ds:datastoreItem xmlns:ds="http://schemas.openxmlformats.org/officeDocument/2006/customXml" ds:itemID="{B0C23F04-9007-40E2-8F2D-56471513BB4C}"/>
</file>

<file path=docProps/app.xml><?xml version="1.0" encoding="utf-8"?>
<Properties xmlns="http://schemas.openxmlformats.org/officeDocument/2006/extended-properties" xmlns:vt="http://schemas.openxmlformats.org/officeDocument/2006/docPropsVTypes">
  <Template>Organic</Template>
  <TotalTime>204</TotalTime>
  <Words>525</Words>
  <Application>Microsoft Office PowerPoint</Application>
  <PresentationFormat>Widescreen</PresentationFormat>
  <Paragraphs>55</Paragraphs>
  <Slides>11</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11</vt:i4>
      </vt:variant>
    </vt:vector>
  </HeadingPairs>
  <TitlesOfParts>
    <vt:vector size="15" baseType="lpstr">
      <vt:lpstr>Arial</vt:lpstr>
      <vt:lpstr>Arial Unicode MS</vt:lpstr>
      <vt:lpstr>Garamond</vt:lpstr>
      <vt:lpstr>Orgânico</vt:lpstr>
      <vt:lpstr>Banco de Dados II</vt:lpstr>
      <vt:lpstr>Alterando Tabelas</vt:lpstr>
      <vt:lpstr>ALTER TABLE - Sintaxe:</vt:lpstr>
      <vt:lpstr>Usando ADD</vt:lpstr>
      <vt:lpstr>Usando ADD</vt:lpstr>
      <vt:lpstr>Adicionando campo depois de um determinado campo de nossa tabela:</vt:lpstr>
      <vt:lpstr>Eliminando uma coluna/campo</vt:lpstr>
      <vt:lpstr>Usando MODIFY</vt:lpstr>
      <vt:lpstr>Usando MODIFY</vt:lpstr>
      <vt:lpstr>Alterando o nome da Coluna (change)</vt:lpstr>
      <vt:lpstr>Tome Nota!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linguagem SQL Fonte: https://pt.wikipedia.org/wiki/SQL</dc:title>
  <dc:creator>Marlene da Silva Maximiano de Oliveira</dc:creator>
  <cp:lastModifiedBy>Marlene da Silva Maximiano de Oliveira</cp:lastModifiedBy>
  <cp:revision>20</cp:revision>
  <dcterms:created xsi:type="dcterms:W3CDTF">2015-10-03T20:46:51Z</dcterms:created>
  <dcterms:modified xsi:type="dcterms:W3CDTF">2025-02-17T15:01:25Z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0x010100A853AE74F2E4F341ACFFAD64551A614F</vt:lpwstr>
  </property>
</Properties>
</file>