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8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1776" r:id="rId6"/>
    <p:sldId id="1777" r:id="rId7"/>
    <p:sldId id="261" r:id="rId8"/>
    <p:sldId id="262" r:id="rId9"/>
    <p:sldId id="263" r:id="rId10"/>
  </p:sldIdLst>
  <p:sldSz cx="9144000" cy="5143500" type="screen16x9"/>
  <p:notesSz cx="7099300" cy="10234613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418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1F45B2-BE01-4501-89AA-5467B826912E}">
  <a:tblStyle styleId="{C31F45B2-BE01-4501-89AA-5467B82691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9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418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5" y="2"/>
            <a:ext cx="3077137" cy="51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47175" rIns="94375" bIns="471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0511" y="2"/>
            <a:ext cx="3077137" cy="51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47175" rIns="94375" bIns="471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9688" y="769938"/>
            <a:ext cx="6819900" cy="3835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02" y="4862019"/>
            <a:ext cx="5680103" cy="460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47175" rIns="94375" bIns="471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5" y="9720755"/>
            <a:ext cx="3077137" cy="51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47175" rIns="94375" bIns="471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0511" y="9720755"/>
            <a:ext cx="3077137" cy="51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47175" rIns="94375" bIns="471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98ec6d3be0_9_4365:notes"/>
          <p:cNvSpPr txBox="1">
            <a:spLocks noGrp="1"/>
          </p:cNvSpPr>
          <p:nvPr>
            <p:ph type="body" idx="1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200" tIns="97200" rIns="97200" bIns="97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386" name="Google Shape;386;g298ec6d3be0_9_4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9938"/>
            <a:ext cx="6819900" cy="3835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FAD46-07FE-47E8-BA0D-A5C7F75512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85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9938"/>
            <a:ext cx="6819900" cy="3835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GB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7893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>
  <p:cSld name="Titelfolie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8" descr="Ein Bild, das Gebäude, Himmel, Fenster, draußen enthält.&#10;&#10;Automatisch generierte Beschreibung"/>
          <p:cNvPicPr preferRelativeResize="0"/>
          <p:nvPr/>
        </p:nvPicPr>
        <p:blipFill rotWithShape="1">
          <a:blip r:embed="rId2">
            <a:alphaModFix/>
          </a:blip>
          <a:srcRect t="6495" b="9250"/>
          <a:stretch/>
        </p:blipFill>
        <p:spPr>
          <a:xfrm>
            <a:off x="19" y="0"/>
            <a:ext cx="914398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8"/>
          <p:cNvGrpSpPr/>
          <p:nvPr/>
        </p:nvGrpSpPr>
        <p:grpSpPr>
          <a:xfrm>
            <a:off x="537214" y="1282893"/>
            <a:ext cx="2424100" cy="415877"/>
            <a:chOff x="721310" y="1520027"/>
            <a:chExt cx="3079200" cy="357001"/>
          </a:xfrm>
        </p:grpSpPr>
        <p:sp>
          <p:nvSpPr>
            <p:cNvPr id="101" name="Google Shape;101;p8"/>
            <p:cNvSpPr/>
            <p:nvPr/>
          </p:nvSpPr>
          <p:spPr>
            <a:xfrm>
              <a:off x="721310" y="1831428"/>
              <a:ext cx="3079200" cy="45600"/>
            </a:xfrm>
            <a:prstGeom prst="rect">
              <a:avLst/>
            </a:prstGeom>
            <a:solidFill>
              <a:srgbClr val="F1741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721310" y="1520027"/>
              <a:ext cx="3079200" cy="311401"/>
            </a:xfrm>
            <a:prstGeom prst="rect">
              <a:avLst/>
            </a:prstGeom>
            <a:solidFill>
              <a:srgbClr val="042A4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GB" sz="1400" b="1" i="0" u="none" strike="noStrike" cap="none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DUS-</a:t>
              </a:r>
              <a:r>
                <a:rPr lang="en-GB" sz="1400" b="1" i="0" u="none" strike="noStrike" cap="none" dirty="0" err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Datascience</a:t>
              </a:r>
              <a:r>
                <a:rPr lang="en-GB" sz="1400" b="1" i="0" u="none" strike="noStrike" cap="none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Group 4</a:t>
              </a:r>
              <a:endParaRPr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>
  <p:cSld name="Titelfolie_blanko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esign a highly detailed, photorealistic image suitable for a PowerPoint slide background, emphasizing the analytical aspect of world happiness. The image should depict a sleek, futuristic analysis lab with panoramic digital screens along the walls, showing intricate maps and graphs of global happiness indicators. The foreground should feature an interactive holographic display where a virtual globe rotates, pinpointing various countries with color-coded happiness levels. The lab is occupied by professionals in smart attire, analyzing the data and engaging in thoughtful discussion. The setting should inspire innovation and insight, with a clean, professional aesthetic that suits a corporate or academic presentation on global happiness analytics.">
            <a:extLst>
              <a:ext uri="{FF2B5EF4-FFF2-40B4-BE49-F238E27FC236}">
                <a16:creationId xmlns:a16="http://schemas.microsoft.com/office/drawing/2014/main" id="{1C102E4D-FFC0-2934-62AA-1E85B55A3ACE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71438" y="0"/>
            <a:ext cx="90011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>
  <p:cSld name="Inhalt_einTitel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 txBox="1">
            <a:spLocks noGrp="1"/>
          </p:cNvSpPr>
          <p:nvPr>
            <p:ph type="title"/>
          </p:nvPr>
        </p:nvSpPr>
        <p:spPr>
          <a:xfrm>
            <a:off x="182850" y="395279"/>
            <a:ext cx="79230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17" name="Google Shape;117;p11"/>
          <p:cNvCxnSpPr/>
          <p:nvPr/>
        </p:nvCxnSpPr>
        <p:spPr>
          <a:xfrm>
            <a:off x="0" y="907195"/>
            <a:ext cx="1273200" cy="0"/>
          </a:xfrm>
          <a:prstGeom prst="straightConnector1">
            <a:avLst/>
          </a:prstGeom>
          <a:noFill/>
          <a:ln w="28575" cap="flat" cmpd="sng">
            <a:solidFill>
              <a:srgbClr val="F1741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" name="Google Shape;118;p11"/>
          <p:cNvCxnSpPr/>
          <p:nvPr/>
        </p:nvCxnSpPr>
        <p:spPr>
          <a:xfrm>
            <a:off x="0" y="950721"/>
            <a:ext cx="1410000" cy="6300"/>
          </a:xfrm>
          <a:prstGeom prst="straightConnector1">
            <a:avLst/>
          </a:prstGeom>
          <a:noFill/>
          <a:ln w="28575" cap="flat" cmpd="sng">
            <a:solidFill>
              <a:srgbClr val="042A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9" name="Google Shape;119;p11"/>
          <p:cNvSpPr txBox="1">
            <a:spLocks noGrp="1"/>
          </p:cNvSpPr>
          <p:nvPr>
            <p:ph type="body" idx="1"/>
          </p:nvPr>
        </p:nvSpPr>
        <p:spPr>
          <a:xfrm>
            <a:off x="14512" y="65765"/>
            <a:ext cx="5193000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7001302" y="491251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>
  <p:cSld name="Inhalt_Action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title"/>
          </p:nvPr>
        </p:nvSpPr>
        <p:spPr>
          <a:xfrm>
            <a:off x="198908" y="302299"/>
            <a:ext cx="79209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None/>
              <a:defRPr sz="2400" b="0"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24" name="Google Shape;124;p12"/>
          <p:cNvCxnSpPr/>
          <p:nvPr/>
        </p:nvCxnSpPr>
        <p:spPr>
          <a:xfrm>
            <a:off x="0" y="1111199"/>
            <a:ext cx="1273200" cy="0"/>
          </a:xfrm>
          <a:prstGeom prst="straightConnector1">
            <a:avLst/>
          </a:prstGeom>
          <a:noFill/>
          <a:ln w="28575" cap="flat" cmpd="sng">
            <a:solidFill>
              <a:srgbClr val="F1741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5" name="Google Shape;125;p12"/>
          <p:cNvCxnSpPr/>
          <p:nvPr/>
        </p:nvCxnSpPr>
        <p:spPr>
          <a:xfrm>
            <a:off x="0" y="1154726"/>
            <a:ext cx="1410000" cy="6300"/>
          </a:xfrm>
          <a:prstGeom prst="straightConnector1">
            <a:avLst/>
          </a:prstGeom>
          <a:noFill/>
          <a:ln w="28575" cap="flat" cmpd="sng">
            <a:solidFill>
              <a:srgbClr val="042A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6" name="Google Shape;126;p12"/>
          <p:cNvSpPr txBox="1">
            <a:spLocks noGrp="1"/>
          </p:cNvSpPr>
          <p:nvPr>
            <p:ph type="sldNum" idx="12"/>
          </p:nvPr>
        </p:nvSpPr>
        <p:spPr>
          <a:xfrm>
            <a:off x="7001302" y="491251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  <p:sp>
        <p:nvSpPr>
          <p:cNvPr id="128" name="Google Shape;128;p12"/>
          <p:cNvSpPr txBox="1">
            <a:spLocks noGrp="1"/>
          </p:cNvSpPr>
          <p:nvPr>
            <p:ph type="body" idx="1"/>
          </p:nvPr>
        </p:nvSpPr>
        <p:spPr>
          <a:xfrm>
            <a:off x="28819" y="37672"/>
            <a:ext cx="5226000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>
  <p:cSld name="Inhalt_Actiontitle + 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>
            <a:spLocks noGrp="1"/>
          </p:cNvSpPr>
          <p:nvPr>
            <p:ph type="title"/>
          </p:nvPr>
        </p:nvSpPr>
        <p:spPr>
          <a:xfrm>
            <a:off x="198908" y="302299"/>
            <a:ext cx="79209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None/>
              <a:defRPr sz="2400" b="0"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31" name="Google Shape;131;p13"/>
          <p:cNvCxnSpPr/>
          <p:nvPr/>
        </p:nvCxnSpPr>
        <p:spPr>
          <a:xfrm>
            <a:off x="0" y="1111199"/>
            <a:ext cx="1273200" cy="0"/>
          </a:xfrm>
          <a:prstGeom prst="straightConnector1">
            <a:avLst/>
          </a:prstGeom>
          <a:noFill/>
          <a:ln w="28575" cap="flat" cmpd="sng">
            <a:solidFill>
              <a:srgbClr val="F1741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" name="Google Shape;132;p13"/>
          <p:cNvCxnSpPr/>
          <p:nvPr/>
        </p:nvCxnSpPr>
        <p:spPr>
          <a:xfrm>
            <a:off x="0" y="1154726"/>
            <a:ext cx="1410000" cy="6300"/>
          </a:xfrm>
          <a:prstGeom prst="straightConnector1">
            <a:avLst/>
          </a:prstGeom>
          <a:noFill/>
          <a:ln w="28575" cap="flat" cmpd="sng">
            <a:solidFill>
              <a:srgbClr val="042A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3" name="Google Shape;133;p13"/>
          <p:cNvSpPr txBox="1">
            <a:spLocks noGrp="1"/>
          </p:cNvSpPr>
          <p:nvPr>
            <p:ph type="sldNum" idx="12"/>
          </p:nvPr>
        </p:nvSpPr>
        <p:spPr>
          <a:xfrm>
            <a:off x="7001302" y="491251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body" idx="1"/>
          </p:nvPr>
        </p:nvSpPr>
        <p:spPr>
          <a:xfrm>
            <a:off x="28819" y="37672"/>
            <a:ext cx="5226000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body" idx="2"/>
          </p:nvPr>
        </p:nvSpPr>
        <p:spPr>
          <a:xfrm>
            <a:off x="170997" y="1296477"/>
            <a:ext cx="7920900" cy="3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688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7" r:id="rId4"/>
    <p:sldLayoutId id="2147483658" r:id="rId5"/>
    <p:sldLayoutId id="2147483687" r:id="rId6"/>
  </p:sldLayoutIdLst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>
            <a:extLst>
              <a:ext uri="{FF2B5EF4-FFF2-40B4-BE49-F238E27FC236}">
                <a16:creationId xmlns:a16="http://schemas.microsoft.com/office/drawing/2014/main" id="{A567D41E-C13C-5CEF-806D-856BCDA95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5ABFD4D-AB55-58AA-A165-7C50A155CC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DD28C6FA-FBD2-9BFB-F37F-48EFCF23F76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de-DE" sz="1600" dirty="0"/>
              <a:t>Dataset </a:t>
            </a:r>
            <a:r>
              <a:rPr lang="de-DE" sz="1600" dirty="0">
                <a:sym typeface="Wingdings" panose="05000000000000000000" pitchFamily="2" charset="2"/>
              </a:rPr>
              <a:t> World </a:t>
            </a:r>
            <a:r>
              <a:rPr lang="de-DE" sz="1600" dirty="0" err="1">
                <a:sym typeface="Wingdings" panose="05000000000000000000" pitchFamily="2" charset="2"/>
              </a:rPr>
              <a:t>Happiness</a:t>
            </a:r>
            <a:r>
              <a:rPr lang="de-DE" sz="1600" dirty="0">
                <a:sym typeface="Wingdings" panose="05000000000000000000" pitchFamily="2" charset="2"/>
              </a:rPr>
              <a:t> Report</a:t>
            </a:r>
            <a:endParaRPr lang="de-DE" sz="1600" dirty="0"/>
          </a:p>
        </p:txBody>
      </p:sp>
      <p:sp>
        <p:nvSpPr>
          <p:cNvPr id="19" name="Pfeil: nach unten 18">
            <a:extLst>
              <a:ext uri="{FF2B5EF4-FFF2-40B4-BE49-F238E27FC236}">
                <a16:creationId xmlns:a16="http://schemas.microsoft.com/office/drawing/2014/main" id="{C09C1F69-E073-6CAB-EE9C-24F637517335}"/>
              </a:ext>
            </a:extLst>
          </p:cNvPr>
          <p:cNvSpPr/>
          <p:nvPr/>
        </p:nvSpPr>
        <p:spPr>
          <a:xfrm>
            <a:off x="5182223" y="931226"/>
            <a:ext cx="258233" cy="27516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Geschweifte Klammer links 26">
            <a:extLst>
              <a:ext uri="{FF2B5EF4-FFF2-40B4-BE49-F238E27FC236}">
                <a16:creationId xmlns:a16="http://schemas.microsoft.com/office/drawing/2014/main" id="{F922E11E-B333-5425-C059-26BCA5CA24D3}"/>
              </a:ext>
            </a:extLst>
          </p:cNvPr>
          <p:cNvSpPr/>
          <p:nvPr/>
        </p:nvSpPr>
        <p:spPr>
          <a:xfrm rot="5400000">
            <a:off x="7446936" y="-274814"/>
            <a:ext cx="243668" cy="28084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C8ED959-B840-733F-9333-0177CCA37AA5}"/>
              </a:ext>
            </a:extLst>
          </p:cNvPr>
          <p:cNvSpPr txBox="1"/>
          <p:nvPr/>
        </p:nvSpPr>
        <p:spPr>
          <a:xfrm>
            <a:off x="7120467" y="594369"/>
            <a:ext cx="1388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44518805-376B-8C05-94D8-B1BF6A44C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663" y="1365159"/>
            <a:ext cx="5359703" cy="354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6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esign a highly detailed, photorealistic image suitable for a PowerPoint slide background, emphasizing the analytical aspect of world happiness. The image should depict a sleek, futuristic analysis lab with panoramic digital screens along the walls, showing intricate maps and graphs of global happiness indicators. The foreground should feature an interactive holographic display where a virtual globe rotates, pinpointing various countries with color-coded happiness levels. The lab is occupied by professionals in smart attire, analyzing the data and engaging in thoughtful discussion. The setting should inspire innovation and insight, with a clean, professional aesthetic that suits a corporate or academic presentation on global happiness analytics.">
            <a:extLst>
              <a:ext uri="{FF2B5EF4-FFF2-40B4-BE49-F238E27FC236}">
                <a16:creationId xmlns:a16="http://schemas.microsoft.com/office/drawing/2014/main" id="{E156E353-80D6-2F16-3FE6-F94908A555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438" y="0"/>
            <a:ext cx="90011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00D2B0FE-9C8F-DDE7-B2AF-F1FB4D22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Project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B4EE2B2-D903-6D0D-B872-4280DE733F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3919F457-66D5-5AD2-023D-AA25B85703B4}"/>
              </a:ext>
            </a:extLst>
          </p:cNvPr>
          <p:cNvSpPr/>
          <p:nvPr/>
        </p:nvSpPr>
        <p:spPr>
          <a:xfrm>
            <a:off x="2451100" y="1584038"/>
            <a:ext cx="5211234" cy="256963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A417FC1-B4EF-9314-7D14-B8F7C5C78A6D}"/>
              </a:ext>
            </a:extLst>
          </p:cNvPr>
          <p:cNvSpPr txBox="1"/>
          <p:nvPr/>
        </p:nvSpPr>
        <p:spPr>
          <a:xfrm>
            <a:off x="3191933" y="1745469"/>
            <a:ext cx="52112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Find the Correlation between the different parameters and the Happiness of the Different Countries and Areas of the World</a:t>
            </a:r>
            <a:endParaRPr lang="de-DE" sz="2800" b="1" dirty="0">
              <a:solidFill>
                <a:schemeClr val="tx2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B12BCF7-0831-D7BC-AABE-6B91C4EADB08}"/>
              </a:ext>
            </a:extLst>
          </p:cNvPr>
          <p:cNvSpPr txBox="1"/>
          <p:nvPr/>
        </p:nvSpPr>
        <p:spPr>
          <a:xfrm>
            <a:off x="198908" y="2329719"/>
            <a:ext cx="1642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solidFill>
                  <a:schemeClr val="tx2"/>
                </a:solidFill>
              </a:rPr>
              <a:t>Product</a:t>
            </a:r>
            <a:endParaRPr lang="de-DE" sz="2800" b="1" dirty="0">
              <a:solidFill>
                <a:schemeClr val="tx2"/>
              </a:solidFill>
            </a:endParaRP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93AF24E7-0942-E8FA-1163-5EF9D4ECE232}"/>
              </a:ext>
            </a:extLst>
          </p:cNvPr>
          <p:cNvSpPr/>
          <p:nvPr/>
        </p:nvSpPr>
        <p:spPr>
          <a:xfrm>
            <a:off x="1964944" y="2420827"/>
            <a:ext cx="901700" cy="43211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58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9D342-9BC7-C558-7198-3ED75F949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Tickets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FFDFB96-1436-FCB4-1407-180A864AAF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E7E60D-E044-B0D3-A982-60A41E21A8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E4A939C-5812-D802-3A92-DDA986508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3941"/>
            <a:ext cx="9144000" cy="244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1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3F613A-8050-30FE-956E-EC52366D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KPIs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896B82-CB64-259C-00C3-39085ECC78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C82CB464-09B1-C95F-7B56-4373BDE18ACC}"/>
              </a:ext>
            </a:extLst>
          </p:cNvPr>
          <p:cNvSpPr/>
          <p:nvPr/>
        </p:nvSpPr>
        <p:spPr>
          <a:xfrm>
            <a:off x="201579" y="2354580"/>
            <a:ext cx="2367847" cy="2088667"/>
          </a:xfrm>
          <a:prstGeom prst="roundRect">
            <a:avLst>
              <a:gd name="adj" fmla="val 9132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6" name="Rounded Rectangle 13">
            <a:extLst>
              <a:ext uri="{FF2B5EF4-FFF2-40B4-BE49-F238E27FC236}">
                <a16:creationId xmlns:a16="http://schemas.microsoft.com/office/drawing/2014/main" id="{EE8988D5-5189-72E6-981B-C2F6EC7AF8B5}"/>
              </a:ext>
            </a:extLst>
          </p:cNvPr>
          <p:cNvSpPr/>
          <p:nvPr/>
        </p:nvSpPr>
        <p:spPr>
          <a:xfrm>
            <a:off x="198908" y="2108213"/>
            <a:ext cx="2362904" cy="555736"/>
          </a:xfrm>
          <a:prstGeom prst="roundRect">
            <a:avLst>
              <a:gd name="adj" fmla="val 9132"/>
            </a:avLst>
          </a:prstGeom>
          <a:solidFill>
            <a:schemeClr val="accent2">
              <a:lumMod val="5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238" dirty="0"/>
              <a:t>Step 01</a:t>
            </a:r>
            <a:endParaRPr lang="en-US" sz="2025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7A90E88-C99E-9FF1-D1BE-796204743068}"/>
              </a:ext>
            </a:extLst>
          </p:cNvPr>
          <p:cNvSpPr/>
          <p:nvPr/>
        </p:nvSpPr>
        <p:spPr>
          <a:xfrm>
            <a:off x="2402693" y="1857049"/>
            <a:ext cx="2367847" cy="2314787"/>
          </a:xfrm>
          <a:prstGeom prst="roundRect">
            <a:avLst>
              <a:gd name="adj" fmla="val 913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0" name="Rounded Rectangle 13">
            <a:extLst>
              <a:ext uri="{FF2B5EF4-FFF2-40B4-BE49-F238E27FC236}">
                <a16:creationId xmlns:a16="http://schemas.microsoft.com/office/drawing/2014/main" id="{B87778B6-DFA1-4A5B-A10A-C3C7CF04D424}"/>
              </a:ext>
            </a:extLst>
          </p:cNvPr>
          <p:cNvSpPr/>
          <p:nvPr/>
        </p:nvSpPr>
        <p:spPr>
          <a:xfrm>
            <a:off x="2395079" y="1806331"/>
            <a:ext cx="2362904" cy="555736"/>
          </a:xfrm>
          <a:prstGeom prst="roundRect">
            <a:avLst>
              <a:gd name="adj" fmla="val 9132"/>
            </a:avLst>
          </a:prstGeom>
          <a:solidFill>
            <a:schemeClr val="accent2">
              <a:lumMod val="75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238"/>
              <a:t>Step 02</a:t>
            </a:r>
            <a:endParaRPr lang="en-US" sz="2025"/>
          </a:p>
        </p:txBody>
      </p:sp>
      <p:sp>
        <p:nvSpPr>
          <p:cNvPr id="18" name="Rounded Rectangle 5">
            <a:extLst>
              <a:ext uri="{FF2B5EF4-FFF2-40B4-BE49-F238E27FC236}">
                <a16:creationId xmlns:a16="http://schemas.microsoft.com/office/drawing/2014/main" id="{2189815C-7E16-E7A2-D300-53FC515CD302}"/>
              </a:ext>
            </a:extLst>
          </p:cNvPr>
          <p:cNvSpPr/>
          <p:nvPr/>
        </p:nvSpPr>
        <p:spPr>
          <a:xfrm>
            <a:off x="4454412" y="1585637"/>
            <a:ext cx="2367847" cy="2314787"/>
          </a:xfrm>
          <a:prstGeom prst="roundRect">
            <a:avLst>
              <a:gd name="adj" fmla="val 9132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9" name="Rounded Rectangle 13">
            <a:extLst>
              <a:ext uri="{FF2B5EF4-FFF2-40B4-BE49-F238E27FC236}">
                <a16:creationId xmlns:a16="http://schemas.microsoft.com/office/drawing/2014/main" id="{32D123DB-44CE-EA1B-3632-BBD03558E2E6}"/>
              </a:ext>
            </a:extLst>
          </p:cNvPr>
          <p:cNvSpPr/>
          <p:nvPr/>
        </p:nvSpPr>
        <p:spPr>
          <a:xfrm>
            <a:off x="4462026" y="1585638"/>
            <a:ext cx="2362904" cy="555736"/>
          </a:xfrm>
          <a:prstGeom prst="roundRect">
            <a:avLst>
              <a:gd name="adj" fmla="val 9132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238" dirty="0"/>
              <a:t>Step 03</a:t>
            </a:r>
            <a:endParaRPr lang="en-US" sz="2025" dirty="0"/>
          </a:p>
        </p:txBody>
      </p:sp>
      <p:sp>
        <p:nvSpPr>
          <p:cNvPr id="20" name="Rounded Rectangle 5">
            <a:extLst>
              <a:ext uri="{FF2B5EF4-FFF2-40B4-BE49-F238E27FC236}">
                <a16:creationId xmlns:a16="http://schemas.microsoft.com/office/drawing/2014/main" id="{9D56EDD4-FC94-F8D4-EA17-367F79BAC90A}"/>
              </a:ext>
            </a:extLst>
          </p:cNvPr>
          <p:cNvSpPr/>
          <p:nvPr/>
        </p:nvSpPr>
        <p:spPr>
          <a:xfrm>
            <a:off x="6513745" y="1314225"/>
            <a:ext cx="2486605" cy="2367563"/>
          </a:xfrm>
          <a:prstGeom prst="roundRect">
            <a:avLst>
              <a:gd name="adj" fmla="val 913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1" name="Rounded Rectangle 13">
            <a:extLst>
              <a:ext uri="{FF2B5EF4-FFF2-40B4-BE49-F238E27FC236}">
                <a16:creationId xmlns:a16="http://schemas.microsoft.com/office/drawing/2014/main" id="{DA5B4494-FC5D-61C7-B637-7A75592DA85F}"/>
              </a:ext>
            </a:extLst>
          </p:cNvPr>
          <p:cNvSpPr/>
          <p:nvPr/>
        </p:nvSpPr>
        <p:spPr>
          <a:xfrm>
            <a:off x="6511074" y="1241173"/>
            <a:ext cx="2481662" cy="555736"/>
          </a:xfrm>
          <a:prstGeom prst="roundRect">
            <a:avLst>
              <a:gd name="adj" fmla="val 9132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238" dirty="0"/>
              <a:t>Step 04</a:t>
            </a:r>
            <a:endParaRPr lang="en-US" sz="2025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7CBB947-E21A-79C3-4AF1-85F5EF1187D4}"/>
              </a:ext>
            </a:extLst>
          </p:cNvPr>
          <p:cNvSpPr txBox="1"/>
          <p:nvPr/>
        </p:nvSpPr>
        <p:spPr>
          <a:xfrm>
            <a:off x="593019" y="3158568"/>
            <a:ext cx="1608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Get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Known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with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Dataset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E7CB2FA-8818-C397-676F-E49FAE8F09EB}"/>
              </a:ext>
            </a:extLst>
          </p:cNvPr>
          <p:cNvSpPr txBox="1"/>
          <p:nvPr/>
        </p:nvSpPr>
        <p:spPr>
          <a:xfrm>
            <a:off x="2771110" y="2875693"/>
            <a:ext cx="1608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Clean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Dataset (</a:t>
            </a:r>
            <a:r>
              <a:rPr lang="de-DE" dirty="0" err="1">
                <a:solidFill>
                  <a:schemeClr val="bg1"/>
                </a:solidFill>
              </a:rPr>
              <a:t>if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needed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D4EE287-5331-EDD9-DD87-DDB2A08CFEA9}"/>
              </a:ext>
            </a:extLst>
          </p:cNvPr>
          <p:cNvSpPr txBox="1"/>
          <p:nvPr/>
        </p:nvSpPr>
        <p:spPr>
          <a:xfrm>
            <a:off x="4676000" y="2478907"/>
            <a:ext cx="1924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Find </a:t>
            </a:r>
            <a:r>
              <a:rPr lang="de-DE" dirty="0" err="1">
                <a:solidFill>
                  <a:schemeClr val="bg1"/>
                </a:solidFill>
              </a:rPr>
              <a:t>Correlation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between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Columns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381777E-A914-26D6-5477-0D0558F59527}"/>
              </a:ext>
            </a:extLst>
          </p:cNvPr>
          <p:cNvSpPr txBox="1"/>
          <p:nvPr/>
        </p:nvSpPr>
        <p:spPr>
          <a:xfrm>
            <a:off x="6934719" y="2236396"/>
            <a:ext cx="1939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Plot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Data in different </a:t>
            </a:r>
            <a:r>
              <a:rPr lang="de-DE" dirty="0" err="1">
                <a:solidFill>
                  <a:schemeClr val="bg1"/>
                </a:solidFill>
              </a:rPr>
              <a:t>diagrams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294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73800-E850-C69F-B2B8-2B6F04B22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88C2C-3E81-AB06-2B20-DBE42296B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08" y="347670"/>
            <a:ext cx="7920900" cy="783300"/>
          </a:xfr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we‘ve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so </a:t>
            </a:r>
            <a:r>
              <a:rPr lang="de-DE" dirty="0" err="1"/>
              <a:t>far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C37FD10-6BC8-C00D-1D4F-8D9792423A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F37AA5-F12B-FF30-4A46-1734F9053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143D674-B0D6-D533-EE1D-6446E76E23FF}"/>
              </a:ext>
            </a:extLst>
          </p:cNvPr>
          <p:cNvSpPr txBox="1"/>
          <p:nvPr/>
        </p:nvSpPr>
        <p:spPr>
          <a:xfrm>
            <a:off x="127000" y="1315502"/>
            <a:ext cx="3259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Mapping, </a:t>
            </a:r>
            <a:r>
              <a:rPr lang="de-DE" dirty="0" err="1"/>
              <a:t>plotting</a:t>
            </a:r>
            <a:r>
              <a:rPr lang="de-DE" dirty="0"/>
              <a:t> and </a:t>
            </a:r>
            <a:r>
              <a:rPr lang="de-DE" dirty="0" err="1"/>
              <a:t>visualization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2938326-D871-4E20-1D68-D62CF399A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1201868"/>
            <a:ext cx="6107121" cy="348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75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6C461-36A4-824B-33F5-C5D9B7E27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08" y="347670"/>
            <a:ext cx="7920900" cy="783300"/>
          </a:xfr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we‘ve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so </a:t>
            </a:r>
            <a:r>
              <a:rPr lang="de-DE" dirty="0" err="1"/>
              <a:t>far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4DEA91F-36FD-3647-5E1A-5B87D10E58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86CC64-511B-6FA9-4C88-82B08B790B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EB3338D-D562-E96D-12E7-D77E10417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515" y="518586"/>
            <a:ext cx="4142485" cy="289348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B234AB2-CD1D-976F-5056-222323EC0F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25" t="2971" r="225" b="2461"/>
          <a:stretch/>
        </p:blipFill>
        <p:spPr>
          <a:xfrm>
            <a:off x="2741608" y="2662008"/>
            <a:ext cx="2152125" cy="2047117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C9DBA08E-88D5-C121-993A-D77769E4F097}"/>
              </a:ext>
            </a:extLst>
          </p:cNvPr>
          <p:cNvSpPr txBox="1"/>
          <p:nvPr/>
        </p:nvSpPr>
        <p:spPr>
          <a:xfrm>
            <a:off x="127000" y="1315502"/>
            <a:ext cx="3259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Columns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7D5F34B-D25D-91AD-11B3-608A099A34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17"/>
          <a:stretch/>
        </p:blipFill>
        <p:spPr>
          <a:xfrm>
            <a:off x="259026" y="1807811"/>
            <a:ext cx="2280974" cy="226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62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63F6F-1904-D524-3E93-7B655D46F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21CE9D7-2C79-AD4C-1A47-5ED02EEEC4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029377-641F-DFF8-DF11-3D3832472B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97AC6BC-E8D8-21E8-01E3-8655C4C2447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70997" y="1296476"/>
            <a:ext cx="8723236" cy="3616035"/>
          </a:xfrm>
        </p:spPr>
        <p:txBody>
          <a:bodyPr>
            <a:normAutofit fontScale="92500"/>
          </a:bodyPr>
          <a:lstStyle/>
          <a:p>
            <a:pPr marL="628650" indent="-400050">
              <a:buFont typeface="+mj-lt"/>
              <a:buAutoNum type="romanUcPeriod"/>
            </a:pPr>
            <a:r>
              <a:rPr lang="de-DE" sz="1800" dirty="0"/>
              <a:t>Finish </a:t>
            </a:r>
            <a:r>
              <a:rPr lang="de-DE" sz="1800" dirty="0" err="1"/>
              <a:t>the</a:t>
            </a:r>
            <a:r>
              <a:rPr lang="de-DE" sz="1800" dirty="0"/>
              <a:t> Task not </a:t>
            </a:r>
            <a:r>
              <a:rPr lang="de-DE" sz="1800" dirty="0" err="1"/>
              <a:t>everyone</a:t>
            </a:r>
            <a:r>
              <a:rPr lang="de-DE" sz="1800" dirty="0"/>
              <a:t> </a:t>
            </a:r>
            <a:r>
              <a:rPr lang="de-DE" sz="1800" dirty="0" err="1"/>
              <a:t>worked</a:t>
            </a:r>
            <a:r>
              <a:rPr lang="de-DE" sz="1800" dirty="0"/>
              <a:t> </a:t>
            </a:r>
            <a:r>
              <a:rPr lang="de-DE" sz="1800" dirty="0" err="1"/>
              <a:t>enough</a:t>
            </a:r>
            <a:r>
              <a:rPr lang="de-DE" sz="1800" dirty="0"/>
              <a:t> on </a:t>
            </a:r>
            <a:r>
              <a:rPr lang="de-DE" sz="1800" dirty="0" err="1"/>
              <a:t>the</a:t>
            </a:r>
            <a:r>
              <a:rPr lang="de-DE" sz="1800" dirty="0"/>
              <a:t> Dataset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continue</a:t>
            </a:r>
            <a:endParaRPr lang="de-DE" sz="1800" dirty="0"/>
          </a:p>
          <a:p>
            <a:pPr marL="628650" indent="-400050">
              <a:buFont typeface="+mj-lt"/>
              <a:buAutoNum type="romanUcPeriod"/>
            </a:pPr>
            <a:endParaRPr lang="de-DE" sz="1800" dirty="0"/>
          </a:p>
          <a:p>
            <a:pPr marL="628650" indent="-400050">
              <a:buFont typeface="+mj-lt"/>
              <a:buAutoNum type="romanUcPeriod"/>
            </a:pPr>
            <a:endParaRPr lang="de-DE" sz="1800" dirty="0"/>
          </a:p>
          <a:p>
            <a:pPr marL="628650" indent="-400050">
              <a:buFont typeface="+mj-lt"/>
              <a:buAutoNum type="romanUcPeriod"/>
            </a:pPr>
            <a:r>
              <a:rPr lang="de-DE" sz="1800" dirty="0"/>
              <a:t>Try </a:t>
            </a:r>
            <a:r>
              <a:rPr lang="de-DE" sz="1800" dirty="0" err="1"/>
              <a:t>the</a:t>
            </a:r>
            <a:r>
              <a:rPr lang="de-DE" sz="1800" dirty="0"/>
              <a:t> Different </a:t>
            </a:r>
            <a:r>
              <a:rPr lang="de-DE" sz="1800" dirty="0" err="1"/>
              <a:t>years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Dataset, </a:t>
            </a:r>
            <a:r>
              <a:rPr lang="de-DE" sz="1800" dirty="0" err="1"/>
              <a:t>now</a:t>
            </a:r>
            <a:r>
              <a:rPr lang="de-DE" sz="1800" dirty="0"/>
              <a:t> </a:t>
            </a:r>
            <a:r>
              <a:rPr lang="de-DE" sz="1800" dirty="0" err="1"/>
              <a:t>only</a:t>
            </a:r>
            <a:r>
              <a:rPr lang="de-DE" sz="1800" dirty="0"/>
              <a:t> 2015 (2016 and 2017 </a:t>
            </a:r>
            <a:r>
              <a:rPr lang="de-DE" sz="1800" dirty="0" err="1"/>
              <a:t>available</a:t>
            </a:r>
            <a:r>
              <a:rPr lang="de-DE" sz="1800" dirty="0"/>
              <a:t>) </a:t>
            </a:r>
          </a:p>
          <a:p>
            <a:pPr marL="628650" indent="-400050">
              <a:buFont typeface="+mj-lt"/>
              <a:buAutoNum type="romanUcPeriod"/>
            </a:pPr>
            <a:endParaRPr lang="de-DE" sz="1800" dirty="0"/>
          </a:p>
          <a:p>
            <a:pPr marL="628650" indent="-400050">
              <a:buFont typeface="+mj-lt"/>
              <a:buAutoNum type="romanUcPeriod"/>
            </a:pPr>
            <a:endParaRPr lang="de-DE" sz="1800" dirty="0"/>
          </a:p>
          <a:p>
            <a:pPr marL="628650" indent="-400050">
              <a:buFont typeface="+mj-lt"/>
              <a:buAutoNum type="romanUcPeriod"/>
            </a:pPr>
            <a:r>
              <a:rPr lang="de-DE" sz="1800" dirty="0" err="1"/>
              <a:t>Collect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result</a:t>
            </a:r>
            <a:r>
              <a:rPr lang="de-DE" sz="1800" dirty="0"/>
              <a:t> in </a:t>
            </a:r>
            <a:r>
              <a:rPr lang="de-DE" sz="1800" dirty="0" err="1"/>
              <a:t>one</a:t>
            </a:r>
            <a:r>
              <a:rPr lang="de-DE" sz="1800" dirty="0"/>
              <a:t> Notebook</a:t>
            </a:r>
          </a:p>
          <a:p>
            <a:pPr marL="628650" indent="-400050">
              <a:buFont typeface="+mj-lt"/>
              <a:buAutoNum type="romanUcPeriod"/>
            </a:pPr>
            <a:endParaRPr lang="de-DE" sz="1800" dirty="0"/>
          </a:p>
          <a:p>
            <a:pPr marL="628650" indent="-400050">
              <a:buFont typeface="+mj-lt"/>
              <a:buAutoNum type="romanUcPeriod"/>
            </a:pPr>
            <a:endParaRPr lang="de-DE" sz="1800" dirty="0"/>
          </a:p>
          <a:p>
            <a:pPr marL="628650" indent="-400050">
              <a:buFont typeface="+mj-lt"/>
              <a:buAutoNum type="romanUcPeriod"/>
            </a:pPr>
            <a:r>
              <a:rPr lang="de-DE" sz="1800" dirty="0"/>
              <a:t>Optional: </a:t>
            </a:r>
            <a:r>
              <a:rPr lang="de-DE" sz="1800" dirty="0" err="1"/>
              <a:t>If</a:t>
            </a:r>
            <a:r>
              <a:rPr lang="de-DE" sz="1800" dirty="0"/>
              <a:t> </a:t>
            </a:r>
            <a:r>
              <a:rPr lang="de-DE" sz="1800" dirty="0" err="1"/>
              <a:t>we</a:t>
            </a:r>
            <a:r>
              <a:rPr lang="de-DE" sz="1800" dirty="0"/>
              <a:t> </a:t>
            </a:r>
            <a:r>
              <a:rPr lang="de-DE" sz="1800" dirty="0" err="1"/>
              <a:t>have</a:t>
            </a:r>
            <a:r>
              <a:rPr lang="de-DE" sz="1800" dirty="0"/>
              <a:t> time and Energy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this</a:t>
            </a:r>
            <a:r>
              <a:rPr lang="de-DE" sz="1800" dirty="0"/>
              <a:t> </a:t>
            </a:r>
            <a:r>
              <a:rPr lang="de-DE" sz="1800" dirty="0" err="1"/>
              <a:t>search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new</a:t>
            </a:r>
            <a:r>
              <a:rPr lang="de-DE" sz="1800" dirty="0"/>
              <a:t> Dataset </a:t>
            </a:r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could</a:t>
            </a:r>
            <a:r>
              <a:rPr lang="de-DE" sz="1800" dirty="0"/>
              <a:t> fit</a:t>
            </a:r>
          </a:p>
          <a:p>
            <a:pPr marL="228600" indent="0"/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46130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1B55C-DB0F-B571-1184-F5B9176D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time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F176C74-048C-5DF8-D146-D50CEC4424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6193CA-4C12-07D5-7C1A-827435D38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Google Shape;181;p20">
            <a:extLst>
              <a:ext uri="{FF2B5EF4-FFF2-40B4-BE49-F238E27FC236}">
                <a16:creationId xmlns:a16="http://schemas.microsoft.com/office/drawing/2014/main" id="{2317430B-EBA5-7DEC-04C1-5C660FB19B1A}"/>
              </a:ext>
            </a:extLst>
          </p:cNvPr>
          <p:cNvSpPr/>
          <p:nvPr/>
        </p:nvSpPr>
        <p:spPr>
          <a:xfrm>
            <a:off x="1761242" y="1689141"/>
            <a:ext cx="1292100" cy="297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1.Week</a:t>
            </a:r>
            <a:endParaRPr sz="11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82;p20">
            <a:extLst>
              <a:ext uri="{FF2B5EF4-FFF2-40B4-BE49-F238E27FC236}">
                <a16:creationId xmlns:a16="http://schemas.microsoft.com/office/drawing/2014/main" id="{B3BBDA4E-D998-4005-7AB9-0B599F502D95}"/>
              </a:ext>
            </a:extLst>
          </p:cNvPr>
          <p:cNvSpPr/>
          <p:nvPr/>
        </p:nvSpPr>
        <p:spPr>
          <a:xfrm>
            <a:off x="3053213" y="1689141"/>
            <a:ext cx="1292100" cy="297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de-DE" sz="11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2.Week</a:t>
            </a:r>
          </a:p>
        </p:txBody>
      </p:sp>
      <p:sp>
        <p:nvSpPr>
          <p:cNvPr id="8" name="Google Shape;183;p20">
            <a:extLst>
              <a:ext uri="{FF2B5EF4-FFF2-40B4-BE49-F238E27FC236}">
                <a16:creationId xmlns:a16="http://schemas.microsoft.com/office/drawing/2014/main" id="{8C6910F6-B69F-67AC-DBC2-8D711A38BB3B}"/>
              </a:ext>
            </a:extLst>
          </p:cNvPr>
          <p:cNvSpPr/>
          <p:nvPr/>
        </p:nvSpPr>
        <p:spPr>
          <a:xfrm>
            <a:off x="4345184" y="1689141"/>
            <a:ext cx="1292100" cy="297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de-DE" sz="11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3.Week</a:t>
            </a:r>
          </a:p>
        </p:txBody>
      </p:sp>
      <p:sp>
        <p:nvSpPr>
          <p:cNvPr id="9" name="Google Shape;184;p20">
            <a:extLst>
              <a:ext uri="{FF2B5EF4-FFF2-40B4-BE49-F238E27FC236}">
                <a16:creationId xmlns:a16="http://schemas.microsoft.com/office/drawing/2014/main" id="{9735AC1A-DF2F-5EAD-6C21-E0DBEC6AED33}"/>
              </a:ext>
            </a:extLst>
          </p:cNvPr>
          <p:cNvSpPr/>
          <p:nvPr/>
        </p:nvSpPr>
        <p:spPr>
          <a:xfrm>
            <a:off x="1761167" y="1979319"/>
            <a:ext cx="1292100" cy="2263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85;p20">
            <a:extLst>
              <a:ext uri="{FF2B5EF4-FFF2-40B4-BE49-F238E27FC236}">
                <a16:creationId xmlns:a16="http://schemas.microsoft.com/office/drawing/2014/main" id="{1994C3E6-B794-FD88-09E6-C2AC0D3140E7}"/>
              </a:ext>
            </a:extLst>
          </p:cNvPr>
          <p:cNvSpPr/>
          <p:nvPr/>
        </p:nvSpPr>
        <p:spPr>
          <a:xfrm>
            <a:off x="3053224" y="1979319"/>
            <a:ext cx="1292100" cy="2263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86;p20">
            <a:extLst>
              <a:ext uri="{FF2B5EF4-FFF2-40B4-BE49-F238E27FC236}">
                <a16:creationId xmlns:a16="http://schemas.microsoft.com/office/drawing/2014/main" id="{17974EC8-82C9-61B2-4A86-68B1436DEF94}"/>
              </a:ext>
            </a:extLst>
          </p:cNvPr>
          <p:cNvSpPr/>
          <p:nvPr/>
        </p:nvSpPr>
        <p:spPr>
          <a:xfrm>
            <a:off x="4345184" y="1979319"/>
            <a:ext cx="1292100" cy="2263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87;p20">
            <a:extLst>
              <a:ext uri="{FF2B5EF4-FFF2-40B4-BE49-F238E27FC236}">
                <a16:creationId xmlns:a16="http://schemas.microsoft.com/office/drawing/2014/main" id="{4425D654-13B5-000C-1C04-B139BEF252BB}"/>
              </a:ext>
            </a:extLst>
          </p:cNvPr>
          <p:cNvSpPr/>
          <p:nvPr/>
        </p:nvSpPr>
        <p:spPr>
          <a:xfrm>
            <a:off x="5657117" y="1689133"/>
            <a:ext cx="1292100" cy="297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de-DE" sz="11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4.Week</a:t>
            </a:r>
          </a:p>
        </p:txBody>
      </p:sp>
      <p:sp>
        <p:nvSpPr>
          <p:cNvPr id="13" name="Google Shape;188;p20">
            <a:extLst>
              <a:ext uri="{FF2B5EF4-FFF2-40B4-BE49-F238E27FC236}">
                <a16:creationId xmlns:a16="http://schemas.microsoft.com/office/drawing/2014/main" id="{9A3648ED-ABCA-2C0D-D0E4-AC2031DAEBAB}"/>
              </a:ext>
            </a:extLst>
          </p:cNvPr>
          <p:cNvSpPr/>
          <p:nvPr/>
        </p:nvSpPr>
        <p:spPr>
          <a:xfrm>
            <a:off x="6929264" y="1689133"/>
            <a:ext cx="1292100" cy="297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de-DE" sz="11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</a:p>
        </p:txBody>
      </p:sp>
      <p:sp>
        <p:nvSpPr>
          <p:cNvPr id="14" name="Google Shape;189;p20">
            <a:extLst>
              <a:ext uri="{FF2B5EF4-FFF2-40B4-BE49-F238E27FC236}">
                <a16:creationId xmlns:a16="http://schemas.microsoft.com/office/drawing/2014/main" id="{176C8707-14F8-1C86-1E80-F3C02BF45857}"/>
              </a:ext>
            </a:extLst>
          </p:cNvPr>
          <p:cNvSpPr/>
          <p:nvPr/>
        </p:nvSpPr>
        <p:spPr>
          <a:xfrm>
            <a:off x="5637305" y="1979307"/>
            <a:ext cx="1292100" cy="2263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90;p20">
            <a:extLst>
              <a:ext uri="{FF2B5EF4-FFF2-40B4-BE49-F238E27FC236}">
                <a16:creationId xmlns:a16="http://schemas.microsoft.com/office/drawing/2014/main" id="{65E7E068-34AF-94E0-89B0-52609A45836F}"/>
              </a:ext>
            </a:extLst>
          </p:cNvPr>
          <p:cNvSpPr/>
          <p:nvPr/>
        </p:nvSpPr>
        <p:spPr>
          <a:xfrm>
            <a:off x="6929265" y="1979307"/>
            <a:ext cx="1292100" cy="2263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91;p20">
            <a:extLst>
              <a:ext uri="{FF2B5EF4-FFF2-40B4-BE49-F238E27FC236}">
                <a16:creationId xmlns:a16="http://schemas.microsoft.com/office/drawing/2014/main" id="{2372A00D-E072-72C0-0284-A57184D1E3A4}"/>
              </a:ext>
            </a:extLst>
          </p:cNvPr>
          <p:cNvSpPr/>
          <p:nvPr/>
        </p:nvSpPr>
        <p:spPr>
          <a:xfrm>
            <a:off x="1761166" y="2203883"/>
            <a:ext cx="1295527" cy="2970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92;p20">
            <a:extLst>
              <a:ext uri="{FF2B5EF4-FFF2-40B4-BE49-F238E27FC236}">
                <a16:creationId xmlns:a16="http://schemas.microsoft.com/office/drawing/2014/main" id="{7A6AC41E-90F9-4BC5-3C69-F50B8855FE32}"/>
              </a:ext>
            </a:extLst>
          </p:cNvPr>
          <p:cNvSpPr/>
          <p:nvPr/>
        </p:nvSpPr>
        <p:spPr>
          <a:xfrm>
            <a:off x="3053214" y="2693792"/>
            <a:ext cx="1951212" cy="297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95;p20">
            <a:extLst>
              <a:ext uri="{FF2B5EF4-FFF2-40B4-BE49-F238E27FC236}">
                <a16:creationId xmlns:a16="http://schemas.microsoft.com/office/drawing/2014/main" id="{935ED3DF-46FB-9C21-854B-DCCDFCEFBCAC}"/>
              </a:ext>
            </a:extLst>
          </p:cNvPr>
          <p:cNvSpPr/>
          <p:nvPr/>
        </p:nvSpPr>
        <p:spPr>
          <a:xfrm>
            <a:off x="4991234" y="3153021"/>
            <a:ext cx="1570074" cy="297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3" name="Google Shape;198;p20">
            <a:extLst>
              <a:ext uri="{FF2B5EF4-FFF2-40B4-BE49-F238E27FC236}">
                <a16:creationId xmlns:a16="http://schemas.microsoft.com/office/drawing/2014/main" id="{2C3BE8E7-CB1D-AD6F-F840-6AB9E09AA392}"/>
              </a:ext>
            </a:extLst>
          </p:cNvPr>
          <p:cNvCxnSpPr/>
          <p:nvPr/>
        </p:nvCxnSpPr>
        <p:spPr>
          <a:xfrm rot="10800000">
            <a:off x="3967143" y="1940433"/>
            <a:ext cx="4800" cy="2343000"/>
          </a:xfrm>
          <a:prstGeom prst="straightConnector1">
            <a:avLst/>
          </a:prstGeom>
          <a:noFill/>
          <a:ln w="38100" cap="flat" cmpd="sng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" name="Google Shape;199;p20">
            <a:extLst>
              <a:ext uri="{FF2B5EF4-FFF2-40B4-BE49-F238E27FC236}">
                <a16:creationId xmlns:a16="http://schemas.microsoft.com/office/drawing/2014/main" id="{36C8AA1B-FBCC-F22E-5BCB-CA61344C3CB7}"/>
              </a:ext>
            </a:extLst>
          </p:cNvPr>
          <p:cNvCxnSpPr/>
          <p:nvPr/>
        </p:nvCxnSpPr>
        <p:spPr>
          <a:xfrm rot="10800000">
            <a:off x="6561309" y="1895533"/>
            <a:ext cx="4800" cy="2343000"/>
          </a:xfrm>
          <a:prstGeom prst="straightConnector1">
            <a:avLst/>
          </a:prstGeom>
          <a:noFill/>
          <a:ln w="38100" cap="flat" cmpd="sng">
            <a:solidFill>
              <a:srgbClr val="ED751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8" name="Google Shape;203;p20">
            <a:extLst>
              <a:ext uri="{FF2B5EF4-FFF2-40B4-BE49-F238E27FC236}">
                <a16:creationId xmlns:a16="http://schemas.microsoft.com/office/drawing/2014/main" id="{100C28E6-80A4-38E0-ADE7-4B4DC8391819}"/>
              </a:ext>
            </a:extLst>
          </p:cNvPr>
          <p:cNvSpPr/>
          <p:nvPr/>
        </p:nvSpPr>
        <p:spPr>
          <a:xfrm>
            <a:off x="3840369" y="4281705"/>
            <a:ext cx="260100" cy="2001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04;p20">
            <a:extLst>
              <a:ext uri="{FF2B5EF4-FFF2-40B4-BE49-F238E27FC236}">
                <a16:creationId xmlns:a16="http://schemas.microsoft.com/office/drawing/2014/main" id="{73895A06-4F9C-8C57-1D73-042954CA3157}"/>
              </a:ext>
            </a:extLst>
          </p:cNvPr>
          <p:cNvSpPr/>
          <p:nvPr/>
        </p:nvSpPr>
        <p:spPr>
          <a:xfrm>
            <a:off x="6431258" y="4238533"/>
            <a:ext cx="260100" cy="2001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81;p20">
            <a:extLst>
              <a:ext uri="{FF2B5EF4-FFF2-40B4-BE49-F238E27FC236}">
                <a16:creationId xmlns:a16="http://schemas.microsoft.com/office/drawing/2014/main" id="{DC4596FB-F23D-E171-4E01-AC1096002654}"/>
              </a:ext>
            </a:extLst>
          </p:cNvPr>
          <p:cNvSpPr/>
          <p:nvPr/>
        </p:nvSpPr>
        <p:spPr>
          <a:xfrm>
            <a:off x="114300" y="2203883"/>
            <a:ext cx="1646937" cy="297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Get</a:t>
            </a:r>
            <a:r>
              <a:rPr lang="de-DE" sz="11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de-DE" sz="11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Finished</a:t>
            </a:r>
            <a:r>
              <a:rPr lang="de-DE" sz="11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de-DE" sz="11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de-DE" sz="11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Task</a:t>
            </a:r>
            <a:endParaRPr sz="11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181;p20">
            <a:extLst>
              <a:ext uri="{FF2B5EF4-FFF2-40B4-BE49-F238E27FC236}">
                <a16:creationId xmlns:a16="http://schemas.microsoft.com/office/drawing/2014/main" id="{ABF7F3FD-2BE3-24E9-D9AF-7FBB850FB2CC}"/>
              </a:ext>
            </a:extLst>
          </p:cNvPr>
          <p:cNvSpPr/>
          <p:nvPr/>
        </p:nvSpPr>
        <p:spPr>
          <a:xfrm>
            <a:off x="114301" y="2693792"/>
            <a:ext cx="1649910" cy="297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 </a:t>
            </a:r>
            <a:r>
              <a:rPr lang="de-DE" sz="11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de-DE" sz="11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de-DE" sz="11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other</a:t>
            </a:r>
            <a:r>
              <a:rPr lang="de-DE" sz="11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de-DE" sz="11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Years</a:t>
            </a:r>
            <a:r>
              <a:rPr lang="de-DE" sz="11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de-DE" sz="11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r>
              <a:rPr lang="de-DE" sz="11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de-DE" sz="11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de-DE" sz="11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Dataset</a:t>
            </a:r>
            <a:endParaRPr sz="11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181;p20">
            <a:extLst>
              <a:ext uri="{FF2B5EF4-FFF2-40B4-BE49-F238E27FC236}">
                <a16:creationId xmlns:a16="http://schemas.microsoft.com/office/drawing/2014/main" id="{C98FD911-D98B-4B20-F264-92B8A65EDD10}"/>
              </a:ext>
            </a:extLst>
          </p:cNvPr>
          <p:cNvSpPr/>
          <p:nvPr/>
        </p:nvSpPr>
        <p:spPr>
          <a:xfrm>
            <a:off x="114301" y="3153021"/>
            <a:ext cx="1649910" cy="297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Collect</a:t>
            </a:r>
            <a:r>
              <a:rPr lang="de-DE" sz="11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all </a:t>
            </a:r>
            <a:r>
              <a:rPr lang="de-DE" sz="11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r>
              <a:rPr lang="de-DE" sz="11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lang="de-DE" sz="11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one</a:t>
            </a:r>
            <a:r>
              <a:rPr lang="de-DE" sz="11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de-DE" sz="11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notebook</a:t>
            </a:r>
            <a:endParaRPr lang="de-DE" sz="11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181;p20">
            <a:extLst>
              <a:ext uri="{FF2B5EF4-FFF2-40B4-BE49-F238E27FC236}">
                <a16:creationId xmlns:a16="http://schemas.microsoft.com/office/drawing/2014/main" id="{C7B4F906-BA2D-9370-B739-C85AF3A3EEFB}"/>
              </a:ext>
            </a:extLst>
          </p:cNvPr>
          <p:cNvSpPr/>
          <p:nvPr/>
        </p:nvSpPr>
        <p:spPr>
          <a:xfrm>
            <a:off x="114301" y="3591699"/>
            <a:ext cx="1643440" cy="297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195;p20">
            <a:extLst>
              <a:ext uri="{FF2B5EF4-FFF2-40B4-BE49-F238E27FC236}">
                <a16:creationId xmlns:a16="http://schemas.microsoft.com/office/drawing/2014/main" id="{095BBE13-F4BE-8447-D278-57CD77DCF684}"/>
              </a:ext>
            </a:extLst>
          </p:cNvPr>
          <p:cNvSpPr/>
          <p:nvPr/>
        </p:nvSpPr>
        <p:spPr>
          <a:xfrm>
            <a:off x="6561287" y="3589804"/>
            <a:ext cx="1655276" cy="297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47E53EE-355F-C44A-3B38-B90BC5CA26DC}"/>
              </a:ext>
            </a:extLst>
          </p:cNvPr>
          <p:cNvSpPr txBox="1"/>
          <p:nvPr/>
        </p:nvSpPr>
        <p:spPr>
          <a:xfrm>
            <a:off x="128705" y="3596400"/>
            <a:ext cx="2070760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Work with more Datasets </a:t>
            </a:r>
          </a:p>
          <a:p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6B86C25-612B-D037-4233-97180ABBFD5F}"/>
              </a:ext>
            </a:extLst>
          </p:cNvPr>
          <p:cNvSpPr txBox="1"/>
          <p:nvPr/>
        </p:nvSpPr>
        <p:spPr>
          <a:xfrm>
            <a:off x="6912620" y="3579027"/>
            <a:ext cx="120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144320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HHC Farben">
      <a:dk1>
        <a:srgbClr val="000000"/>
      </a:dk1>
      <a:lt1>
        <a:srgbClr val="FFFFFF"/>
      </a:lt1>
      <a:dk2>
        <a:srgbClr val="042A4F"/>
      </a:dk2>
      <a:lt2>
        <a:srgbClr val="F1741E"/>
      </a:lt2>
      <a:accent1>
        <a:srgbClr val="414042"/>
      </a:accent1>
      <a:accent2>
        <a:srgbClr val="023E7F"/>
      </a:accent2>
      <a:accent3>
        <a:srgbClr val="014592"/>
      </a:accent3>
      <a:accent4>
        <a:srgbClr val="0051AF"/>
      </a:accent4>
      <a:accent5>
        <a:srgbClr val="FFFFFF"/>
      </a:accent5>
      <a:accent6>
        <a:srgbClr val="FFFFFF"/>
      </a:accent6>
      <a:hlink>
        <a:srgbClr val="042A4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Bildschirmpräsentation (16:9)</PresentationFormat>
  <Paragraphs>49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Wingdings</vt:lpstr>
      <vt:lpstr>Roboto</vt:lpstr>
      <vt:lpstr>Calibri</vt:lpstr>
      <vt:lpstr>Office</vt:lpstr>
      <vt:lpstr>PowerPoint-Präsentation</vt:lpstr>
      <vt:lpstr>Dataset</vt:lpstr>
      <vt:lpstr>Project</vt:lpstr>
      <vt:lpstr>Tickets</vt:lpstr>
      <vt:lpstr>KPIs</vt:lpstr>
      <vt:lpstr>What we‘ve done so far</vt:lpstr>
      <vt:lpstr>What we‘ve done so far</vt:lpstr>
      <vt:lpstr>Next Steps</vt:lpstr>
      <vt:lpstr>What‘s about the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janik siedentopf</cp:lastModifiedBy>
  <cp:revision>4</cp:revision>
  <dcterms:modified xsi:type="dcterms:W3CDTF">2024-02-22T17:09:48Z</dcterms:modified>
</cp:coreProperties>
</file>