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2" r:id="rId6"/>
    <p:sldId id="263" r:id="rId7"/>
    <p:sldId id="269" r:id="rId8"/>
    <p:sldId id="270" r:id="rId9"/>
    <p:sldId id="268" r:id="rId10"/>
  </p:sldIdLst>
  <p:sldSz cx="9144000" cy="5143500" type="screen16x9"/>
  <p:notesSz cx="6858000" cy="9144000"/>
  <p:embeddedFontLst>
    <p:embeddedFont>
      <p:font typeface="Livvic" panose="020B0604020202020204" charset="0"/>
      <p:regular r:id="rId12"/>
      <p:bold r:id="rId13"/>
      <p:italic r:id="rId14"/>
      <p:boldItalic r:id="rId15"/>
    </p:embeddedFont>
    <p:embeddedFont>
      <p:font typeface="Quattrocento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53">
          <p15:clr>
            <a:srgbClr val="A4A3A4"/>
          </p15:clr>
        </p15:guide>
        <p15:guide id="2" pos="2857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t3OCCWfBPrdPbmBgMY/vN674W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9" d="100"/>
          <a:sy n="49" d="100"/>
        </p:scale>
        <p:origin x="90" y="460"/>
      </p:cViewPr>
      <p:guideLst>
        <p:guide orient="horz" pos="1053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" name="Google Shape;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e21e03950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ee21e03950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e21e03950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ee21e03950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e21e03950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ee21e03950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e21e03950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ee21e03950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769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e21e03950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ee21e03950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>
  <p:cSld name="CUSTOM_2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4"/>
          <p:cNvSpPr txBox="1"/>
          <p:nvPr/>
        </p:nvSpPr>
        <p:spPr>
          <a:xfrm>
            <a:off x="7688325" y="4400500"/>
            <a:ext cx="92100" cy="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gular Pages">
  <p:cSld name="CUSTOM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ubTitle" idx="1"/>
          </p:nvPr>
        </p:nvSpPr>
        <p:spPr>
          <a:xfrm>
            <a:off x="311700" y="342116"/>
            <a:ext cx="73287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25"/>
          <p:cNvSpPr txBox="1"/>
          <p:nvPr/>
        </p:nvSpPr>
        <p:spPr>
          <a:xfrm>
            <a:off x="7688325" y="4400500"/>
            <a:ext cx="92100" cy="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cxnSp>
        <p:nvCxnSpPr>
          <p:cNvPr id="16" name="Google Shape;16;p25"/>
          <p:cNvCxnSpPr/>
          <p:nvPr/>
        </p:nvCxnSpPr>
        <p:spPr>
          <a:xfrm>
            <a:off x="343000" y="727850"/>
            <a:ext cx="6860100" cy="0"/>
          </a:xfrm>
          <a:prstGeom prst="straightConnector1">
            <a:avLst/>
          </a:prstGeom>
          <a:noFill/>
          <a:ln w="9525" cap="flat" cmpd="sng">
            <a:solidFill>
              <a:srgbClr val="F7F7F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V2">
  <p:cSld name="Section Title V2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27"/>
          <p:cNvPicPr preferRelativeResize="0"/>
          <p:nvPr/>
        </p:nvPicPr>
        <p:blipFill rotWithShape="1">
          <a:blip r:embed="rId2">
            <a:alphaModFix/>
          </a:blip>
          <a:srcRect l="1709" t="6161" r="29" b="1090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27"/>
          <p:cNvSpPr/>
          <p:nvPr/>
        </p:nvSpPr>
        <p:spPr>
          <a:xfrm rot="10800000">
            <a:off x="1778100" y="0"/>
            <a:ext cx="7365908" cy="5143500"/>
          </a:xfrm>
          <a:custGeom>
            <a:avLst/>
            <a:gdLst/>
            <a:ahLst/>
            <a:cxnLst/>
            <a:rect l="l" t="t" r="r" b="b"/>
            <a:pathLst>
              <a:path w="9821211" h="6858000" extrusionOk="0">
                <a:moveTo>
                  <a:pt x="163285" y="6849510"/>
                </a:moveTo>
                <a:lnTo>
                  <a:pt x="168187" y="6858000"/>
                </a:lnTo>
                <a:lnTo>
                  <a:pt x="163285" y="6858000"/>
                </a:lnTo>
                <a:close/>
                <a:moveTo>
                  <a:pt x="0" y="6849510"/>
                </a:moveTo>
                <a:lnTo>
                  <a:pt x="4902" y="6858000"/>
                </a:lnTo>
                <a:lnTo>
                  <a:pt x="0" y="6858000"/>
                </a:lnTo>
                <a:close/>
                <a:moveTo>
                  <a:pt x="0" y="0"/>
                </a:moveTo>
                <a:lnTo>
                  <a:pt x="163285" y="0"/>
                </a:lnTo>
                <a:lnTo>
                  <a:pt x="1746943" y="0"/>
                </a:lnTo>
                <a:lnTo>
                  <a:pt x="1910228" y="0"/>
                </a:lnTo>
                <a:lnTo>
                  <a:pt x="2971585" y="0"/>
                </a:lnTo>
                <a:lnTo>
                  <a:pt x="4114800" y="0"/>
                </a:lnTo>
                <a:lnTo>
                  <a:pt x="4441156" y="0"/>
                </a:lnTo>
                <a:lnTo>
                  <a:pt x="5861742" y="0"/>
                </a:lnTo>
                <a:lnTo>
                  <a:pt x="9821211" y="6858000"/>
                </a:lnTo>
                <a:lnTo>
                  <a:pt x="8400625" y="6858000"/>
                </a:lnTo>
                <a:lnTo>
                  <a:pt x="6931054" y="6858000"/>
                </a:lnTo>
                <a:lnTo>
                  <a:pt x="5869697" y="6858000"/>
                </a:lnTo>
                <a:lnTo>
                  <a:pt x="5706412" y="6858000"/>
                </a:lnTo>
                <a:lnTo>
                  <a:pt x="4924975" y="6858000"/>
                </a:lnTo>
                <a:lnTo>
                  <a:pt x="4119702" y="6858000"/>
                </a:lnTo>
                <a:lnTo>
                  <a:pt x="4114800" y="6858000"/>
                </a:lnTo>
                <a:lnTo>
                  <a:pt x="3504389" y="6858000"/>
                </a:lnTo>
                <a:lnTo>
                  <a:pt x="2699115" y="6858000"/>
                </a:lnTo>
                <a:lnTo>
                  <a:pt x="2694213" y="6858000"/>
                </a:lnTo>
                <a:lnTo>
                  <a:pt x="2034818" y="6858000"/>
                </a:lnTo>
                <a:lnTo>
                  <a:pt x="1229544" y="6858000"/>
                </a:lnTo>
                <a:lnTo>
                  <a:pt x="1224642" y="6858000"/>
                </a:lnTo>
                <a:lnTo>
                  <a:pt x="973461" y="6858000"/>
                </a:lnTo>
                <a:lnTo>
                  <a:pt x="810176" y="6858000"/>
                </a:lnTo>
                <a:lnTo>
                  <a:pt x="0" y="5454734"/>
                </a:lnTo>
                <a:close/>
              </a:path>
            </a:pathLst>
          </a:custGeom>
          <a:solidFill>
            <a:srgbClr val="1756E2">
              <a:alpha val="6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" name="Google Shape;34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646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646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646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646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646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646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646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646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646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title"/>
          </p:nvPr>
        </p:nvSpPr>
        <p:spPr>
          <a:xfrm>
            <a:off x="1717682" y="2149177"/>
            <a:ext cx="70563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sz="3400" b="1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sz="3400" b="1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sz="3400" b="1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sz="3400" b="1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sz="3400" b="1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sz="3400" b="1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sz="3400" b="1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sz="3400" b="1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sz="3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subTitle" idx="1"/>
          </p:nvPr>
        </p:nvSpPr>
        <p:spPr>
          <a:xfrm>
            <a:off x="1437850" y="2741727"/>
            <a:ext cx="73287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Livvic"/>
              <a:buNone/>
              <a:defRPr sz="2800" b="0" i="0" u="none" strike="noStrike" cap="none">
                <a:solidFill>
                  <a:srgbClr val="464646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Livvic"/>
              <a:buNone/>
              <a:defRPr sz="2800" b="0" i="0" u="none" strike="noStrike" cap="none">
                <a:solidFill>
                  <a:srgbClr val="464646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Livvic"/>
              <a:buNone/>
              <a:defRPr sz="2800" b="0" i="0" u="none" strike="noStrike" cap="none">
                <a:solidFill>
                  <a:srgbClr val="464646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Livvic"/>
              <a:buNone/>
              <a:defRPr sz="2800" b="0" i="0" u="none" strike="noStrike" cap="none">
                <a:solidFill>
                  <a:srgbClr val="464646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Livvic"/>
              <a:buNone/>
              <a:defRPr sz="2800" b="0" i="0" u="none" strike="noStrike" cap="none">
                <a:solidFill>
                  <a:srgbClr val="464646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Livvic"/>
              <a:buNone/>
              <a:defRPr sz="2800" b="0" i="0" u="none" strike="noStrike" cap="none">
                <a:solidFill>
                  <a:srgbClr val="464646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Livvic"/>
              <a:buNone/>
              <a:defRPr sz="2800" b="0" i="0" u="none" strike="noStrike" cap="none">
                <a:solidFill>
                  <a:srgbClr val="464646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Livvic"/>
              <a:buNone/>
              <a:defRPr sz="2800" b="0" i="0" u="none" strike="noStrike" cap="none">
                <a:solidFill>
                  <a:srgbClr val="464646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Livvic"/>
              <a:buNone/>
              <a:defRPr sz="2800" b="0" i="0" u="none" strike="noStrike" cap="none">
                <a:solidFill>
                  <a:srgbClr val="464646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Livvic"/>
              <a:buChar char="●"/>
              <a:defRPr sz="1800" b="0" i="0" u="none" strike="noStrike" cap="none">
                <a:solidFill>
                  <a:srgbClr val="464646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Livvic"/>
              <a:buChar char="○"/>
              <a:defRPr sz="1400" b="0" i="0" u="none" strike="noStrike" cap="none">
                <a:solidFill>
                  <a:srgbClr val="464646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Livvic"/>
              <a:buChar char="■"/>
              <a:defRPr sz="1400" b="0" i="0" u="none" strike="noStrike" cap="none">
                <a:solidFill>
                  <a:srgbClr val="464646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Livvic"/>
              <a:buChar char="●"/>
              <a:defRPr sz="1400" b="0" i="0" u="none" strike="noStrike" cap="none">
                <a:solidFill>
                  <a:srgbClr val="464646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Livvic"/>
              <a:buChar char="○"/>
              <a:defRPr sz="1400" b="0" i="0" u="none" strike="noStrike" cap="none">
                <a:solidFill>
                  <a:srgbClr val="464646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Livvic"/>
              <a:buChar char="■"/>
              <a:defRPr sz="1400" b="0" i="0" u="none" strike="noStrike" cap="none">
                <a:solidFill>
                  <a:srgbClr val="464646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Livvic"/>
              <a:buChar char="●"/>
              <a:defRPr sz="1400" b="0" i="0" u="none" strike="noStrike" cap="none">
                <a:solidFill>
                  <a:srgbClr val="464646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Livvic"/>
              <a:buChar char="○"/>
              <a:defRPr sz="1400" b="0" i="0" u="none" strike="noStrike" cap="none">
                <a:solidFill>
                  <a:srgbClr val="464646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Livvic"/>
              <a:buChar char="■"/>
              <a:defRPr sz="1400" b="0" i="0" u="none" strike="noStrike" cap="none">
                <a:solidFill>
                  <a:srgbClr val="464646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pic>
        <p:nvPicPr>
          <p:cNvPr id="8" name="Google Shape;8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09151" y="173080"/>
            <a:ext cx="462735" cy="462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59596" y="173080"/>
            <a:ext cx="464401" cy="4644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"/>
          <p:cNvSpPr/>
          <p:nvPr/>
        </p:nvSpPr>
        <p:spPr>
          <a:xfrm>
            <a:off x="19262" y="644825"/>
            <a:ext cx="9105600" cy="17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de-DE" sz="3600" b="1" i="0" u="none" strike="noStrike" cap="none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World </a:t>
            </a:r>
            <a:r>
              <a:rPr lang="de-DE" sz="3600" b="1" i="0" u="none" strike="noStrike" cap="none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Hapiness</a:t>
            </a:r>
            <a:r>
              <a:rPr lang="de-DE" sz="3600" b="1" i="0" u="none" strike="noStrike" cap="none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Ranking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de-DE" sz="2800" dirty="0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Winter </a:t>
            </a:r>
            <a:r>
              <a:rPr lang="de-DE" sz="2800" b="0" i="0" u="none" strike="noStrike" cap="none" dirty="0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Term 2023</a:t>
            </a:r>
            <a:r>
              <a:rPr lang="de-DE" sz="2800" dirty="0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/24</a:t>
            </a:r>
            <a:endParaRPr sz="2800" b="0" i="0" u="none" strike="noStrike" cap="none" dirty="0">
              <a:solidFill>
                <a:schemeClr val="dk2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de-DE"/>
              <a:t>Agenda</a:t>
            </a: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subTitle" idx="1"/>
          </p:nvPr>
        </p:nvSpPr>
        <p:spPr>
          <a:xfrm>
            <a:off x="311700" y="342116"/>
            <a:ext cx="73287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200"/>
              <a:buNone/>
            </a:pPr>
            <a:r>
              <a:rPr lang="de-DE"/>
              <a:t>Potential topics for the presentation</a:t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3942000" y="1941750"/>
            <a:ext cx="1260000" cy="12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de-DE" sz="1250" b="1" i="0" u="none" strike="noStrike" cap="non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Problems &amp; Solutions</a:t>
            </a:r>
            <a:endParaRPr sz="1250" b="1" i="0" u="none" strike="noStrike" cap="none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5491409" y="1941750"/>
            <a:ext cx="1260000" cy="12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de-DE" sz="1200" b="1" i="0" u="none" strike="noStrike" cap="none" dirty="0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Plots</a:t>
            </a:r>
            <a:endParaRPr sz="1200" b="1" i="0" u="none" strike="noStrike" cap="none" dirty="0">
              <a:solidFill>
                <a:srgbClr val="FFFFFF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2392591" y="1941750"/>
            <a:ext cx="1260000" cy="12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de-DE" sz="1250" b="1" i="0" u="none" strike="noStrike" cap="none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Idea and Project Outline</a:t>
            </a:r>
            <a:endParaRPr sz="1250" b="1" i="0" u="none" strike="noStrike" cap="none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843182" y="1941750"/>
            <a:ext cx="1260000" cy="12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de-DE" sz="1250" b="1" i="0" u="none" strike="noStrike" cap="none" dirty="0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Intro &amp; Team</a:t>
            </a:r>
            <a:endParaRPr sz="1250" b="1" i="0" u="none" strike="noStrike" cap="none" dirty="0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e21e03950_0_303"/>
          <p:cNvSpPr txBox="1"/>
          <p:nvPr/>
        </p:nvSpPr>
        <p:spPr>
          <a:xfrm>
            <a:off x="434100" y="1056050"/>
            <a:ext cx="81498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254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dirty="0"/>
              <a:t>Data from the Gallup World Poll, we aim to understand the factors driving global happiness. </a:t>
            </a:r>
          </a:p>
          <a:p>
            <a:pPr marL="4254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dirty="0"/>
              <a:t>By analyzing six key factors, we uncover what influences happiness levels across nations.</a:t>
            </a:r>
            <a:endParaRPr sz="1400" b="0" i="0" u="none" strike="noStrike" cap="none" dirty="0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73" name="Google Shape;73;gee21e03950_0_30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de-DE" dirty="0"/>
              <a:t>Intro &amp; Team</a:t>
            </a:r>
            <a:endParaRPr dirty="0"/>
          </a:p>
        </p:txBody>
      </p:sp>
      <p:sp>
        <p:nvSpPr>
          <p:cNvPr id="74" name="Google Shape;74;gee21e03950_0_303"/>
          <p:cNvSpPr txBox="1">
            <a:spLocks noGrp="1"/>
          </p:cNvSpPr>
          <p:nvPr>
            <p:ph type="subTitle" idx="1"/>
          </p:nvPr>
        </p:nvSpPr>
        <p:spPr>
          <a:xfrm>
            <a:off x="311700" y="342116"/>
            <a:ext cx="73287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de-DE"/>
              <a:t>Some ideas for this section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e21e03950_0_357"/>
          <p:cNvSpPr txBox="1"/>
          <p:nvPr/>
        </p:nvSpPr>
        <p:spPr>
          <a:xfrm>
            <a:off x="-98850" y="905807"/>
            <a:ext cx="81498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42950" indent="-285750">
              <a:lnSpc>
                <a:spcPct val="200000"/>
              </a:lnSpc>
              <a:buSzPts val="1400"/>
              <a:buFontTx/>
              <a:buChar char="-"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factors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influencing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happiness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worldwide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indent="-285750">
              <a:lnSpc>
                <a:spcPct val="200000"/>
              </a:lnSpc>
              <a:buSzPts val="1400"/>
              <a:buFontTx/>
              <a:buChar char="-"/>
            </a:pPr>
            <a:r>
              <a:rPr lang="en-US" dirty="0"/>
              <a:t>This dataset includes various socio-economic indicators and happiness scores for different countries</a:t>
            </a: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742950" indent="-285750">
              <a:lnSpc>
                <a:spcPct val="200000"/>
              </a:lnSpc>
              <a:buSzPts val="1400"/>
              <a:buFontTx/>
              <a:buChar char="-"/>
            </a:pP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</a:rPr>
              <a:t>Building different </a:t>
            </a:r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</a:rPr>
              <a:t>correlations</a:t>
            </a: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</a:rPr>
              <a:t>between</a:t>
            </a: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</a:rPr>
              <a:t>the</a:t>
            </a: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</a:rPr>
              <a:t> different </a:t>
            </a:r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</a:rPr>
              <a:t>factors</a:t>
            </a: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80" name="Google Shape;80;gee21e03950_0_35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de-DE"/>
              <a:t>Idea &amp; Project Outline</a:t>
            </a:r>
            <a:endParaRPr/>
          </a:p>
        </p:txBody>
      </p:sp>
      <p:sp>
        <p:nvSpPr>
          <p:cNvPr id="81" name="Google Shape;81;gee21e03950_0_357"/>
          <p:cNvSpPr txBox="1">
            <a:spLocks noGrp="1"/>
          </p:cNvSpPr>
          <p:nvPr>
            <p:ph type="subTitle" idx="1"/>
          </p:nvPr>
        </p:nvSpPr>
        <p:spPr>
          <a:xfrm>
            <a:off x="311700" y="342116"/>
            <a:ext cx="73287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de-DE"/>
              <a:t>Some ideas for this section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e21e03950_0_365"/>
          <p:cNvSpPr txBox="1"/>
          <p:nvPr/>
        </p:nvSpPr>
        <p:spPr>
          <a:xfrm>
            <a:off x="434100" y="1056050"/>
            <a:ext cx="8149800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dirty="0"/>
              <a:t>Coordination</a:t>
            </a:r>
            <a:r>
              <a:rPr lang="en-US" dirty="0"/>
              <a:t>: Scheduling meetings and aligning on tasks was challenging due to differing schedules.</a:t>
            </a:r>
          </a:p>
          <a:p>
            <a:pPr marL="139700"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dirty="0"/>
              <a:t>Collaboration</a:t>
            </a:r>
            <a:r>
              <a:rPr lang="en-US" dirty="0"/>
              <a:t>: Balancing individual tasks with team progress was particularly challenging.</a:t>
            </a:r>
          </a:p>
          <a:p>
            <a:pPr marL="139700"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/>
          </a:p>
          <a:p>
            <a:pPr marL="139700"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dirty="0">
                <a:solidFill>
                  <a:schemeClr val="accent1"/>
                </a:solidFill>
              </a:rPr>
              <a:t>Overcoming the challenges</a:t>
            </a:r>
          </a:p>
          <a:p>
            <a:pPr>
              <a:lnSpc>
                <a:spcPct val="200000"/>
              </a:lnSpc>
              <a:buSzPts val="1400"/>
            </a:pPr>
            <a:r>
              <a:rPr lang="en-US" dirty="0"/>
              <a:t>   Overcame challenges through effective communication and flexibility.</a:t>
            </a:r>
          </a:p>
          <a:p>
            <a:pPr marL="139700"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/>
          </a:p>
          <a:p>
            <a:pPr marL="139700"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/>
          </a:p>
          <a:p>
            <a:pPr marL="139700"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400" b="0" i="0" u="none" strike="noStrike" cap="none" dirty="0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87" name="Google Shape;87;gee21e03950_0_36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de-DE"/>
              <a:t>Problems &amp; Solutions</a:t>
            </a:r>
            <a:endParaRPr/>
          </a:p>
        </p:txBody>
      </p:sp>
      <p:sp>
        <p:nvSpPr>
          <p:cNvPr id="88" name="Google Shape;88;gee21e03950_0_365"/>
          <p:cNvSpPr txBox="1">
            <a:spLocks noGrp="1"/>
          </p:cNvSpPr>
          <p:nvPr>
            <p:ph type="subTitle" idx="1"/>
          </p:nvPr>
        </p:nvSpPr>
        <p:spPr>
          <a:xfrm>
            <a:off x="311700" y="342116"/>
            <a:ext cx="73287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Challenges Experienced during the Project: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e21e03950_0_37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de-DE" dirty="0"/>
              <a:t>Plots</a:t>
            </a:r>
            <a:endParaRPr dirty="0"/>
          </a:p>
        </p:txBody>
      </p:sp>
      <p:pic>
        <p:nvPicPr>
          <p:cNvPr id="5" name="Grafik 4" descr="Ein Bild, das Text, Screenshot, Muster enthält.&#10;&#10;Automatisch generierte Beschreibung">
            <a:extLst>
              <a:ext uri="{FF2B5EF4-FFF2-40B4-BE49-F238E27FC236}">
                <a16:creationId xmlns:a16="http://schemas.microsoft.com/office/drawing/2014/main" id="{6547E3F9-FDDD-0B7C-E328-07839128F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205" y="100314"/>
            <a:ext cx="5484052" cy="4902961"/>
          </a:xfrm>
          <a:prstGeom prst="rect">
            <a:avLst/>
          </a:prstGeom>
        </p:spPr>
      </p:pic>
      <p:sp>
        <p:nvSpPr>
          <p:cNvPr id="9" name="Untertitel 8">
            <a:extLst>
              <a:ext uri="{FF2B5EF4-FFF2-40B4-BE49-F238E27FC236}">
                <a16:creationId xmlns:a16="http://schemas.microsoft.com/office/drawing/2014/main" id="{49291CD2-CFBE-8D73-3243-E2EF42823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00C8C-8EF9-8457-EC66-AD0EE32F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Plots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93E59A-5294-71DA-C249-85F0CEFE7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4D91EBAB-64E4-91DE-3377-0A77C6CE6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95" y="845811"/>
            <a:ext cx="8851410" cy="42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3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014A8D-CF5A-E0A4-0FA4-9CBAB9B6F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Progress Update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0C5BC898-733B-E339-F1BC-7142AF8CD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57E9C4F-DA54-D28F-656A-7C2FBC581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00" y="1320998"/>
            <a:ext cx="809299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Codes and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nearing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finalize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begin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presentation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preparation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E075114-E8A5-3444-A346-39ABBAB8E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281" y="2060736"/>
            <a:ext cx="5203417" cy="274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73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e21e03950_0_414"/>
          <p:cNvSpPr txBox="1"/>
          <p:nvPr/>
        </p:nvSpPr>
        <p:spPr>
          <a:xfrm>
            <a:off x="311700" y="1143302"/>
            <a:ext cx="814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41" name="Google Shape;141;gee21e03950_0_41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de-DE" dirty="0"/>
              <a:t>Ziele bis nächste Woche</a:t>
            </a:r>
            <a:endParaRPr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8119464-42C3-85EB-81FF-43D2357B0D9A}"/>
              </a:ext>
            </a:extLst>
          </p:cNvPr>
          <p:cNvSpPr txBox="1"/>
          <p:nvPr/>
        </p:nvSpPr>
        <p:spPr>
          <a:xfrm>
            <a:off x="311700" y="1004793"/>
            <a:ext cx="71656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Finalize remaining codes and plots.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Rehearse presentation and prepare slides.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Aim to complete presentation by 21.03.2024 for smooth delivery.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3230CA4-6FE3-C7F5-1F66-C2B80B2DB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195" y="2063574"/>
            <a:ext cx="5761105" cy="2549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464646"/>
      </a:dk1>
      <a:lt1>
        <a:srgbClr val="FFFFFF"/>
      </a:lt1>
      <a:dk2>
        <a:srgbClr val="464646"/>
      </a:dk2>
      <a:lt2>
        <a:srgbClr val="F7F7FB"/>
      </a:lt2>
      <a:accent1>
        <a:srgbClr val="FA1E5A"/>
      </a:accent1>
      <a:accent2>
        <a:srgbClr val="1756E2"/>
      </a:accent2>
      <a:accent3>
        <a:srgbClr val="464646"/>
      </a:accent3>
      <a:accent4>
        <a:srgbClr val="FFFFFF"/>
      </a:accent4>
      <a:accent5>
        <a:srgbClr val="FFFFFF"/>
      </a:accent5>
      <a:accent6>
        <a:srgbClr val="FB5783"/>
      </a:accent6>
      <a:hlink>
        <a:srgbClr val="1756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Bildschirmpräsentation (16:9)</PresentationFormat>
  <Paragraphs>34</Paragraphs>
  <Slides>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Quattrocento Sans</vt:lpstr>
      <vt:lpstr>Arial</vt:lpstr>
      <vt:lpstr>Livvic</vt:lpstr>
      <vt:lpstr>Simple Light</vt:lpstr>
      <vt:lpstr>PowerPoint-Präsentation</vt:lpstr>
      <vt:lpstr>Agenda</vt:lpstr>
      <vt:lpstr>Intro &amp; Team</vt:lpstr>
      <vt:lpstr>Idea &amp; Project Outline</vt:lpstr>
      <vt:lpstr>Problems &amp; Solutions</vt:lpstr>
      <vt:lpstr>Plots</vt:lpstr>
      <vt:lpstr>Plots</vt:lpstr>
      <vt:lpstr>Progress Update</vt:lpstr>
      <vt:lpstr>Ziele bis nächste Woche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Johanna Betteray</dc:creator>
  <cp:lastModifiedBy>Paola Andrea Herrera Trigo</cp:lastModifiedBy>
  <cp:revision>4</cp:revision>
  <dcterms:modified xsi:type="dcterms:W3CDTF">2024-03-14T18:35:30Z</dcterms:modified>
</cp:coreProperties>
</file>