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84" r:id="rId5"/>
    <p:sldId id="286" r:id="rId6"/>
    <p:sldId id="287" r:id="rId7"/>
    <p:sldId id="297" r:id="rId8"/>
    <p:sldId id="288" r:id="rId9"/>
    <p:sldId id="298" r:id="rId10"/>
    <p:sldId id="290" r:id="rId11"/>
    <p:sldId id="262" r:id="rId12"/>
    <p:sldId id="292"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899" autoAdjust="0"/>
  </p:normalViewPr>
  <p:slideViewPr>
    <p:cSldViewPr snapToGrid="0" snapToObjects="1" showGuides="1">
      <p:cViewPr varScale="1">
        <p:scale>
          <a:sx n="91" d="100"/>
          <a:sy n="91" d="100"/>
        </p:scale>
        <p:origin x="796" y="5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media" Target="../media/media2.mp4"/><Relationship Id="rId7"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5" Type="http://schemas.microsoft.com/office/2007/relationships/media" Target="../media/media3.mp4"/><Relationship Id="rId10" Type="http://schemas.openxmlformats.org/officeDocument/2006/relationships/image" Target="../media/image5.png"/><Relationship Id="rId4" Type="http://schemas.openxmlformats.org/officeDocument/2006/relationships/video" Target="../media/media2.mp4"/><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Dennis Trumpet</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Nicolas Fernandez</a:t>
            </a:r>
          </a:p>
          <a:p>
            <a:endParaRPr lang="en-US" dirty="0"/>
          </a:p>
        </p:txBody>
      </p:sp>
      <p:pic>
        <p:nvPicPr>
          <p:cNvPr id="3" name="Picture 2" descr="A pixelated cartoon of a person&#10;&#10;AI-generated content may be incorrect.">
            <a:extLst>
              <a:ext uri="{FF2B5EF4-FFF2-40B4-BE49-F238E27FC236}">
                <a16:creationId xmlns:a16="http://schemas.microsoft.com/office/drawing/2014/main" id="{36480FDA-A0ED-0C0D-6108-0C365D421144}"/>
              </a:ext>
            </a:extLst>
          </p:cNvPr>
          <p:cNvPicPr>
            <a:picLocks noChangeAspect="1"/>
          </p:cNvPicPr>
          <p:nvPr/>
        </p:nvPicPr>
        <p:blipFill>
          <a:blip r:embed="rId2"/>
          <a:stretch>
            <a:fillRect/>
          </a:stretch>
        </p:blipFill>
        <p:spPr>
          <a:xfrm>
            <a:off x="8981086" y="2952683"/>
            <a:ext cx="609685" cy="952633"/>
          </a:xfrm>
          <a:prstGeom prst="rect">
            <a:avLst/>
          </a:prstGeom>
        </p:spPr>
      </p:pic>
      <p:pic>
        <p:nvPicPr>
          <p:cNvPr id="6" name="Picture Placeholder 5" descr="A cartoon character in a video game&#10;&#10;Description automatically generated">
            <a:extLst>
              <a:ext uri="{FF2B5EF4-FFF2-40B4-BE49-F238E27FC236}">
                <a16:creationId xmlns:a16="http://schemas.microsoft.com/office/drawing/2014/main" id="{18B2B221-F8FC-52F4-44E3-828FFDB8137C}"/>
              </a:ext>
            </a:extLst>
          </p:cNvPr>
          <p:cNvPicPr>
            <a:picLocks noGrp="1" noChangeAspect="1"/>
          </p:cNvPicPr>
          <p:nvPr>
            <p:ph type="pic" sz="quarter" idx="10"/>
          </p:nvPr>
        </p:nvPicPr>
        <p:blipFill>
          <a:blip r:embed="rId3"/>
          <a:srcRect l="11099" r="11099"/>
          <a:stretch>
            <a:fillRect/>
          </a:stretch>
        </p:blipFill>
        <p:spPr>
          <a:xfrm>
            <a:off x="7246938" y="812800"/>
            <a:ext cx="3833812" cy="4927600"/>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4114398" y="2612549"/>
            <a:ext cx="3963203" cy="992822"/>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642048" y="4325112"/>
            <a:ext cx="2129726" cy="630936"/>
          </a:xfrm>
        </p:spPr>
        <p:txBody>
          <a:bodyPr/>
          <a:lstStyle/>
          <a:p>
            <a:r>
              <a:rPr lang="en-US" dirty="0"/>
              <a:t>Game Concept</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Game Mechanics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Level Design</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Art and Style</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Code</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Dennis Trumpet</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2025</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139952" y="512064"/>
            <a:ext cx="9912096" cy="1014984"/>
          </a:xfrm>
        </p:spPr>
        <p:txBody>
          <a:bodyPr anchor="t">
            <a:normAutofit/>
          </a:bodyPr>
          <a:lstStyle/>
          <a:p>
            <a:pPr>
              <a:lnSpc>
                <a:spcPct val="90000"/>
              </a:lnSpc>
            </a:pPr>
            <a:r>
              <a:rPr lang="en-US" sz="3300" dirty="0"/>
              <a:t>Game Concept</a:t>
            </a:r>
            <a:br>
              <a:rPr lang="en-US" sz="3300" dirty="0"/>
            </a:br>
            <a:endParaRPr lang="en-US" sz="33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484632" y="1810512"/>
            <a:ext cx="11000232" cy="4160520"/>
          </a:xfrm>
        </p:spPr>
        <p:txBody>
          <a:bodyPr>
            <a:normAutofit/>
          </a:bodyPr>
          <a:lstStyle/>
          <a:p>
            <a:pPr>
              <a:lnSpc>
                <a:spcPct val="107000"/>
              </a:lnSpc>
              <a:spcAft>
                <a:spcPts val="800"/>
              </a:spcAft>
            </a:pPr>
            <a:r>
              <a:rPr lang="en-CA" kern="100" dirty="0">
                <a:effectLst/>
                <a:latin typeface="Aptos" panose="020B0004020202020204" pitchFamily="34" charset="0"/>
                <a:ea typeface="Aptos" panose="020B0004020202020204" pitchFamily="34" charset="0"/>
                <a:cs typeface="Times New Roman" panose="02020603050405020304" pitchFamily="18" charset="0"/>
              </a:rPr>
              <a:t>A satirical platformer video game inspired by Donald Trump’s controversial declarations. The objective of the game is to convert enough protesters into followers and avoid obstacles in order to gain enough support to ascend to power.</a:t>
            </a:r>
          </a:p>
          <a:p>
            <a:pPr>
              <a:lnSpc>
                <a:spcPct val="107000"/>
              </a:lnSpc>
              <a:spcAft>
                <a:spcPts val="800"/>
              </a:spcAft>
            </a:pP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r>
              <a:rPr lang="en-CA" sz="2800" b="1" kern="100" dirty="0">
                <a:solidFill>
                  <a:srgbClr val="000000"/>
                </a:solidFill>
                <a:effectLst/>
                <a:latin typeface="Aptos Display" panose="020B0004020202020204" pitchFamily="34" charset="0"/>
                <a:ea typeface="Times New Roman" panose="02020603050405020304" pitchFamily="18" charset="0"/>
                <a:cs typeface="Times New Roman" panose="02020603050405020304" pitchFamily="18" charset="0"/>
              </a:rPr>
              <a:t>Genre: </a:t>
            </a:r>
            <a:r>
              <a:rPr lang="en-CA" sz="2800" kern="100" dirty="0">
                <a:effectLst/>
                <a:latin typeface="Aptos" panose="020B0004020202020204" pitchFamily="34" charset="0"/>
                <a:ea typeface="Aptos" panose="020B0004020202020204" pitchFamily="34" charset="0"/>
                <a:cs typeface="Times New Roman" panose="02020603050405020304" pitchFamily="18" charset="0"/>
              </a:rPr>
              <a:t>Platformer/Side-scroller</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3</a:t>
            </a:fld>
            <a:endParaRPr lang="en-US"/>
          </a:p>
        </p:txBody>
      </p:sp>
      <p:sp>
        <p:nvSpPr>
          <p:cNvPr id="12" name="Footer Placeholder 4">
            <a:extLst>
              <a:ext uri="{FF2B5EF4-FFF2-40B4-BE49-F238E27FC236}">
                <a16:creationId xmlns:a16="http://schemas.microsoft.com/office/drawing/2014/main" id="{B4368C5E-A202-A01D-E37C-E420FF1843CA}"/>
              </a:ext>
            </a:extLst>
          </p:cNvPr>
          <p:cNvSpPr>
            <a:spLocks noGrp="1"/>
          </p:cNvSpPr>
          <p:nvPr>
            <p:ph type="ftr" sz="quarter" idx="11"/>
          </p:nvPr>
        </p:nvSpPr>
        <p:spPr>
          <a:xfrm>
            <a:off x="5364480" y="6400904"/>
            <a:ext cx="1463040" cy="246888"/>
          </a:xfrm>
        </p:spPr>
        <p:txBody>
          <a:bodyPr/>
          <a:lstStyle/>
          <a:p>
            <a:pPr>
              <a:spcAft>
                <a:spcPts val="600"/>
              </a:spcAft>
            </a:pPr>
            <a:r>
              <a:rPr lang="en-US" noProof="0" dirty="0"/>
              <a:t>Dennis Trumpet</a:t>
            </a:r>
          </a:p>
        </p:txBody>
      </p:sp>
      <p:sp>
        <p:nvSpPr>
          <p:cNvPr id="14" name="Date Placeholder 5">
            <a:extLst>
              <a:ext uri="{FF2B5EF4-FFF2-40B4-BE49-F238E27FC236}">
                <a16:creationId xmlns:a16="http://schemas.microsoft.com/office/drawing/2014/main" id="{0AC557DB-2B46-B6CE-3979-42B8E923E36F}"/>
              </a:ext>
            </a:extLst>
          </p:cNvPr>
          <p:cNvSpPr>
            <a:spLocks noGrp="1"/>
          </p:cNvSpPr>
          <p:nvPr>
            <p:ph type="dt" sz="half" idx="10"/>
          </p:nvPr>
        </p:nvSpPr>
        <p:spPr>
          <a:xfrm>
            <a:off x="10629145" y="6400904"/>
            <a:ext cx="640080" cy="246888"/>
          </a:xfrm>
        </p:spPr>
        <p:txBody>
          <a:bodyPr/>
          <a:lstStyle/>
          <a:p>
            <a:pPr>
              <a:spcAft>
                <a:spcPts val="600"/>
              </a:spcAft>
            </a:pPr>
            <a:r>
              <a:rPr lang="en-US" noProof="0" dirty="0"/>
              <a:t>2</a:t>
            </a:r>
            <a:r>
              <a:rPr lang="en-US" dirty="0"/>
              <a:t>025</a:t>
            </a:r>
            <a:endParaRPr lang="en-US" noProof="0" dirty="0"/>
          </a:p>
        </p:txBody>
      </p:sp>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39C9-EC25-9B3E-BA9C-C3BB4DDF1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B8091-77FC-35D1-B41D-0598B9351AA1}"/>
              </a:ext>
            </a:extLst>
          </p:cNvPr>
          <p:cNvSpPr>
            <a:spLocks noGrp="1"/>
          </p:cNvSpPr>
          <p:nvPr>
            <p:ph type="title"/>
          </p:nvPr>
        </p:nvSpPr>
        <p:spPr/>
        <p:txBody>
          <a:bodyPr/>
          <a:lstStyle/>
          <a:p>
            <a:r>
              <a:rPr lang="en-US" dirty="0"/>
              <a:t>Game Mechanics</a:t>
            </a:r>
          </a:p>
        </p:txBody>
      </p:sp>
      <p:sp>
        <p:nvSpPr>
          <p:cNvPr id="3" name="Text Placeholder 2">
            <a:extLst>
              <a:ext uri="{FF2B5EF4-FFF2-40B4-BE49-F238E27FC236}">
                <a16:creationId xmlns:a16="http://schemas.microsoft.com/office/drawing/2014/main" id="{8D950A12-59B5-639D-CC95-E12A86E4D752}"/>
              </a:ext>
            </a:extLst>
          </p:cNvPr>
          <p:cNvSpPr>
            <a:spLocks noGrp="1"/>
          </p:cNvSpPr>
          <p:nvPr>
            <p:ph type="body" sz="quarter" idx="14"/>
          </p:nvPr>
        </p:nvSpPr>
        <p:spPr/>
        <p:txBody>
          <a:bodyPr/>
          <a:lstStyle/>
          <a:p>
            <a:r>
              <a:rPr lang="en-US" dirty="0"/>
              <a:t>Movement</a:t>
            </a:r>
          </a:p>
        </p:txBody>
      </p:sp>
      <p:sp>
        <p:nvSpPr>
          <p:cNvPr id="6" name="Content Placeholder 5">
            <a:extLst>
              <a:ext uri="{FF2B5EF4-FFF2-40B4-BE49-F238E27FC236}">
                <a16:creationId xmlns:a16="http://schemas.microsoft.com/office/drawing/2014/main" id="{5D097E96-AC34-80A5-D29D-364B73F5741C}"/>
              </a:ext>
            </a:extLst>
          </p:cNvPr>
          <p:cNvSpPr>
            <a:spLocks noGrp="1"/>
          </p:cNvSpPr>
          <p:nvPr>
            <p:ph sz="half" idx="2"/>
          </p:nvPr>
        </p:nvSpPr>
        <p:spPr/>
        <p:txBody>
          <a:bodyPr/>
          <a:lstStyle/>
          <a:p>
            <a:r>
              <a:rPr lang="en-US" dirty="0"/>
              <a:t>The player controls Dennis Trumpet with the arrow keys or WASD keys.</a:t>
            </a:r>
            <a:br>
              <a:rPr lang="en-US" dirty="0"/>
            </a:br>
            <a:br>
              <a:rPr lang="en-US" dirty="0"/>
            </a:br>
            <a:endParaRPr lang="en-US" dirty="0"/>
          </a:p>
        </p:txBody>
      </p:sp>
      <p:sp>
        <p:nvSpPr>
          <p:cNvPr id="4" name="Text Placeholder 3">
            <a:extLst>
              <a:ext uri="{FF2B5EF4-FFF2-40B4-BE49-F238E27FC236}">
                <a16:creationId xmlns:a16="http://schemas.microsoft.com/office/drawing/2014/main" id="{B0D4C228-069D-8ADF-77E0-D90A532C1038}"/>
              </a:ext>
            </a:extLst>
          </p:cNvPr>
          <p:cNvSpPr>
            <a:spLocks noGrp="1"/>
          </p:cNvSpPr>
          <p:nvPr>
            <p:ph type="body" sz="quarter" idx="16"/>
          </p:nvPr>
        </p:nvSpPr>
        <p:spPr/>
        <p:txBody>
          <a:bodyPr/>
          <a:lstStyle/>
          <a:p>
            <a:r>
              <a:rPr lang="en-US" dirty="0"/>
              <a:t>Shooting</a:t>
            </a:r>
          </a:p>
        </p:txBody>
      </p:sp>
      <p:sp>
        <p:nvSpPr>
          <p:cNvPr id="7" name="Content Placeholder 6">
            <a:extLst>
              <a:ext uri="{FF2B5EF4-FFF2-40B4-BE49-F238E27FC236}">
                <a16:creationId xmlns:a16="http://schemas.microsoft.com/office/drawing/2014/main" id="{5897CEF2-6605-9DAA-6482-4C1445A54A75}"/>
              </a:ext>
            </a:extLst>
          </p:cNvPr>
          <p:cNvSpPr>
            <a:spLocks noGrp="1"/>
          </p:cNvSpPr>
          <p:nvPr>
            <p:ph sz="half" idx="13"/>
          </p:nvPr>
        </p:nvSpPr>
        <p:spPr/>
        <p:txBody>
          <a:bodyPr/>
          <a:lstStyle/>
          <a:p>
            <a:r>
              <a:rPr lang="en-US" dirty="0"/>
              <a:t>In order to shoot, the player must collect the “Red Cap” power-up.</a:t>
            </a:r>
          </a:p>
        </p:txBody>
      </p:sp>
      <p:sp>
        <p:nvSpPr>
          <p:cNvPr id="5" name="Text Placeholder 4">
            <a:extLst>
              <a:ext uri="{FF2B5EF4-FFF2-40B4-BE49-F238E27FC236}">
                <a16:creationId xmlns:a16="http://schemas.microsoft.com/office/drawing/2014/main" id="{4D5751CB-4D4E-12AF-05FF-3CCA488BA7FA}"/>
              </a:ext>
            </a:extLst>
          </p:cNvPr>
          <p:cNvSpPr>
            <a:spLocks noGrp="1"/>
          </p:cNvSpPr>
          <p:nvPr>
            <p:ph type="body" sz="quarter" idx="19"/>
          </p:nvPr>
        </p:nvSpPr>
        <p:spPr/>
        <p:txBody>
          <a:bodyPr/>
          <a:lstStyle/>
          <a:p>
            <a:r>
              <a:rPr lang="en-US" dirty="0"/>
              <a:t>Collecting followers</a:t>
            </a:r>
          </a:p>
        </p:txBody>
      </p:sp>
      <p:sp>
        <p:nvSpPr>
          <p:cNvPr id="8" name="Content Placeholder 7">
            <a:extLst>
              <a:ext uri="{FF2B5EF4-FFF2-40B4-BE49-F238E27FC236}">
                <a16:creationId xmlns:a16="http://schemas.microsoft.com/office/drawing/2014/main" id="{9851F76C-90EF-B241-73B8-A9EDA99458C5}"/>
              </a:ext>
            </a:extLst>
          </p:cNvPr>
          <p:cNvSpPr>
            <a:spLocks noGrp="1"/>
          </p:cNvSpPr>
          <p:nvPr>
            <p:ph sz="half" idx="20"/>
          </p:nvPr>
        </p:nvSpPr>
        <p:spPr/>
        <p:txBody>
          <a:bodyPr/>
          <a:lstStyle/>
          <a:p>
            <a:r>
              <a:rPr lang="en-US" dirty="0"/>
              <a:t>Once an enemy is shot by the player, they will start following him.</a:t>
            </a:r>
          </a:p>
        </p:txBody>
      </p:sp>
      <p:sp>
        <p:nvSpPr>
          <p:cNvPr id="32" name="Slide Number Placeholder 31">
            <a:extLst>
              <a:ext uri="{FF2B5EF4-FFF2-40B4-BE49-F238E27FC236}">
                <a16:creationId xmlns:a16="http://schemas.microsoft.com/office/drawing/2014/main" id="{0771DD1B-4F59-0AF2-6FF9-4EDAAE29BB30}"/>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31" name="Footer Placeholder 30">
            <a:extLst>
              <a:ext uri="{FF2B5EF4-FFF2-40B4-BE49-F238E27FC236}">
                <a16:creationId xmlns:a16="http://schemas.microsoft.com/office/drawing/2014/main" id="{A6D5BA95-51D9-FD2C-F5F1-E071EBA71093}"/>
              </a:ext>
            </a:extLst>
          </p:cNvPr>
          <p:cNvSpPr>
            <a:spLocks noGrp="1"/>
          </p:cNvSpPr>
          <p:nvPr>
            <p:ph type="ftr" sz="quarter" idx="11"/>
          </p:nvPr>
        </p:nvSpPr>
        <p:spPr/>
        <p:txBody>
          <a:bodyPr/>
          <a:lstStyle/>
          <a:p>
            <a:r>
              <a:rPr lang="en-US" dirty="0"/>
              <a:t>Dennis Trumpet</a:t>
            </a:r>
          </a:p>
        </p:txBody>
      </p:sp>
      <p:sp>
        <p:nvSpPr>
          <p:cNvPr id="30" name="Date Placeholder 29">
            <a:extLst>
              <a:ext uri="{FF2B5EF4-FFF2-40B4-BE49-F238E27FC236}">
                <a16:creationId xmlns:a16="http://schemas.microsoft.com/office/drawing/2014/main" id="{280D6B54-1722-2065-0452-5634CD64AE5E}"/>
              </a:ext>
            </a:extLst>
          </p:cNvPr>
          <p:cNvSpPr>
            <a:spLocks noGrp="1"/>
          </p:cNvSpPr>
          <p:nvPr>
            <p:ph type="dt" sz="half" idx="10"/>
          </p:nvPr>
        </p:nvSpPr>
        <p:spPr/>
        <p:txBody>
          <a:bodyPr/>
          <a:lstStyle/>
          <a:p>
            <a:r>
              <a:rPr lang="en-US" dirty="0"/>
              <a:t>2025</a:t>
            </a:r>
          </a:p>
        </p:txBody>
      </p:sp>
      <p:pic>
        <p:nvPicPr>
          <p:cNvPr id="9" name="movement">
            <a:hlinkClick r:id="" action="ppaction://media"/>
            <a:extLst>
              <a:ext uri="{FF2B5EF4-FFF2-40B4-BE49-F238E27FC236}">
                <a16:creationId xmlns:a16="http://schemas.microsoft.com/office/drawing/2014/main" id="{51968366-2FF7-2AB5-4268-8C9C61BCEC83}"/>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1109345" y="3804182"/>
            <a:ext cx="2389885" cy="2139417"/>
          </a:xfrm>
          <a:prstGeom prst="rect">
            <a:avLst/>
          </a:prstGeom>
        </p:spPr>
      </p:pic>
      <p:pic>
        <p:nvPicPr>
          <p:cNvPr id="10" name="shooting">
            <a:hlinkClick r:id="" action="ppaction://media"/>
            <a:extLst>
              <a:ext uri="{FF2B5EF4-FFF2-40B4-BE49-F238E27FC236}">
                <a16:creationId xmlns:a16="http://schemas.microsoft.com/office/drawing/2014/main" id="{8CB35DE4-38B6-D36A-70CA-A3ED76A40384}"/>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4904244" y="3804182"/>
            <a:ext cx="2383512" cy="2139417"/>
          </a:xfrm>
          <a:prstGeom prst="rect">
            <a:avLst/>
          </a:prstGeom>
        </p:spPr>
      </p:pic>
      <p:pic>
        <p:nvPicPr>
          <p:cNvPr id="11" name="follower">
            <a:hlinkClick r:id="" action="ppaction://media"/>
            <a:extLst>
              <a:ext uri="{FF2B5EF4-FFF2-40B4-BE49-F238E27FC236}">
                <a16:creationId xmlns:a16="http://schemas.microsoft.com/office/drawing/2014/main" id="{27047869-B2A8-A3B5-F118-2AC1CE473A57}"/>
              </a:ext>
            </a:extLst>
          </p:cNvPr>
          <p:cNvPicPr>
            <a:picLocks noChangeAspect="1"/>
          </p:cNvPicPr>
          <p:nvPr>
            <a:videoFile r:link="rId6"/>
            <p:extLst>
              <p:ext uri="{DAA4B4D4-6D71-4841-9C94-3DE7FCFB9230}">
                <p14:media xmlns:p14="http://schemas.microsoft.com/office/powerpoint/2010/main" r:embed="rId5"/>
              </p:ext>
            </p:extLst>
          </p:nvPr>
        </p:nvPicPr>
        <p:blipFill>
          <a:blip r:embed="rId10"/>
          <a:srcRect l="21487" t="30962" r="32806"/>
          <a:stretch/>
        </p:blipFill>
        <p:spPr>
          <a:xfrm>
            <a:off x="8449772" y="3854744"/>
            <a:ext cx="2842352" cy="2088855"/>
          </a:xfrm>
          <a:prstGeom prst="rect">
            <a:avLst/>
          </a:prstGeom>
        </p:spPr>
      </p:pic>
    </p:spTree>
    <p:extLst>
      <p:ext uri="{BB962C8B-B14F-4D97-AF65-F5344CB8AC3E}">
        <p14:creationId xmlns:p14="http://schemas.microsoft.com/office/powerpoint/2010/main" val="105892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277"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7551" fill="hold"/>
                                        <p:tgtEl>
                                          <p:spTgt spid="10"/>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6677"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p:cTn id="15" fill="hold" display="0">
                  <p:stCondLst>
                    <p:cond delay="indefinite"/>
                  </p:stCondLst>
                </p:cTn>
                <p:tgtEl>
                  <p:spTgt spid="9"/>
                </p:tgtEl>
              </p:cMediaNode>
            </p:video>
            <p:seq concurrent="1" nextAc="seek">
              <p:cTn id="16" restart="whenNotActive" fill="hold" evtFilter="cancelBubble" nodeType="interactiveSeq">
                <p:stCondLst>
                  <p:cond evt="onClick" delay="0">
                    <p:tgtEl>
                      <p:spTgt spid="9"/>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9"/>
                                        </p:tgtEl>
                                      </p:cBhvr>
                                    </p:cmd>
                                  </p:childTnLst>
                                </p:cTn>
                              </p:par>
                            </p:childTnLst>
                          </p:cTn>
                        </p:par>
                      </p:childTnLst>
                    </p:cTn>
                  </p:par>
                </p:childTnLst>
              </p:cTn>
              <p:nextCondLst>
                <p:cond evt="onClick" delay="0">
                  <p:tgtEl>
                    <p:spTgt spid="9"/>
                  </p:tgtEl>
                </p:cond>
              </p:nextCondLst>
            </p:seq>
            <p:video>
              <p:cMediaNode vol="0">
                <p:cTn id="21" fill="hold" display="0">
                  <p:stCondLst>
                    <p:cond delay="indefinite"/>
                  </p:stCondLst>
                </p:cTn>
                <p:tgtEl>
                  <p:spTgt spid="10"/>
                </p:tgtEl>
              </p:cMediaNode>
            </p:video>
            <p:seq concurrent="1" nextAc="seek">
              <p:cTn id="22" restart="whenNotActive" fill="hold" evtFilter="cancelBubble" nodeType="interactiveSeq">
                <p:stCondLst>
                  <p:cond evt="onClick" delay="0">
                    <p:tgtEl>
                      <p:spTgt spid="10"/>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10"/>
                                        </p:tgtEl>
                                      </p:cBhvr>
                                    </p:cmd>
                                  </p:childTnLst>
                                </p:cTn>
                              </p:par>
                            </p:childTnLst>
                          </p:cTn>
                        </p:par>
                      </p:childTnLst>
                    </p:cTn>
                  </p:par>
                </p:childTnLst>
              </p:cTn>
              <p:nextCondLst>
                <p:cond evt="onClick" delay="0">
                  <p:tgtEl>
                    <p:spTgt spid="10"/>
                  </p:tgtEl>
                </p:cond>
              </p:nextCondLst>
            </p:seq>
            <p:video>
              <p:cMediaNode vol="80000">
                <p:cTn id="27" fill="hold" display="0">
                  <p:stCondLst>
                    <p:cond delay="indefinite"/>
                  </p:stCondLst>
                </p:cTn>
                <p:tgtEl>
                  <p:spTgt spid="11"/>
                </p:tgtEl>
              </p:cMediaNode>
            </p:video>
            <p:seq concurrent="1" nextAc="seek">
              <p:cTn id="28" restart="whenNotActive" fill="hold" evtFilter="cancelBubble" nodeType="interactiveSeq">
                <p:stCondLst>
                  <p:cond evt="onClick" delay="0">
                    <p:tgtEl>
                      <p:spTgt spid="11"/>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139952" y="512064"/>
            <a:ext cx="9912096" cy="1014984"/>
          </a:xfrm>
        </p:spPr>
        <p:txBody>
          <a:bodyPr anchor="t">
            <a:normAutofit/>
          </a:bodyPr>
          <a:lstStyle/>
          <a:p>
            <a:r>
              <a:rPr lang="en-US"/>
              <a:t>Level Design</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type="body" sz="quarter" idx="14"/>
          </p:nvPr>
        </p:nvSpPr>
        <p:spPr>
          <a:xfrm>
            <a:off x="685800" y="1956816"/>
            <a:ext cx="5048882" cy="3986784"/>
          </a:xfrm>
        </p:spPr>
        <p:txBody>
          <a:bodyPr>
            <a:normAutofit/>
          </a:bodyPr>
          <a:lstStyle/>
          <a:p>
            <a:pPr>
              <a:spcAft>
                <a:spcPts val="600"/>
              </a:spcAft>
            </a:pPr>
            <a:endParaRPr lang="en-US" dirty="0"/>
          </a:p>
        </p:txBody>
      </p:sp>
      <p:pic>
        <p:nvPicPr>
          <p:cNvPr id="10" name="Picture 9" descr="A video game with a couple of people&#10;&#10;AI-generated content may be incorrect.">
            <a:extLst>
              <a:ext uri="{FF2B5EF4-FFF2-40B4-BE49-F238E27FC236}">
                <a16:creationId xmlns:a16="http://schemas.microsoft.com/office/drawing/2014/main" id="{903BB8AB-599A-2437-62DF-2293E0FC6A8B}"/>
              </a:ext>
            </a:extLst>
          </p:cNvPr>
          <p:cNvPicPr>
            <a:picLocks noChangeAspect="1"/>
          </p:cNvPicPr>
          <p:nvPr/>
        </p:nvPicPr>
        <p:blipFill>
          <a:blip r:embed="rId2"/>
          <a:stretch>
            <a:fillRect/>
          </a:stretch>
        </p:blipFill>
        <p:spPr>
          <a:xfrm>
            <a:off x="685800" y="1956816"/>
            <a:ext cx="5047488" cy="3986784"/>
          </a:xfrm>
          <a:prstGeom prst="rect">
            <a:avLst/>
          </a:prstGeom>
          <a:noFill/>
        </p:spPr>
      </p:pic>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9"/>
          </p:nvPr>
        </p:nvSpPr>
        <p:spPr>
          <a:xfrm>
            <a:off x="6358128" y="1956816"/>
            <a:ext cx="5047488" cy="3986784"/>
          </a:xfrm>
        </p:spPr>
        <p:txBody>
          <a:bodyPr>
            <a:normAutofit/>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sz="half" idx="20"/>
          </p:nvPr>
        </p:nvSpPr>
        <p:spPr>
          <a:xfrm>
            <a:off x="6600154" y="2944368"/>
            <a:ext cx="4608576" cy="2785100"/>
          </a:xfrm>
        </p:spPr>
        <p:txBody>
          <a:bodyPr anchor="t">
            <a:normAutofit/>
          </a:bodyPr>
          <a:lstStyle/>
          <a:p>
            <a:pPr>
              <a:spcAft>
                <a:spcPts val="600"/>
              </a:spcAft>
            </a:pPr>
            <a:r>
              <a:rPr lang="en-US" dirty="0"/>
              <a:t>”</a:t>
            </a:r>
            <a:endParaRPr lang="en-US"/>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5</a:t>
            </a:fld>
            <a:endParaRPr lang="en-US"/>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dirty="0"/>
              <a:t>Presentation title</a:t>
            </a:r>
            <a:endParaRPr lang="en-US"/>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dirty="0"/>
              <a:t>20XX</a:t>
            </a:r>
            <a:endParaRPr lang="en-US"/>
          </a:p>
        </p:txBody>
      </p:sp>
      <p:pic>
        <p:nvPicPr>
          <p:cNvPr id="12" name="Picture 11" descr="A video game with a couple of people on a bridge&#10;&#10;AI-generated content may be incorrect.">
            <a:extLst>
              <a:ext uri="{FF2B5EF4-FFF2-40B4-BE49-F238E27FC236}">
                <a16:creationId xmlns:a16="http://schemas.microsoft.com/office/drawing/2014/main" id="{DC4347B0-8960-BB0B-0843-3935DA56D86C}"/>
              </a:ext>
            </a:extLst>
          </p:cNvPr>
          <p:cNvPicPr>
            <a:picLocks noChangeAspect="1"/>
          </p:cNvPicPr>
          <p:nvPr/>
        </p:nvPicPr>
        <p:blipFill>
          <a:blip r:embed="rId3"/>
          <a:srcRect l="1051" t="11330" r="36448"/>
          <a:stretch/>
        </p:blipFill>
        <p:spPr>
          <a:xfrm>
            <a:off x="6358128" y="1956816"/>
            <a:ext cx="5047488" cy="4014319"/>
          </a:xfrm>
          <a:prstGeom prst="rect">
            <a:avLst/>
          </a:prstGeom>
        </p:spPr>
      </p:pic>
    </p:spTree>
    <p:extLst>
      <p:ext uri="{BB962C8B-B14F-4D97-AF65-F5344CB8AC3E}">
        <p14:creationId xmlns:p14="http://schemas.microsoft.com/office/powerpoint/2010/main" val="61328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1C43F-F5FB-1C82-7807-2E9225469C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BFE565-7BAF-45D6-222B-6E7B4D389A60}"/>
              </a:ext>
            </a:extLst>
          </p:cNvPr>
          <p:cNvSpPr>
            <a:spLocks noGrp="1"/>
          </p:cNvSpPr>
          <p:nvPr>
            <p:ph type="title"/>
          </p:nvPr>
        </p:nvSpPr>
        <p:spPr>
          <a:xfrm>
            <a:off x="1139952" y="512064"/>
            <a:ext cx="9912096" cy="1014984"/>
          </a:xfrm>
        </p:spPr>
        <p:txBody>
          <a:bodyPr anchor="t">
            <a:normAutofit/>
          </a:bodyPr>
          <a:lstStyle/>
          <a:p>
            <a:r>
              <a:rPr lang="en-US"/>
              <a:t>Level Design</a:t>
            </a:r>
          </a:p>
        </p:txBody>
      </p:sp>
      <p:sp>
        <p:nvSpPr>
          <p:cNvPr id="6" name="Content Placeholder 5">
            <a:extLst>
              <a:ext uri="{FF2B5EF4-FFF2-40B4-BE49-F238E27FC236}">
                <a16:creationId xmlns:a16="http://schemas.microsoft.com/office/drawing/2014/main" id="{39A12C9C-C552-03A4-3992-74E89AED0D3E}"/>
              </a:ext>
            </a:extLst>
          </p:cNvPr>
          <p:cNvSpPr>
            <a:spLocks noGrp="1"/>
          </p:cNvSpPr>
          <p:nvPr>
            <p:ph type="body" sz="quarter" idx="14"/>
          </p:nvPr>
        </p:nvSpPr>
        <p:spPr>
          <a:xfrm>
            <a:off x="685800" y="1956816"/>
            <a:ext cx="5048882" cy="3986784"/>
          </a:xfrm>
        </p:spPr>
        <p:txBody>
          <a:bodyPr>
            <a:normAutofit/>
          </a:bodyPr>
          <a:lstStyle/>
          <a:p>
            <a:pPr>
              <a:spcAft>
                <a:spcPts val="600"/>
              </a:spcAft>
            </a:pPr>
            <a:endParaRPr lang="en-US" dirty="0"/>
          </a:p>
        </p:txBody>
      </p:sp>
      <p:sp>
        <p:nvSpPr>
          <p:cNvPr id="5" name="Text Placeholder 4">
            <a:extLst>
              <a:ext uri="{FF2B5EF4-FFF2-40B4-BE49-F238E27FC236}">
                <a16:creationId xmlns:a16="http://schemas.microsoft.com/office/drawing/2014/main" id="{FFAC934D-4D26-D448-6868-62A4E041057D}"/>
              </a:ext>
            </a:extLst>
          </p:cNvPr>
          <p:cNvSpPr>
            <a:spLocks noGrp="1"/>
          </p:cNvSpPr>
          <p:nvPr>
            <p:ph type="body" sz="quarter" idx="19"/>
          </p:nvPr>
        </p:nvSpPr>
        <p:spPr>
          <a:xfrm>
            <a:off x="6358128" y="1956816"/>
            <a:ext cx="5047488" cy="3986784"/>
          </a:xfrm>
        </p:spPr>
        <p:txBody>
          <a:bodyPr>
            <a:normAutofit/>
          </a:bodyPr>
          <a:lstStyle/>
          <a:p>
            <a:r>
              <a:rPr lang="en-US" dirty="0"/>
              <a:t>“</a:t>
            </a:r>
          </a:p>
        </p:txBody>
      </p:sp>
      <p:sp>
        <p:nvSpPr>
          <p:cNvPr id="4" name="Text Placeholder 3">
            <a:extLst>
              <a:ext uri="{FF2B5EF4-FFF2-40B4-BE49-F238E27FC236}">
                <a16:creationId xmlns:a16="http://schemas.microsoft.com/office/drawing/2014/main" id="{BA427037-25C7-FD57-1683-D6EC03316E72}"/>
              </a:ext>
            </a:extLst>
          </p:cNvPr>
          <p:cNvSpPr>
            <a:spLocks noGrp="1"/>
          </p:cNvSpPr>
          <p:nvPr>
            <p:ph sz="half" idx="20"/>
          </p:nvPr>
        </p:nvSpPr>
        <p:spPr>
          <a:xfrm>
            <a:off x="6600154" y="2944368"/>
            <a:ext cx="4608576" cy="2785100"/>
          </a:xfrm>
        </p:spPr>
        <p:txBody>
          <a:bodyPr anchor="t">
            <a:normAutofit/>
          </a:bodyPr>
          <a:lstStyle/>
          <a:p>
            <a:pPr>
              <a:spcAft>
                <a:spcPts val="600"/>
              </a:spcAft>
            </a:pPr>
            <a:r>
              <a:rPr lang="en-US" dirty="0"/>
              <a:t>”</a:t>
            </a:r>
            <a:endParaRPr lang="en-US"/>
          </a:p>
        </p:txBody>
      </p:sp>
      <p:sp>
        <p:nvSpPr>
          <p:cNvPr id="8" name="Slide Number Placeholder 7">
            <a:extLst>
              <a:ext uri="{FF2B5EF4-FFF2-40B4-BE49-F238E27FC236}">
                <a16:creationId xmlns:a16="http://schemas.microsoft.com/office/drawing/2014/main" id="{517B2E7E-F90A-1C8E-7226-2C08472BA796}"/>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smtClean="0"/>
              <a:pPr>
                <a:spcAft>
                  <a:spcPts val="600"/>
                </a:spcAft>
              </a:pPr>
              <a:t>6</a:t>
            </a:fld>
            <a:endParaRPr lang="en-US"/>
          </a:p>
        </p:txBody>
      </p:sp>
      <p:sp>
        <p:nvSpPr>
          <p:cNvPr id="7" name="Footer Placeholder 6">
            <a:extLst>
              <a:ext uri="{FF2B5EF4-FFF2-40B4-BE49-F238E27FC236}">
                <a16:creationId xmlns:a16="http://schemas.microsoft.com/office/drawing/2014/main" id="{C86B367A-482E-FC38-4785-2309D72AE92D}"/>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dirty="0"/>
              <a:t>Dennis Trumpet</a:t>
            </a:r>
          </a:p>
        </p:txBody>
      </p:sp>
      <p:sp>
        <p:nvSpPr>
          <p:cNvPr id="3" name="Date Placeholder 2">
            <a:extLst>
              <a:ext uri="{FF2B5EF4-FFF2-40B4-BE49-F238E27FC236}">
                <a16:creationId xmlns:a16="http://schemas.microsoft.com/office/drawing/2014/main" id="{00965CD6-A960-7AA6-A013-B5A95656E64F}"/>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dirty="0"/>
              <a:t>2025</a:t>
            </a:r>
          </a:p>
        </p:txBody>
      </p:sp>
      <p:pic>
        <p:nvPicPr>
          <p:cNvPr id="11" name="Picture 10" descr="A video game with a crane and people&#10;&#10;AI-generated content may be incorrect.">
            <a:extLst>
              <a:ext uri="{FF2B5EF4-FFF2-40B4-BE49-F238E27FC236}">
                <a16:creationId xmlns:a16="http://schemas.microsoft.com/office/drawing/2014/main" id="{47CFE027-377E-D5E7-5502-527C8809D3F3}"/>
              </a:ext>
            </a:extLst>
          </p:cNvPr>
          <p:cNvPicPr>
            <a:picLocks noChangeAspect="1"/>
          </p:cNvPicPr>
          <p:nvPr/>
        </p:nvPicPr>
        <p:blipFill>
          <a:blip r:embed="rId2"/>
          <a:srcRect l="9181" t="126" r="13104"/>
          <a:stretch/>
        </p:blipFill>
        <p:spPr>
          <a:xfrm>
            <a:off x="695472" y="1956816"/>
            <a:ext cx="5039210" cy="3975702"/>
          </a:xfrm>
          <a:prstGeom prst="rect">
            <a:avLst/>
          </a:prstGeom>
        </p:spPr>
      </p:pic>
      <p:pic>
        <p:nvPicPr>
          <p:cNvPr id="14" name="Picture 13" descr="A video game with a couple of people on a bridge&#10;&#10;AI-generated content may be incorrect.">
            <a:extLst>
              <a:ext uri="{FF2B5EF4-FFF2-40B4-BE49-F238E27FC236}">
                <a16:creationId xmlns:a16="http://schemas.microsoft.com/office/drawing/2014/main" id="{A7C317A0-618D-CA35-FD09-29F579C8BD8D}"/>
              </a:ext>
            </a:extLst>
          </p:cNvPr>
          <p:cNvPicPr>
            <a:picLocks noChangeAspect="1"/>
          </p:cNvPicPr>
          <p:nvPr/>
        </p:nvPicPr>
        <p:blipFill>
          <a:blip r:embed="rId3"/>
          <a:srcRect l="32944" t="-260" r="264" b="260"/>
          <a:stretch/>
        </p:blipFill>
        <p:spPr>
          <a:xfrm>
            <a:off x="6366406" y="1956816"/>
            <a:ext cx="5039210" cy="3984531"/>
          </a:xfrm>
          <a:prstGeom prst="rect">
            <a:avLst/>
          </a:prstGeom>
        </p:spPr>
      </p:pic>
    </p:spTree>
    <p:extLst>
      <p:ext uri="{BB962C8B-B14F-4D97-AF65-F5344CB8AC3E}">
        <p14:creationId xmlns:p14="http://schemas.microsoft.com/office/powerpoint/2010/main" val="402781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Art and Style</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a:xfrm>
            <a:off x="580220" y="4813711"/>
            <a:ext cx="2514600" cy="338328"/>
          </a:xfrm>
        </p:spPr>
        <p:txBody>
          <a:bodyPr/>
          <a:lstStyle/>
          <a:p>
            <a:r>
              <a:rPr lang="en-US" dirty="0"/>
              <a:t>Dennis Trumpet</a:t>
            </a:r>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endParaRPr lang="en-US" dirty="0"/>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a:xfrm>
            <a:off x="3419856" y="4822932"/>
            <a:ext cx="2514600" cy="338328"/>
          </a:xfrm>
        </p:spPr>
        <p:txBody>
          <a:bodyPr/>
          <a:lstStyle/>
          <a:p>
            <a:r>
              <a:rPr lang="en-US" dirty="0"/>
              <a:t>Protestor</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endParaRPr lang="en-US" dirty="0"/>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p:txBody>
          <a:bodyPr/>
          <a:lstStyle/>
          <a:p>
            <a:r>
              <a:rPr lang="en-US" dirty="0"/>
              <a:t>Dennis T. with Power-up</a:t>
            </a:r>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lstStyle/>
          <a:p>
            <a:endParaRPr lang="en-US" dirty="0"/>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a:xfrm>
            <a:off x="9107424" y="4822932"/>
            <a:ext cx="2514600" cy="338328"/>
          </a:xfrm>
        </p:spPr>
        <p:txBody>
          <a:bodyPr/>
          <a:lstStyle/>
          <a:p>
            <a:r>
              <a:rPr lang="en-US" dirty="0"/>
              <a:t>Protestor after being shot</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Dennis Trumpet</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2025</a:t>
            </a:r>
          </a:p>
        </p:txBody>
      </p:sp>
      <p:pic>
        <p:nvPicPr>
          <p:cNvPr id="19" name="Picture Placeholder 18" descr="A pixelated cartoon of a person&#10;&#10;AI-generated content may be incorrect.">
            <a:extLst>
              <a:ext uri="{FF2B5EF4-FFF2-40B4-BE49-F238E27FC236}">
                <a16:creationId xmlns:a16="http://schemas.microsoft.com/office/drawing/2014/main" id="{15B975B7-8E6D-DB5A-7D0A-13B1F825C955}"/>
              </a:ext>
            </a:extLst>
          </p:cNvPr>
          <p:cNvPicPr>
            <a:picLocks noGrp="1" noChangeAspect="1"/>
          </p:cNvPicPr>
          <p:nvPr>
            <p:ph type="pic" sz="quarter" idx="13"/>
          </p:nvPr>
        </p:nvPicPr>
        <p:blipFill>
          <a:blip r:embed="rId2"/>
          <a:srcRect l="-28113" t="-417" r="-47619" b="45"/>
          <a:stretch/>
        </p:blipFill>
        <p:spPr>
          <a:xfrm>
            <a:off x="580220" y="2193042"/>
            <a:ext cx="2500195" cy="2293003"/>
          </a:xfrm>
        </p:spPr>
      </p:pic>
      <p:pic>
        <p:nvPicPr>
          <p:cNvPr id="26" name="Picture Placeholder 25" descr="A pixelated cartoon of a person holding a brown object&#10;&#10;AI-generated content may be incorrect.">
            <a:extLst>
              <a:ext uri="{FF2B5EF4-FFF2-40B4-BE49-F238E27FC236}">
                <a16:creationId xmlns:a16="http://schemas.microsoft.com/office/drawing/2014/main" id="{FDD48104-F996-2652-DB33-3C89F46372F5}"/>
              </a:ext>
            </a:extLst>
          </p:cNvPr>
          <p:cNvPicPr>
            <a:picLocks noGrp="1" noChangeAspect="1"/>
          </p:cNvPicPr>
          <p:nvPr>
            <p:ph type="pic" sz="quarter" idx="17"/>
          </p:nvPr>
        </p:nvPicPr>
        <p:blipFill>
          <a:blip r:embed="rId3"/>
          <a:srcRect l="-16392" t="-223" r="-16904" b="-1"/>
          <a:stretch/>
        </p:blipFill>
        <p:spPr>
          <a:xfrm>
            <a:off x="3419856" y="2204183"/>
            <a:ext cx="2514600" cy="2281862"/>
          </a:xfrm>
        </p:spPr>
      </p:pic>
      <p:pic>
        <p:nvPicPr>
          <p:cNvPr id="30" name="Picture Placeholder 29" descr="A cartoon of a person&#10;&#10;AI-generated content may be incorrect.">
            <a:extLst>
              <a:ext uri="{FF2B5EF4-FFF2-40B4-BE49-F238E27FC236}">
                <a16:creationId xmlns:a16="http://schemas.microsoft.com/office/drawing/2014/main" id="{207FA418-BCE5-7ED4-295A-3F7216DE211C}"/>
              </a:ext>
            </a:extLst>
          </p:cNvPr>
          <p:cNvPicPr>
            <a:picLocks noGrp="1" noChangeAspect="1"/>
          </p:cNvPicPr>
          <p:nvPr>
            <p:ph type="pic" sz="quarter" idx="20"/>
          </p:nvPr>
        </p:nvPicPr>
        <p:blipFill>
          <a:blip r:embed="rId4"/>
          <a:srcRect l="-31997" t="-426" r="-28175" b="-490"/>
          <a:stretch/>
        </p:blipFill>
        <p:spPr>
          <a:xfrm>
            <a:off x="6273896" y="2167634"/>
            <a:ext cx="2487168" cy="2318412"/>
          </a:xfrm>
        </p:spPr>
      </p:pic>
      <p:pic>
        <p:nvPicPr>
          <p:cNvPr id="34" name="Picture Placeholder 33">
            <a:extLst>
              <a:ext uri="{FF2B5EF4-FFF2-40B4-BE49-F238E27FC236}">
                <a16:creationId xmlns:a16="http://schemas.microsoft.com/office/drawing/2014/main" id="{20E02F32-48B0-CF44-624B-F935CCE6D118}"/>
              </a:ext>
            </a:extLst>
          </p:cNvPr>
          <p:cNvPicPr>
            <a:picLocks noGrp="1" noChangeAspect="1"/>
          </p:cNvPicPr>
          <p:nvPr>
            <p:ph type="pic" sz="quarter" idx="23"/>
          </p:nvPr>
        </p:nvPicPr>
        <p:blipFill>
          <a:blip r:embed="rId5"/>
          <a:srcRect l="-36893" t="-164" r="-39754" b="-524"/>
          <a:stretch/>
        </p:blipFill>
        <p:spPr>
          <a:xfrm>
            <a:off x="9124600" y="2198143"/>
            <a:ext cx="2487180" cy="2287902"/>
          </a:xfrm>
        </p:spPr>
      </p:pic>
    </p:spTree>
    <p:extLst>
      <p:ext uri="{BB962C8B-B14F-4D97-AF65-F5344CB8AC3E}">
        <p14:creationId xmlns:p14="http://schemas.microsoft.com/office/powerpoint/2010/main" val="325180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78024" y="1783080"/>
            <a:ext cx="4959821" cy="1162762"/>
          </a:xfrm>
        </p:spPr>
        <p:txBody>
          <a:bodyPr anchor="t">
            <a:normAutofit/>
          </a:bodyPr>
          <a:lstStyle/>
          <a:p>
            <a:r>
              <a:rPr lang="en-US" sz="2400" dirty="0" err="1"/>
              <a:t>updateEnemiesMovement</a:t>
            </a:r>
            <a:r>
              <a:rPr lang="en-US" sz="2400" dirty="0"/>
              <a:t>()</a:t>
            </a:r>
          </a:p>
        </p:txBody>
      </p:sp>
      <p:pic>
        <p:nvPicPr>
          <p:cNvPr id="8" name="Content Placeholder 7" descr="A screen shot of a computer program&#10;&#10;AI-generated content may be incorrect.">
            <a:extLst>
              <a:ext uri="{FF2B5EF4-FFF2-40B4-BE49-F238E27FC236}">
                <a16:creationId xmlns:a16="http://schemas.microsoft.com/office/drawing/2014/main" id="{F28B963A-AC88-921E-502B-3C8B9A2348ED}"/>
              </a:ext>
            </a:extLst>
          </p:cNvPr>
          <p:cNvPicPr>
            <a:picLocks noGrp="1" noChangeAspect="1"/>
          </p:cNvPicPr>
          <p:nvPr>
            <p:ph type="pic" sz="quarter" idx="13"/>
          </p:nvPr>
        </p:nvPicPr>
        <p:blipFill>
          <a:blip r:embed="rId2"/>
          <a:srcRect t="916" r="3508" b="763"/>
          <a:stretch/>
        </p:blipFill>
        <p:spPr>
          <a:xfrm>
            <a:off x="-1" y="-12100"/>
            <a:ext cx="4502199" cy="6903373"/>
          </a:xfrm>
          <a:noFill/>
        </p:spPr>
      </p:pic>
      <p:sp>
        <p:nvSpPr>
          <p:cNvPr id="16" name="Content Placeholder 3">
            <a:extLst>
              <a:ext uri="{FF2B5EF4-FFF2-40B4-BE49-F238E27FC236}">
                <a16:creationId xmlns:a16="http://schemas.microsoft.com/office/drawing/2014/main" id="{8CAF3F7D-16D7-8F97-E3CD-61FCD050A45B}"/>
              </a:ext>
            </a:extLst>
          </p:cNvPr>
          <p:cNvSpPr>
            <a:spLocks noGrp="1"/>
          </p:cNvSpPr>
          <p:nvPr>
            <p:ph idx="1"/>
          </p:nvPr>
        </p:nvSpPr>
        <p:spPr>
          <a:xfrm>
            <a:off x="5961888" y="2944368"/>
            <a:ext cx="4818888" cy="2130552"/>
          </a:xfrm>
        </p:spPr>
        <p:txBody>
          <a:bodyPr/>
          <a:lstStyle/>
          <a:p>
            <a:r>
              <a:rPr lang="en-US" dirty="0"/>
              <a:t>This code is responsible for moving "protester" type enemies when they are in "defeated" state.</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a:xfrm>
            <a:off x="8072901" y="6400904"/>
            <a:ext cx="365760" cy="246888"/>
          </a:xfrm>
        </p:spPr>
        <p:txBody>
          <a:bodyPr anchor="ctr">
            <a:normAutofit/>
          </a:bodyPr>
          <a:lstStyle/>
          <a:p>
            <a:pPr>
              <a:spcAft>
                <a:spcPts val="600"/>
              </a:spcAft>
            </a:pPr>
            <a:fld id="{8D0AFDD5-844D-364D-8AEC-50CF4D36D55D}" type="slidenum">
              <a:rPr lang="en-US" smtClean="0"/>
              <a:pPr>
                <a:spcAft>
                  <a:spcPts val="600"/>
                </a:spcAft>
              </a:pPr>
              <a:t>8</a:t>
            </a:fld>
            <a:endParaRPr lang="en-US"/>
          </a:p>
        </p:txBody>
      </p:sp>
      <p:sp>
        <p:nvSpPr>
          <p:cNvPr id="2" name="Date Placeholder 1" hidden="1">
            <a:extLst>
              <a:ext uri="{FF2B5EF4-FFF2-40B4-BE49-F238E27FC236}">
                <a16:creationId xmlns:a16="http://schemas.microsoft.com/office/drawing/2014/main" id="{7F9A2F75-9D02-3ED8-071B-99FC210DE10A}"/>
              </a:ext>
            </a:extLst>
          </p:cNvPr>
          <p:cNvSpPr>
            <a:spLocks noGrp="1"/>
          </p:cNvSpPr>
          <p:nvPr>
            <p:ph type="dt" sz="half" idx="4294967295"/>
          </p:nvPr>
        </p:nvSpPr>
        <p:spPr>
          <a:xfrm>
            <a:off x="10629145" y="6400904"/>
            <a:ext cx="640080" cy="246888"/>
          </a:xfrm>
        </p:spPr>
        <p:txBody>
          <a:bodyPr/>
          <a:lstStyle/>
          <a:p>
            <a:pPr>
              <a:spcAft>
                <a:spcPts val="600"/>
              </a:spcAft>
            </a:pPr>
            <a:r>
              <a:rPr lang="en-US" dirty="0"/>
              <a:t>20XX</a:t>
            </a:r>
            <a:endParaRPr lang="en-US"/>
          </a:p>
        </p:txBody>
      </p:sp>
    </p:spTree>
    <p:extLst>
      <p:ext uri="{BB962C8B-B14F-4D97-AF65-F5344CB8AC3E}">
        <p14:creationId xmlns:p14="http://schemas.microsoft.com/office/powerpoint/2010/main" val="201102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Sounds Effects</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MUSIC</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CA" b="1" i="0" u="none" strike="noStrike" dirty="0" err="1">
                <a:effectLst/>
                <a:latin typeface="droid-sans"/>
              </a:rPr>
              <a:t>SketchyLogic</a:t>
            </a:r>
            <a:endParaRPr lang="en-US" dirty="0"/>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Sounds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CA" b="1" i="0" u="none" strike="noStrike" dirty="0" err="1">
                <a:effectLst/>
                <a:latin typeface="droid-sans"/>
              </a:rPr>
              <a:t>qubodup</a:t>
            </a:r>
            <a:endParaRPr lang="en-US" dirty="0"/>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Dennis Trumpet</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2025</a:t>
            </a:r>
          </a:p>
        </p:txBody>
      </p:sp>
    </p:spTree>
    <p:extLst>
      <p:ext uri="{BB962C8B-B14F-4D97-AF65-F5344CB8AC3E}">
        <p14:creationId xmlns:p14="http://schemas.microsoft.com/office/powerpoint/2010/main" val="1646725871"/>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{48AC34C3-0108-4E99-9948-44A9DD50AD5D}tf11429527_win32</Template>
  <TotalTime>162</TotalTime>
  <Words>201</Words>
  <Application>Microsoft Office PowerPoint</Application>
  <PresentationFormat>Widescreen</PresentationFormat>
  <Paragraphs>66</Paragraphs>
  <Slides>10</Slides>
  <Notes>0</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Arial</vt:lpstr>
      <vt:lpstr>Calibri</vt:lpstr>
      <vt:lpstr>Century Gothic</vt:lpstr>
      <vt:lpstr>droid-sans</vt:lpstr>
      <vt:lpstr>Karla</vt:lpstr>
      <vt:lpstr>Univers Condensed Light</vt:lpstr>
      <vt:lpstr>Office Theme</vt:lpstr>
      <vt:lpstr>Dennis Trumpet</vt:lpstr>
      <vt:lpstr>Agenda</vt:lpstr>
      <vt:lpstr>Game Concept </vt:lpstr>
      <vt:lpstr>Game Mechanics</vt:lpstr>
      <vt:lpstr>Level Design</vt:lpstr>
      <vt:lpstr>Level Design</vt:lpstr>
      <vt:lpstr>Art and Style</vt:lpstr>
      <vt:lpstr>updateEnemiesMovement()</vt:lpstr>
      <vt:lpstr>Sounds Effects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Nicolás Fernández</dc:creator>
  <cp:lastModifiedBy>Nicolás Fernández</cp:lastModifiedBy>
  <cp:revision>1</cp:revision>
  <dcterms:created xsi:type="dcterms:W3CDTF">2025-04-11T06:29:58Z</dcterms:created>
  <dcterms:modified xsi:type="dcterms:W3CDTF">2025-04-11T09:12:19Z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