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22F62-2FF7-4121-ACE4-5C842E3B7A08}">
  <a:tblStyle styleId="{08322F62-2FF7-4121-ACE4-5C842E3B7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4"/>
    <p:restoredTop sz="81037"/>
  </p:normalViewPr>
  <p:slideViewPr>
    <p:cSldViewPr snapToGrid="0" snapToObjects="1">
      <p:cViewPr>
        <p:scale>
          <a:sx n="78" d="100"/>
          <a:sy n="78" d="100"/>
        </p:scale>
        <p:origin x="1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Présenter les différents acteurs de notre systpme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endParaRPr dirty="0"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2431256" y="-129381"/>
            <a:ext cx="428148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 rot="5400000">
            <a:off x="4905375" y="2344738"/>
            <a:ext cx="55054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714375" y="363538"/>
            <a:ext cx="55054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48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  <p:pic>
        <p:nvPicPr>
          <p:cNvPr id="9" name="Shape 9" descr="image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Présentation, installation </a:t>
            </a:r>
            <a:r>
              <a:rPr lang="fr-CH" sz="4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admin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371600" y="4006850"/>
            <a:ext cx="6400800" cy="165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Groupe No. : 6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Etudiants : Nicolas Fuchs, Joé Butty, Jonathan Rial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Sujet : Hashcode</a:t>
            </a:r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Client : Pierre Kuonen</a:t>
            </a:r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Technologies : Java EE, MySQL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Conséquences sur la modélisation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Côté serveur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802213" y="2696075"/>
            <a:ext cx="2099700" cy="1643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Controllers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449988" y="2696075"/>
            <a:ext cx="2099700" cy="1643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Services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155" name="Shape 155"/>
          <p:cNvCxnSpPr>
            <a:stCxn id="153" idx="3"/>
            <a:endCxn id="154" idx="1"/>
          </p:cNvCxnSpPr>
          <p:nvPr/>
        </p:nvCxnSpPr>
        <p:spPr>
          <a:xfrm>
            <a:off x="2901913" y="35176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6" name="Shape 156"/>
          <p:cNvSpPr txBox="1"/>
          <p:nvPr/>
        </p:nvSpPr>
        <p:spPr>
          <a:xfrm>
            <a:off x="711025" y="4578575"/>
            <a:ext cx="22821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Mappage des requêtes HTTP</a:t>
            </a:r>
            <a:endParaRPr sz="2400"/>
          </a:p>
        </p:txBody>
      </p:sp>
      <p:sp>
        <p:nvSpPr>
          <p:cNvPr id="157" name="Shape 157"/>
          <p:cNvSpPr txBox="1"/>
          <p:nvPr/>
        </p:nvSpPr>
        <p:spPr>
          <a:xfrm>
            <a:off x="3358800" y="45786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Intelligence : validation XML</a:t>
            </a:r>
            <a:endParaRPr sz="2400"/>
          </a:p>
        </p:txBody>
      </p:sp>
      <p:sp>
        <p:nvSpPr>
          <p:cNvPr id="158" name="Shape 158"/>
          <p:cNvSpPr/>
          <p:nvPr/>
        </p:nvSpPr>
        <p:spPr>
          <a:xfrm>
            <a:off x="6188963" y="2696075"/>
            <a:ext cx="2099700" cy="1643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Repositories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6097775" y="45786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Communication avec la base de données</a:t>
            </a:r>
            <a:endParaRPr sz="2400"/>
          </a:p>
        </p:txBody>
      </p:sp>
      <p:cxnSp>
        <p:nvCxnSpPr>
          <p:cNvPr id="160" name="Shape 160"/>
          <p:cNvCxnSpPr>
            <a:stCxn id="154" idx="3"/>
            <a:endCxn id="158" idx="1"/>
          </p:cNvCxnSpPr>
          <p:nvPr/>
        </p:nvCxnSpPr>
        <p:spPr>
          <a:xfrm>
            <a:off x="5549688" y="3517625"/>
            <a:ext cx="639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Démonstration</a:t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50" y="2387675"/>
            <a:ext cx="3046300" cy="30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25" y="1988650"/>
            <a:ext cx="4415325" cy="44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Conclusion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27450" y="1844675"/>
            <a:ext cx="84891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Bonne entente dans le groupe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Bonne modélisation et choix technologiques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Tous les aspects d’un projet sont abordés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38" y="4007000"/>
            <a:ext cx="1835924" cy="1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 de la présentation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Synthèse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Conséquences sur la modélisation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Démonstration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d’une plateforme pour réaliser des concours de programmation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G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érer le concours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S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’inscrire en équipes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S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oumettre des solutions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E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valuer les solutions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chemeClr val="dk1"/>
                </a:solidFill>
              </a:rPr>
              <a:t>Choix technologiques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125" y="2957285"/>
            <a:ext cx="1299675" cy="12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62" y="2715199"/>
            <a:ext cx="1783800" cy="17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250" y="2866074"/>
            <a:ext cx="806025" cy="8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7695" y="2861608"/>
            <a:ext cx="2842725" cy="149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2494975" y="3531350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6575363" y="3531350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2464" y="3331444"/>
            <a:ext cx="1629002" cy="84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39702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/>
              <a:t>Couche présentation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Shape 103"/>
          <p:cNvGraphicFramePr/>
          <p:nvPr>
            <p:extLst>
              <p:ext uri="{D42A27DB-BD31-4B8C-83A1-F6EECF244321}">
                <p14:modId xmlns:p14="http://schemas.microsoft.com/office/powerpoint/2010/main" val="1455590964"/>
              </p:ext>
            </p:extLst>
          </p:nvPr>
        </p:nvGraphicFramePr>
        <p:xfrm>
          <a:off x="974850" y="2476500"/>
          <a:ext cx="7216650" cy="3992610"/>
        </p:xfrm>
        <a:graphic>
          <a:graphicData uri="http://schemas.openxmlformats.org/drawingml/2006/table">
            <a:tbl>
              <a:tblPr>
                <a:noFill/>
                <a:tableStyleId>{08322F62-2FF7-4121-ACE4-5C842E3B7A08}</a:tableStyleId>
              </a:tblPr>
              <a:tblGrid>
                <a:gridCol w="1425450"/>
                <a:gridCol w="783771"/>
                <a:gridCol w="1600200"/>
                <a:gridCol w="1959429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Scorecard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Pond.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 smtClean="0"/>
                        <a:t>Angular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React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Vue.js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Complexité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Extensibilité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Documentation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Facilité de mise en place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Apprentissage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Popularité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Connaissances préalables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Score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>
                          <a:solidFill>
                            <a:srgbClr val="FF0000"/>
                          </a:solidFill>
                        </a:rPr>
                        <a:t>277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254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264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39702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 dirty="0"/>
              <a:t>Couche métier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Shape 103"/>
          <p:cNvGraphicFramePr/>
          <p:nvPr>
            <p:extLst>
              <p:ext uri="{D42A27DB-BD31-4B8C-83A1-F6EECF244321}">
                <p14:modId xmlns:p14="http://schemas.microsoft.com/office/powerpoint/2010/main" val="1977648522"/>
              </p:ext>
            </p:extLst>
          </p:nvPr>
        </p:nvGraphicFramePr>
        <p:xfrm>
          <a:off x="974850" y="2476500"/>
          <a:ext cx="7216650" cy="3992610"/>
        </p:xfrm>
        <a:graphic>
          <a:graphicData uri="http://schemas.openxmlformats.org/drawingml/2006/table">
            <a:tbl>
              <a:tblPr>
                <a:noFill/>
                <a:tableStyleId>{08322F62-2FF7-4121-ACE4-5C842E3B7A08}</a:tableStyleId>
              </a:tblPr>
              <a:tblGrid>
                <a:gridCol w="1425450"/>
                <a:gridCol w="783771"/>
                <a:gridCol w="1600200"/>
                <a:gridCol w="1959429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Scorecard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Pond.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JSF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Spring</a:t>
                      </a:r>
                      <a:r>
                        <a:rPr lang="fr-CH" dirty="0"/>
                        <a:t> boot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Vaadin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Complexité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Extensibilité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Documentation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Facilité de mise en place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Apprentissage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Popularité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Connaissances préalables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Score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268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b="1" dirty="0">
                          <a:solidFill>
                            <a:srgbClr val="FF0000"/>
                          </a:solidFill>
                        </a:rPr>
                        <a:t>292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255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27450" y="1844675"/>
            <a:ext cx="84891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 dirty="0"/>
              <a:t>Utilisation de </a:t>
            </a:r>
            <a:r>
              <a:rPr lang="fr-CH" dirty="0" err="1"/>
              <a:t>Spring</a:t>
            </a:r>
            <a:r>
              <a:rPr lang="fr-CH" dirty="0"/>
              <a:t> Data JPA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 sz="2400" dirty="0"/>
              <a:t>Plusieurs méthodes déjà implémentées :</a:t>
            </a:r>
            <a:endParaRPr sz="2400" dirty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 dirty="0" err="1"/>
              <a:t>findAll</a:t>
            </a:r>
            <a:r>
              <a:rPr lang="fr-CH" sz="2400" dirty="0"/>
              <a:t>()</a:t>
            </a:r>
            <a:endParaRPr sz="2400" dirty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 dirty="0" err="1"/>
              <a:t>findById</a:t>
            </a:r>
            <a:r>
              <a:rPr lang="fr-CH" sz="2400" dirty="0"/>
              <a:t>(</a:t>
            </a:r>
            <a:r>
              <a:rPr lang="fr-CH" sz="2400" dirty="0">
                <a:solidFill>
                  <a:srgbClr val="999999"/>
                </a:solidFill>
              </a:rPr>
              <a:t>ID</a:t>
            </a:r>
            <a:r>
              <a:rPr lang="fr-CH" sz="2400" dirty="0"/>
              <a:t>)</a:t>
            </a:r>
            <a:endParaRPr sz="2400" dirty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 dirty="0" err="1"/>
              <a:t>save</a:t>
            </a:r>
            <a:r>
              <a:rPr lang="fr-CH" sz="2400" dirty="0"/>
              <a:t>(</a:t>
            </a:r>
            <a:r>
              <a:rPr lang="fr-CH" sz="2400" dirty="0" err="1">
                <a:solidFill>
                  <a:srgbClr val="999999"/>
                </a:solidFill>
              </a:rPr>
              <a:t>Entity</a:t>
            </a:r>
            <a:r>
              <a:rPr lang="fr-CH" sz="2400" dirty="0"/>
              <a:t>)</a:t>
            </a:r>
            <a:endParaRPr sz="2400" dirty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 dirty="0" err="1"/>
              <a:t>delete</a:t>
            </a:r>
            <a:r>
              <a:rPr lang="fr-CH" sz="2400" dirty="0"/>
              <a:t>(</a:t>
            </a:r>
            <a:r>
              <a:rPr lang="fr-CH" sz="2400" dirty="0">
                <a:solidFill>
                  <a:srgbClr val="999999"/>
                </a:solidFill>
              </a:rPr>
              <a:t>ID</a:t>
            </a:r>
            <a:r>
              <a:rPr lang="fr-CH" sz="2400" dirty="0"/>
              <a:t>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 dirty="0"/>
              <a:t>Requête personnalisée :</a:t>
            </a:r>
            <a:endParaRPr sz="24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1600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fr-CH" sz="1600" dirty="0" err="1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fr-CH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CH" sz="1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"select p </a:t>
            </a:r>
            <a:r>
              <a:rPr lang="fr-CH" sz="1600" dirty="0" err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-CH" sz="1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Person p </a:t>
            </a:r>
            <a:r>
              <a:rPr lang="fr-CH" sz="1600" dirty="0" err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fr-CH" sz="1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CH" sz="1600" dirty="0" err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p.firstname</a:t>
            </a:r>
            <a:r>
              <a:rPr lang="fr-CH" sz="1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= :#{#</a:t>
            </a:r>
            <a:r>
              <a:rPr lang="fr-CH" sz="1600" dirty="0" err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person.firstname</a:t>
            </a:r>
            <a:r>
              <a:rPr lang="fr-CH" sz="1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fr-CH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1600" dirty="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fr-CH" sz="16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CH" sz="1600" dirty="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fr-CH" sz="1600" dirty="0" err="1">
                <a:latin typeface="Consolas"/>
                <a:ea typeface="Consolas"/>
                <a:cs typeface="Consolas"/>
                <a:sym typeface="Consolas"/>
              </a:rPr>
              <a:t>findUsersByFirstname</a:t>
            </a:r>
            <a:r>
              <a:rPr lang="fr-CH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CH" sz="1600" dirty="0">
                <a:solidFill>
                  <a:srgbClr val="4A6782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fr-CH" sz="1600" dirty="0" err="1">
                <a:solidFill>
                  <a:srgbClr val="4A6782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fr-CH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CH" sz="1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CH" sz="1600" dirty="0" err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CH" sz="16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-CH" sz="1600" dirty="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CH" sz="1600" dirty="0" err="1"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Synthèse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875" y="3530106"/>
            <a:ext cx="1632225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50" y="3390938"/>
            <a:ext cx="1269575" cy="133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749" y="3676237"/>
            <a:ext cx="1632224" cy="844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701988" y="4657813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Spring boot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686991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Logique métier</a:t>
            </a:r>
            <a:endParaRPr sz="1600" b="1"/>
          </a:p>
        </p:txBody>
      </p:sp>
      <p:cxnSp>
        <p:nvCxnSpPr>
          <p:cNvPr id="122" name="Shape 122"/>
          <p:cNvCxnSpPr/>
          <p:nvPr/>
        </p:nvCxnSpPr>
        <p:spPr>
          <a:xfrm>
            <a:off x="6124575" y="1957600"/>
            <a:ext cx="0" cy="41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>
            <a:off x="3237080" y="1957592"/>
            <a:ext cx="0" cy="41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 txBox="1"/>
          <p:nvPr/>
        </p:nvSpPr>
        <p:spPr>
          <a:xfrm>
            <a:off x="6550920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Base de donnée</a:t>
            </a:r>
            <a:endParaRPr sz="1600" b="1"/>
          </a:p>
        </p:txBody>
      </p:sp>
      <p:sp>
        <p:nvSpPr>
          <p:cNvPr id="125" name="Shape 125"/>
          <p:cNvSpPr txBox="1"/>
          <p:nvPr/>
        </p:nvSpPr>
        <p:spPr>
          <a:xfrm>
            <a:off x="823075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Présentation</a:t>
            </a:r>
            <a:endParaRPr sz="1600" b="1"/>
          </a:p>
        </p:txBody>
      </p:sp>
      <p:sp>
        <p:nvSpPr>
          <p:cNvPr id="126" name="Shape 126"/>
          <p:cNvSpPr txBox="1"/>
          <p:nvPr/>
        </p:nvSpPr>
        <p:spPr>
          <a:xfrm>
            <a:off x="6619850" y="4608813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MySQL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784138" y="4838150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Angular</a:t>
            </a:r>
            <a:r>
              <a:rPr lang="fr-CH" dirty="0"/>
              <a:t> </a:t>
            </a:r>
            <a:endParaRPr dirty="0"/>
          </a:p>
        </p:txBody>
      </p:sp>
      <p:cxnSp>
        <p:nvCxnSpPr>
          <p:cNvPr id="128" name="Shape 128"/>
          <p:cNvCxnSpPr/>
          <p:nvPr/>
        </p:nvCxnSpPr>
        <p:spPr>
          <a:xfrm rot="10800000" flipH="1">
            <a:off x="381000" y="2658688"/>
            <a:ext cx="8340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Conséquences sur la modélisation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Côté client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240013" y="2798775"/>
            <a:ext cx="2099700" cy="1643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Components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887788" y="2798775"/>
            <a:ext cx="2099700" cy="1643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Services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138" name="Shape 138"/>
          <p:cNvCxnSpPr>
            <a:stCxn id="136" idx="3"/>
            <a:endCxn id="137" idx="1"/>
          </p:cNvCxnSpPr>
          <p:nvPr/>
        </p:nvCxnSpPr>
        <p:spPr>
          <a:xfrm>
            <a:off x="4339713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00" y="2905950"/>
            <a:ext cx="14287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>
            <a:stCxn id="139" idx="3"/>
            <a:endCxn id="136" idx="1"/>
          </p:cNvCxnSpPr>
          <p:nvPr/>
        </p:nvCxnSpPr>
        <p:spPr>
          <a:xfrm>
            <a:off x="1691950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575" y="2905950"/>
            <a:ext cx="14287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37" idx="3"/>
            <a:endCxn id="141" idx="1"/>
          </p:cNvCxnSpPr>
          <p:nvPr/>
        </p:nvCxnSpPr>
        <p:spPr>
          <a:xfrm>
            <a:off x="6987488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3" name="Shape 143"/>
          <p:cNvSpPr txBox="1"/>
          <p:nvPr/>
        </p:nvSpPr>
        <p:spPr>
          <a:xfrm>
            <a:off x="263200" y="6272875"/>
            <a:ext cx="6131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/>
              <a:t>Icons by Freepik and Smashicons</a:t>
            </a:r>
            <a:endParaRPr sz="1200"/>
          </a:p>
        </p:txBody>
      </p:sp>
      <p:sp>
        <p:nvSpPr>
          <p:cNvPr id="144" name="Shape 144"/>
          <p:cNvSpPr txBox="1"/>
          <p:nvPr/>
        </p:nvSpPr>
        <p:spPr>
          <a:xfrm>
            <a:off x="2148825" y="4681275"/>
            <a:ext cx="22821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Représentation des données</a:t>
            </a:r>
            <a:endParaRPr sz="2400"/>
          </a:p>
        </p:txBody>
      </p:sp>
      <p:sp>
        <p:nvSpPr>
          <p:cNvPr id="145" name="Shape 145"/>
          <p:cNvSpPr txBox="1"/>
          <p:nvPr/>
        </p:nvSpPr>
        <p:spPr>
          <a:xfrm>
            <a:off x="4796600" y="46813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Communication avec l’API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318</Words>
  <Application>Microsoft Macintosh PowerPoint</Application>
  <PresentationFormat>Présentation à l'écran (4:3)</PresentationFormat>
  <Paragraphs>162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Consolas</vt:lpstr>
      <vt:lpstr>Arial</vt:lpstr>
      <vt:lpstr>Custom Design</vt:lpstr>
      <vt:lpstr>Présentation, installation use case admin</vt:lpstr>
      <vt:lpstr>Plan de la présentation</vt:lpstr>
      <vt:lpstr>Introduction</vt:lpstr>
      <vt:lpstr>Choix technologiques</vt:lpstr>
      <vt:lpstr>Choix technologiques</vt:lpstr>
      <vt:lpstr>Choix technologiques</vt:lpstr>
      <vt:lpstr>Choix technologiques</vt:lpstr>
      <vt:lpstr>Synthèse</vt:lpstr>
      <vt:lpstr>Conséquences sur la modélisation</vt:lpstr>
      <vt:lpstr>Conséquences sur la modélisation</vt:lpstr>
      <vt:lpstr>Démonstration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Présentation, installation use case admin</dc:title>
  <cp:lastModifiedBy>Butty Joé</cp:lastModifiedBy>
  <cp:revision>8</cp:revision>
  <dcterms:modified xsi:type="dcterms:W3CDTF">2018-03-26T14:32:54Z</dcterms:modified>
</cp:coreProperties>
</file>