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18"/>
  </p:notesMasterIdLst>
  <p:sldIdLst>
    <p:sldId id="256" r:id="rId2"/>
    <p:sldId id="257" r:id="rId3"/>
    <p:sldId id="270" r:id="rId4"/>
    <p:sldId id="258" r:id="rId5"/>
    <p:sldId id="259" r:id="rId6"/>
    <p:sldId id="263" r:id="rId7"/>
    <p:sldId id="260" r:id="rId8"/>
    <p:sldId id="261" r:id="rId9"/>
    <p:sldId id="269" r:id="rId10"/>
    <p:sldId id="262" r:id="rId11"/>
    <p:sldId id="271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596" autoAdjust="0"/>
  </p:normalViewPr>
  <p:slideViewPr>
    <p:cSldViewPr snapToGrid="0">
      <p:cViewPr varScale="1">
        <p:scale>
          <a:sx n="91" d="100"/>
          <a:sy n="91" d="100"/>
        </p:scale>
        <p:origin x="12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D9D94-6E33-4A58-B316-2D3ADE994121}" type="datetimeFigureOut">
              <a:rPr lang="fr-CH" smtClean="0"/>
              <a:t>22.05.2018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B6C2C-812B-4891-897C-4C29155E9E7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092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mtClean="0"/>
              <a:t>http://xboxsquad.fr/wp-content/uploads/2018/04/addiction-800x300.jpg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B6C2C-812B-4891-897C-4C29155E9E7C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4122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Actuel</a:t>
            </a:r>
            <a:r>
              <a:rPr lang="fr-FR" baseline="0" smtClean="0"/>
              <a:t> : </a:t>
            </a:r>
          </a:p>
          <a:p>
            <a:r>
              <a:rPr lang="fr-FR" baseline="0" smtClean="0"/>
              <a:t>Objet network interface </a:t>
            </a:r>
            <a:r>
              <a:rPr lang="fr-FR" baseline="0" smtClean="0">
                <a:sym typeface="Wingdings"/>
              </a:rPr>
              <a:t> récupération info superviseur</a:t>
            </a:r>
          </a:p>
          <a:p>
            <a:r>
              <a:rPr lang="fr-FR" baseline="0" smtClean="0">
                <a:sym typeface="Wingdings"/>
              </a:rPr>
              <a:t>Avec ces infos Lancer Nmap  Traiter résultats  Afficher les utilisateurs</a:t>
            </a:r>
          </a:p>
          <a:p>
            <a:r>
              <a:rPr lang="fr-FR" baseline="0" smtClean="0">
                <a:sym typeface="Wingdings"/>
              </a:rPr>
              <a:t>Problème  Affichage users sans serveur  pas de surveillance possible</a:t>
            </a:r>
          </a:p>
          <a:p>
            <a:endParaRPr lang="fr-FR" baseline="0" smtClean="0">
              <a:sym typeface="Wingdings"/>
            </a:endParaRPr>
          </a:p>
          <a:p>
            <a:r>
              <a:rPr lang="fr-FR" baseline="0" smtClean="0">
                <a:sym typeface="Wingdings"/>
              </a:rPr>
              <a:t>Mieux: </a:t>
            </a:r>
          </a:p>
          <a:p>
            <a:r>
              <a:rPr lang="fr-FR" baseline="0" smtClean="0">
                <a:sym typeface="Wingdings"/>
              </a:rPr>
              <a:t>Test  Qui a le serveur installé? -&gt; afficher que ceux-ci</a:t>
            </a:r>
          </a:p>
          <a:p>
            <a:r>
              <a:rPr lang="fr-FR" baseline="0" smtClean="0">
                <a:sym typeface="Wingdings"/>
              </a:rPr>
              <a:t>Détection  test sur le active du serveur du user en cours sur la machine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B6C2C-812B-4891-897C-4C29155E9E7C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15694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IHM</a:t>
            </a:r>
            <a:r>
              <a:rPr lang="fr-FR" baseline="0" smtClean="0"/>
              <a:t> superviseur:</a:t>
            </a:r>
          </a:p>
          <a:p>
            <a:r>
              <a:rPr lang="fr-FR" baseline="0" smtClean="0"/>
              <a:t>Infos utilisateur </a:t>
            </a:r>
            <a:r>
              <a:rPr lang="fr-FR" baseline="0" smtClean="0">
                <a:sym typeface="Wingdings"/>
              </a:rPr>
              <a:t> Modifier</a:t>
            </a:r>
          </a:p>
          <a:p>
            <a:r>
              <a:rPr lang="fr-FR" baseline="0" smtClean="0">
                <a:sym typeface="Wingdings"/>
              </a:rPr>
              <a:t>Graphique secteur  1 secteur = temps passé sur une activité </a:t>
            </a:r>
          </a:p>
          <a:p>
            <a:r>
              <a:rPr lang="fr-FR" baseline="0" smtClean="0">
                <a:sym typeface="Wingdings"/>
              </a:rPr>
              <a:t>Graphique Barre  1 Barre = temps passé par heure de la journée  12:00  45 minutes</a:t>
            </a:r>
          </a:p>
          <a:p>
            <a:r>
              <a:rPr lang="fr-FR" baseline="0" smtClean="0">
                <a:sym typeface="Wingdings"/>
              </a:rPr>
              <a:t>Objectifs  En rouge  temps passé, vert temps restant  Longueur barre = 24h  Activer ou désactiver </a:t>
            </a:r>
          </a:p>
          <a:p>
            <a:endParaRPr lang="fr-FR" baseline="0" smtClean="0">
              <a:sym typeface="Wingdings"/>
            </a:endParaRPr>
          </a:p>
          <a:p>
            <a:r>
              <a:rPr lang="fr-FR" baseline="0" smtClean="0">
                <a:sym typeface="Wingdings"/>
              </a:rPr>
              <a:t>Voir que les activités des utilisateurs actifs au même moment  sinon pas requete sur le serveur</a:t>
            </a:r>
          </a:p>
          <a:p>
            <a:endParaRPr lang="fr-FR" baseline="0" smtClean="0">
              <a:sym typeface="Wingdings"/>
            </a:endParaRPr>
          </a:p>
          <a:p>
            <a:r>
              <a:rPr lang="fr-FR" baseline="0" smtClean="0">
                <a:sym typeface="Wingdings"/>
              </a:rPr>
              <a:t>Dans le futur  Affichage par semaine, mois et année</a:t>
            </a:r>
            <a:r>
              <a:rPr lang="mr-IN" baseline="0" smtClean="0">
                <a:sym typeface="Wingdings"/>
              </a:rPr>
              <a:t>…</a:t>
            </a:r>
            <a:r>
              <a:rPr lang="fr-CH" baseline="0" smtClean="0">
                <a:sym typeface="Wingdings"/>
              </a:rPr>
              <a:t> (Re refléchir à l’échelle du graphique à barre)</a:t>
            </a:r>
            <a:endParaRPr lang="fr-FR" baseline="0" smtClean="0">
              <a:sym typeface="Wingding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B6C2C-812B-4891-897C-4C29155E9E7C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4892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Webstore </a:t>
            </a:r>
            <a:r>
              <a:rPr lang="fr-FR" smtClean="0">
                <a:sym typeface="Wingdings"/>
              </a:rPr>
              <a:t> compte google payant</a:t>
            </a:r>
            <a:endParaRPr lang="fr-FR" baseline="0" smtClean="0">
              <a:sym typeface="Wingdings"/>
            </a:endParaRPr>
          </a:p>
          <a:p>
            <a:endParaRPr lang="fr-FR" baseline="0" smtClean="0">
              <a:sym typeface="Wingdings"/>
            </a:endParaRPr>
          </a:p>
          <a:p>
            <a:r>
              <a:rPr lang="fr-FR" baseline="0" smtClean="0">
                <a:sym typeface="Wingdings"/>
              </a:rPr>
              <a:t>Install en service  Package node js pour le faire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B6C2C-812B-4891-897C-4C29155E9E7C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4634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Améliorations de l’état actuel :</a:t>
            </a:r>
            <a:r>
              <a:rPr lang="en-US" baseline="0" smtClean="0"/>
              <a:t> - Affichage des stats en fonction d’une date (copie des jsons)</a:t>
            </a:r>
          </a:p>
          <a:p>
            <a:r>
              <a:rPr lang="en-US" baseline="0" smtClean="0"/>
              <a:t>                                                  - Précision des filtres de catégorisation</a:t>
            </a:r>
          </a:p>
          <a:p>
            <a:r>
              <a:rPr lang="en-US" baseline="0" smtClean="0"/>
              <a:t>                                                  - Rendre le système compatible (Windows et Mac)</a:t>
            </a:r>
          </a:p>
          <a:p>
            <a:r>
              <a:rPr lang="en-US" baseline="0" smtClean="0"/>
              <a:t>                                                  - Rendre l’IHM responsive</a:t>
            </a:r>
          </a:p>
          <a:p>
            <a:r>
              <a:rPr lang="en-US" baseline="0" smtClean="0"/>
              <a:t>                                                  - Améliorer le code (Factorisation, optimization, format des dates)</a:t>
            </a:r>
          </a:p>
          <a:p>
            <a:endParaRPr lang="en-US" baseline="0" smtClean="0"/>
          </a:p>
          <a:p>
            <a:r>
              <a:rPr lang="en-US" baseline="0" smtClean="0"/>
              <a:t>Nouvelles fonctionnalités : - Gestion des autorisations de supervision</a:t>
            </a:r>
          </a:p>
          <a:p>
            <a:r>
              <a:rPr lang="en-US" baseline="0" smtClean="0"/>
              <a:t>                                            - Gestion de la semaine, mois, année</a:t>
            </a:r>
          </a:p>
          <a:p>
            <a:r>
              <a:rPr lang="en-US" baseline="0" smtClean="0"/>
              <a:t>                                            - Gestion des langues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                                            - </a:t>
            </a:r>
            <a:r>
              <a:rPr lang="en-US" baseline="0" smtClean="0"/>
              <a:t>Système de récompenses</a:t>
            </a:r>
            <a:endParaRPr lang="en-US" baseline="0" smtClean="0"/>
          </a:p>
          <a:p>
            <a:r>
              <a:rPr lang="en-US" baseline="0" smtClean="0"/>
              <a:t>                                            - Multiplateforme (également Linux)</a:t>
            </a:r>
          </a:p>
          <a:p>
            <a:r>
              <a:rPr lang="en-US" baseline="0" smtClean="0"/>
              <a:t>                                            - compatible mobile</a:t>
            </a:r>
          </a:p>
          <a:p>
            <a:r>
              <a:rPr lang="en-US" baseline="0" smtClean="0"/>
              <a:t>                                            - blacklist/whitelist depuis le superviseur</a:t>
            </a:r>
          </a:p>
          <a:p>
            <a:r>
              <a:rPr lang="en-US" baseline="0" smtClean="0"/>
              <a:t>                                            - envoi de notifications au superviseur</a:t>
            </a:r>
          </a:p>
          <a:p>
            <a:endParaRPr lang="en-US" baseline="0" smtClean="0"/>
          </a:p>
          <a:p>
            <a:r>
              <a:rPr lang="fr-CH" smtClean="0"/>
              <a:t>https://cdn.pixabay.com/photo/2016/08/11/15/52/binoculars-1586004_640.png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B6C2C-812B-4891-897C-4C29155E9E7C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8758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On ne</a:t>
            </a:r>
            <a:r>
              <a:rPr lang="en-US" baseline="0" smtClean="0"/>
              <a:t> peut qu’aimer ce projet bien évidemment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Bonne entente au sein du groupe</a:t>
            </a:r>
          </a:p>
          <a:p>
            <a:r>
              <a:rPr lang="en-US" smtClean="0"/>
              <a:t>Compétences complémentaires  </a:t>
            </a:r>
            <a:r>
              <a:rPr lang="en-US" smtClean="0">
                <a:sym typeface="Wingdings" panose="05000000000000000000" pitchFamily="2" charset="2"/>
              </a:rPr>
              <a:t>  chacun a trouvé sa place, son domaine de travail</a:t>
            </a:r>
          </a:p>
          <a:p>
            <a:r>
              <a:rPr lang="en-US" smtClean="0">
                <a:sym typeface="Wingdings" panose="05000000000000000000" pitchFamily="2" charset="2"/>
              </a:rPr>
              <a:t>Nature</a:t>
            </a:r>
            <a:r>
              <a:rPr lang="en-US" baseline="0" smtClean="0">
                <a:sym typeface="Wingdings" panose="05000000000000000000" pitchFamily="2" charset="2"/>
              </a:rPr>
              <a:t> variée du projet (IHM, REST API, gestion des utilisateurs, logique de détection)</a:t>
            </a:r>
          </a:p>
          <a:p>
            <a:endParaRPr lang="en-US" baseline="0" smtClean="0">
              <a:sym typeface="Wingdings" panose="05000000000000000000" pitchFamily="2" charset="2"/>
            </a:endParaRPr>
          </a:p>
          <a:p>
            <a:r>
              <a:rPr lang="fr-CH" smtClean="0"/>
              <a:t>http://www.lokalepolitie.be/files/5428/attachments/bb25f28372ea2b45e54b324efff50be8.png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B6C2C-812B-4891-897C-4C29155E9E7C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12067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mtClean="0"/>
              <a:t>https://www.boardvitals.com/wp-content/uploads/2015/09/unnamed-14.png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B6C2C-812B-4891-897C-4C29155E9E7C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2950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SAS</a:t>
            </a:r>
            <a:r>
              <a:rPr lang="fr-FR" baseline="0" smtClean="0"/>
              <a:t> = Surveillance, Addiction, Soutien</a:t>
            </a:r>
            <a:endParaRPr lang="fr-FR" smtClean="0"/>
          </a:p>
          <a:p>
            <a:endParaRPr lang="fr-FR" smtClean="0"/>
          </a:p>
          <a:p>
            <a:r>
              <a:rPr lang="fr-FR" smtClean="0"/>
              <a:t>7%</a:t>
            </a:r>
            <a:r>
              <a:rPr lang="fr-FR" baseline="0" smtClean="0"/>
              <a:t> des 15-19 ans problème trop utilisation des jeux et réseaux sociaux (desktop ou en ligne)</a:t>
            </a:r>
          </a:p>
          <a:p>
            <a:endParaRPr lang="fr-FR" baseline="0" smtClean="0"/>
          </a:p>
          <a:p>
            <a:r>
              <a:rPr lang="fr-FR" baseline="0" smtClean="0"/>
              <a:t>Monitorer + mettre en valeur les résultats du monitoring</a:t>
            </a:r>
          </a:p>
          <a:p>
            <a:endParaRPr lang="fr-FR" baseline="0" smtClean="0"/>
          </a:p>
          <a:p>
            <a:r>
              <a:rPr lang="fr-FR" baseline="0" smtClean="0"/>
              <a:t>Ne pas interdire </a:t>
            </a:r>
            <a:r>
              <a:rPr lang="fr-FR" baseline="0" smtClean="0">
                <a:sym typeface="Wingdings"/>
              </a:rPr>
              <a:t> Redonner le contrôle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B6C2C-812B-4891-897C-4C29155E9E7C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2610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Application</a:t>
            </a:r>
            <a:r>
              <a:rPr lang="fr-FR" baseline="0" smtClean="0"/>
              <a:t> utilisateur à droite</a:t>
            </a:r>
          </a:p>
          <a:p>
            <a:r>
              <a:rPr lang="fr-FR" baseline="0" smtClean="0"/>
              <a:t>Extension chrome </a:t>
            </a:r>
            <a:r>
              <a:rPr lang="fr-FR" baseline="0" smtClean="0">
                <a:sym typeface="Wingdings"/>
              </a:rPr>
              <a:t> activité web</a:t>
            </a:r>
          </a:p>
          <a:p>
            <a:r>
              <a:rPr lang="fr-FR" baseline="0" smtClean="0">
                <a:sym typeface="Wingdings"/>
              </a:rPr>
              <a:t>Node JS  Serveur activité desktop, et met a dispo les infos du user</a:t>
            </a:r>
          </a:p>
          <a:p>
            <a:r>
              <a:rPr lang="fr-FR" baseline="0" smtClean="0">
                <a:sym typeface="Wingdings"/>
              </a:rPr>
              <a:t>JavaFX  Affichage de ses informations</a:t>
            </a:r>
          </a:p>
          <a:p>
            <a:endParaRPr lang="fr-FR" baseline="0" smtClean="0">
              <a:sym typeface="Wingdings"/>
            </a:endParaRPr>
          </a:p>
          <a:p>
            <a:r>
              <a:rPr lang="fr-FR" baseline="0" smtClean="0">
                <a:sym typeface="Wingdings"/>
              </a:rPr>
              <a:t>Application Superviseur </a:t>
            </a:r>
          </a:p>
          <a:p>
            <a:r>
              <a:rPr lang="fr-FR" baseline="0" smtClean="0">
                <a:sym typeface="Wingdings"/>
              </a:rPr>
              <a:t>Javax FX  Affichage des informations des utilisateurs, recherche des utilisateur du même réseau local</a:t>
            </a:r>
          </a:p>
          <a:p>
            <a:endParaRPr lang="fr-FR" baseline="0" smtClean="0">
              <a:sym typeface="Wingdings"/>
            </a:endParaRPr>
          </a:p>
          <a:p>
            <a:r>
              <a:rPr lang="fr-FR" baseline="0" smtClean="0">
                <a:sym typeface="Wingdings"/>
              </a:rPr>
              <a:t>Communication par HTTP</a:t>
            </a:r>
            <a:endParaRPr lang="fr-FR" baseline="0" dirty="0" smtClean="0">
              <a:sym typeface="Wingding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B6C2C-812B-4891-897C-4C29155E9E7C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00266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mtClean="0"/>
              <a:t>IDE </a:t>
            </a:r>
            <a:r>
              <a:rPr lang="fr-CH" smtClean="0">
                <a:sym typeface="Wingdings"/>
              </a:rPr>
              <a:t> webstorm</a:t>
            </a:r>
            <a:r>
              <a:rPr lang="fr-CH" baseline="0" smtClean="0">
                <a:sym typeface="Wingdings"/>
              </a:rPr>
              <a:t> pour le serveur NODE JS et l’extension, intelliJ pour application java</a:t>
            </a:r>
          </a:p>
          <a:p>
            <a:endParaRPr lang="fr-CH" smtClean="0"/>
          </a:p>
          <a:p>
            <a:r>
              <a:rPr lang="fr-CH" smtClean="0"/>
              <a:t>Chrome pour l’extension</a:t>
            </a:r>
          </a:p>
          <a:p>
            <a:r>
              <a:rPr lang="fr-CH" smtClean="0"/>
              <a:t>Json pour transfert des fichiers</a:t>
            </a:r>
            <a:endParaRPr lang="fr-CH" baseline="0" smtClean="0"/>
          </a:p>
          <a:p>
            <a:r>
              <a:rPr lang="fr-CH" baseline="0" smtClean="0"/>
              <a:t>NPM (Node Package Manager) pour gérer les pacquet NODEJS</a:t>
            </a:r>
            <a:endParaRPr lang="fr-CH" smtClean="0"/>
          </a:p>
          <a:p>
            <a:endParaRPr lang="fr-CH" smtClean="0"/>
          </a:p>
          <a:p>
            <a:r>
              <a:rPr lang="fr-CH" smtClean="0"/>
              <a:t>https</a:t>
            </a:r>
            <a:r>
              <a:rPr lang="fr-CH" smtClean="0"/>
              <a:t>://images.g2crowd.com/uploads/product/image/social_landscape/social_landscape_1513182511/webstorm.png</a:t>
            </a:r>
          </a:p>
          <a:p>
            <a:r>
              <a:rPr lang="fr-CH" smtClean="0"/>
              <a:t>https://www.developersindia.in/wp-content/uploads/2017/05/IntelliJIDEA_icon.png</a:t>
            </a:r>
          </a:p>
          <a:p>
            <a:r>
              <a:rPr lang="fr-CH" smtClean="0"/>
              <a:t>https://www.notebookcheck.net/fileadmin/Notebooks/News/_nc3/20170817_Google_Chrome_logo_vector_download.png</a:t>
            </a:r>
          </a:p>
          <a:p>
            <a:r>
              <a:rPr lang="fr-CH" smtClean="0"/>
              <a:t>https://upload.wikimedia.org/wikipedia/commons/thumb/d/d9/Node.js_logo.svg/1200px-Node.js_logo.svg.png</a:t>
            </a:r>
          </a:p>
          <a:p>
            <a:r>
              <a:rPr lang="fr-CH" smtClean="0"/>
              <a:t>https://cdn-images-1.medium.com/max/1600/1*DVki0FvyhmyFCkcPPuhMCw.png</a:t>
            </a:r>
          </a:p>
          <a:p>
            <a:r>
              <a:rPr lang="fr-CH" smtClean="0"/>
              <a:t>https://upload.wikimedia.org/wikipedia/commons/thumb/c/c9/JSON_vector_logo.svg/1024px-JSON_vector_logo.svg.png</a:t>
            </a:r>
          </a:p>
          <a:p>
            <a:r>
              <a:rPr lang="fr-CH" smtClean="0"/>
              <a:t>https://lankydanblog.files.wordpress.com/2017/01/javafx.png?w=591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B6C2C-812B-4891-897C-4C29155E9E7C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82906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Parcour</a:t>
            </a:r>
            <a:r>
              <a:rPr lang="fr-FR" baseline="0" smtClean="0"/>
              <a:t>s d’une donnée</a:t>
            </a:r>
          </a:p>
          <a:p>
            <a:r>
              <a:rPr lang="fr-FR" baseline="0" smtClean="0"/>
              <a:t>Web </a:t>
            </a:r>
            <a:r>
              <a:rPr lang="fr-FR" baseline="0" smtClean="0">
                <a:sym typeface="Wingdings"/>
              </a:rPr>
              <a:t> Extension  serveur</a:t>
            </a:r>
          </a:p>
          <a:p>
            <a:r>
              <a:rPr lang="fr-FR" baseline="0" smtClean="0">
                <a:sym typeface="Wingdings"/>
              </a:rPr>
              <a:t>Desktop  serveur</a:t>
            </a:r>
          </a:p>
          <a:p>
            <a:r>
              <a:rPr lang="fr-FR" baseline="0" smtClean="0">
                <a:sym typeface="Wingdings"/>
              </a:rPr>
              <a:t>Serveur  Merge  dans un fichier </a:t>
            </a:r>
          </a:p>
          <a:p>
            <a:r>
              <a:rPr lang="fr-FR" baseline="0" smtClean="0">
                <a:sym typeface="Wingdings"/>
              </a:rPr>
              <a:t>Serveur  Tri et écriture dans un Json </a:t>
            </a:r>
          </a:p>
          <a:p>
            <a:r>
              <a:rPr lang="fr-FR" baseline="0" smtClean="0">
                <a:sym typeface="Wingdings"/>
              </a:rPr>
              <a:t>JAVA  Requêtes HTTP  Affichage</a:t>
            </a:r>
            <a:endParaRPr lang="fr-FR" baseline="0" dirty="0" smtClean="0">
              <a:sym typeface="Wingding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B6C2C-812B-4891-897C-4C29155E9E7C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9972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Tasklist (Windows) et ps</a:t>
            </a:r>
            <a:r>
              <a:rPr lang="en-US" baseline="0" smtClean="0"/>
              <a:t> (Mac) pour lister les processus s’executant actuellement  </a:t>
            </a:r>
            <a:r>
              <a:rPr lang="en-US" baseline="0" smtClean="0">
                <a:sym typeface="Wingdings" panose="05000000000000000000" pitchFamily="2" charset="2"/>
              </a:rPr>
              <a:t>  beaucoup de bruit, peu d’informations utiles, dépendant du système d’exploitation</a:t>
            </a:r>
          </a:p>
          <a:p>
            <a:endParaRPr lang="en-US" baseline="0" smtClean="0">
              <a:sym typeface="Wingdings" panose="05000000000000000000" pitchFamily="2" charset="2"/>
            </a:endParaRPr>
          </a:p>
          <a:p>
            <a:r>
              <a:rPr lang="en-US" baseline="0" smtClean="0">
                <a:sym typeface="Wingdings" panose="05000000000000000000" pitchFamily="2" charset="2"/>
              </a:rPr>
              <a:t>Recherche pour déterminer la fenêtre de focus    découverte du module active-win (active-windows ne fonctionne pas du tout)</a:t>
            </a:r>
          </a:p>
          <a:p>
            <a:endParaRPr lang="en-US" baseline="0" smtClean="0">
              <a:sym typeface="Wingdings" panose="05000000000000000000" pitchFamily="2" charset="2"/>
            </a:endParaRPr>
          </a:p>
          <a:p>
            <a:r>
              <a:rPr lang="en-US" baseline="0" smtClean="0">
                <a:sym typeface="Wingdings" panose="05000000000000000000" pitchFamily="2" charset="2"/>
              </a:rPr>
              <a:t>Active-win    Détection de changement de focus et récupération des processus actifs</a:t>
            </a:r>
          </a:p>
          <a:p>
            <a:endParaRPr lang="en-US" baseline="0" smtClean="0">
              <a:sym typeface="Wingdings" panose="05000000000000000000" pitchFamily="2" charset="2"/>
            </a:endParaRPr>
          </a:p>
          <a:p>
            <a:r>
              <a:rPr lang="en-US" baseline="0" smtClean="0">
                <a:sym typeface="Wingdings" panose="05000000000000000000" pitchFamily="2" charset="2"/>
              </a:rPr>
              <a:t>Détection lancée périodiquement toutes les seconds</a:t>
            </a:r>
          </a:p>
          <a:p>
            <a:endParaRPr lang="en-US" baseline="0" smtClean="0">
              <a:sym typeface="Wingdings" panose="05000000000000000000" pitchFamily="2" charset="2"/>
            </a:endParaRPr>
          </a:p>
          <a:p>
            <a:r>
              <a:rPr lang="en-US" baseline="0" smtClean="0"/>
              <a:t>https://cdn1.iconfinder.com/data/icons/streamline-windows/60/cell-4-4-480.png</a:t>
            </a:r>
          </a:p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B6C2C-812B-4891-897C-4C29155E9E7C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3605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Sniffing avec Winpcap</a:t>
            </a:r>
            <a:r>
              <a:rPr lang="en-US" baseline="0" smtClean="0"/>
              <a:t> (librairie utilisée par wireshark)  </a:t>
            </a:r>
            <a:r>
              <a:rPr lang="en-US" baseline="0" smtClean="0">
                <a:sym typeface="Wingdings" panose="05000000000000000000" pitchFamily="2" charset="2"/>
              </a:rPr>
              <a:t>  Wrappers java (pour les tests technologiques) pcap4j, jnetpcap    protocoles http et https non-supportés et https chiffré</a:t>
            </a:r>
          </a:p>
          <a:p>
            <a:endParaRPr lang="en-US" baseline="0" smtClean="0">
              <a:sym typeface="Wingdings" panose="05000000000000000000" pitchFamily="2" charset="2"/>
            </a:endParaRPr>
          </a:p>
          <a:p>
            <a:r>
              <a:rPr lang="en-US" baseline="0" smtClean="0">
                <a:sym typeface="Wingdings" panose="05000000000000000000" pitchFamily="2" charset="2"/>
              </a:rPr>
              <a:t>Analyse de l’état de l’art (appli rescue time)   solution = extension chrome</a:t>
            </a:r>
          </a:p>
          <a:p>
            <a:endParaRPr lang="en-US" baseline="0" smtClean="0">
              <a:sym typeface="Wingdings" panose="05000000000000000000" pitchFamily="2" charset="2"/>
            </a:endParaRPr>
          </a:p>
          <a:p>
            <a:r>
              <a:rPr lang="en-US" baseline="0" smtClean="0">
                <a:sym typeface="Wingdings" panose="05000000000000000000" pitchFamily="2" charset="2"/>
              </a:rPr>
              <a:t>L’extension chrome (html, css et js) permet de capturer les différents événements (creation/switch/fermeture d’onglet/fenêtre)</a:t>
            </a:r>
          </a:p>
          <a:p>
            <a:endParaRPr lang="en-US" baseline="0" smtClean="0">
              <a:sym typeface="Wingdings" panose="05000000000000000000" pitchFamily="2" charset="2"/>
            </a:endParaRPr>
          </a:p>
          <a:p>
            <a:r>
              <a:rPr lang="en-US" baseline="0" smtClean="0">
                <a:sym typeface="Wingdings" panose="05000000000000000000" pitchFamily="2" charset="2"/>
              </a:rPr>
              <a:t>Le trafic https ainsi que celui du mode navigation privée peut-être récupéré (autorisation tabs dans le manifest permettant d’executer des scripts entre autres (description))</a:t>
            </a:r>
          </a:p>
          <a:p>
            <a:endParaRPr lang="en-US" baseline="0" smtClean="0">
              <a:sym typeface="Wingdings" panose="05000000000000000000" pitchFamily="2" charset="2"/>
            </a:endParaRPr>
          </a:p>
          <a:p>
            <a:r>
              <a:rPr lang="en-US" baseline="0" smtClean="0">
                <a:sym typeface="Wingdings" panose="05000000000000000000" pitchFamily="2" charset="2"/>
              </a:rPr>
              <a:t>Il existe également d’autres métadonnées que l’on peut récupérer comme par exemple les mots-clés (keywords)</a:t>
            </a:r>
          </a:p>
          <a:p>
            <a:endParaRPr lang="en-US" baseline="0" smtClean="0">
              <a:sym typeface="Wingdings" panose="05000000000000000000" pitchFamily="2" charset="2"/>
            </a:endParaRPr>
          </a:p>
          <a:p>
            <a:r>
              <a:rPr lang="fr-CH" smtClean="0"/>
              <a:t>http://don16obqbay2c.cloudfront.net/wp-content/uploads/HTTPS_Security-1493032734-1497956059.png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B6C2C-812B-4891-897C-4C29155E9E7C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22787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Le format du fichier log est en function du nom de l’utilisateur et de la date de capture</a:t>
            </a:r>
          </a:p>
          <a:p>
            <a:endParaRPr lang="en-US" smtClean="0"/>
          </a:p>
          <a:p>
            <a:r>
              <a:rPr lang="en-US" smtClean="0"/>
              <a:t>Concaténation</a:t>
            </a:r>
            <a:r>
              <a:rPr lang="en-US" baseline="0" smtClean="0"/>
              <a:t> des fichiers _extension et _processes</a:t>
            </a:r>
          </a:p>
          <a:p>
            <a:endParaRPr lang="en-US" baseline="0" smtClean="0"/>
          </a:p>
          <a:p>
            <a:r>
              <a:rPr lang="en-US" baseline="0" smtClean="0"/>
              <a:t>Aucune intelligence ni séquencement (pas trié chronologiquement  </a:t>
            </a:r>
            <a:r>
              <a:rPr lang="en-US" baseline="0" smtClean="0">
                <a:sym typeface="Wingdings" panose="05000000000000000000" pitchFamily="2" charset="2"/>
              </a:rPr>
              <a:t>  uniquement dans chaque partie</a:t>
            </a:r>
            <a:r>
              <a:rPr lang="en-US" baseline="0" smtClean="0"/>
              <a:t>)</a:t>
            </a:r>
          </a:p>
          <a:p>
            <a:endParaRPr lang="en-US" baseline="0" smtClean="0"/>
          </a:p>
          <a:p>
            <a:r>
              <a:rPr lang="en-US" baseline="0" smtClean="0"/>
              <a:t>Fichier de base pour la generation des jsons</a:t>
            </a:r>
          </a:p>
          <a:p>
            <a:endParaRPr lang="en-US" baseline="0" smtClean="0"/>
          </a:p>
          <a:p>
            <a:r>
              <a:rPr lang="en-US" smtClean="0"/>
              <a:t>Lancée périodiquement</a:t>
            </a:r>
            <a:endParaRPr lang="fr-CH" smtClean="0"/>
          </a:p>
          <a:p>
            <a:endParaRPr lang="fr-CH" smtClean="0"/>
          </a:p>
          <a:p>
            <a:r>
              <a:rPr lang="fr-CH" smtClean="0"/>
              <a:t>https://png.kisspng.com/20180221/sve/kisspng-big-ben-clock-face-digital-clock-clip-art-watch-5a8d924a9c1886.5985095015192274666394.png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B6C2C-812B-4891-897C-4C29155E9E7C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13523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Sans aucun doute la partie la plus complexe de</a:t>
            </a:r>
            <a:r>
              <a:rPr lang="en-US" baseline="0" smtClean="0"/>
              <a:t> l’application</a:t>
            </a:r>
          </a:p>
          <a:p>
            <a:endParaRPr lang="en-US" baseline="0" smtClean="0"/>
          </a:p>
          <a:p>
            <a:r>
              <a:rPr lang="en-US" baseline="0" smtClean="0"/>
              <a:t>1ère méthode : similaire à l’attaque brute force, (url, executable, chemin) dans une liste de mots (liste des réseaux sociaux, liste des sites de (téléchargement de) jeux)</a:t>
            </a:r>
          </a:p>
          <a:p>
            <a:endParaRPr lang="en-US" baseline="0" smtClean="0"/>
          </a:p>
          <a:p>
            <a:r>
              <a:rPr lang="en-US" baseline="0" smtClean="0"/>
              <a:t>2ème méthode : recherche par mots clés (url, description, titre)</a:t>
            </a:r>
          </a:p>
          <a:p>
            <a:endParaRPr lang="en-US" baseline="0" smtClean="0"/>
          </a:p>
          <a:p>
            <a:r>
              <a:rPr lang="en-US" baseline="0" smtClean="0"/>
              <a:t>3ème méthode : (uniquement pour les jeux) plus grande base de données de jeux existante (image, plateforme, rating, nom)</a:t>
            </a:r>
          </a:p>
          <a:p>
            <a:r>
              <a:rPr lang="en-US" baseline="0" smtClean="0"/>
              <a:t>D’autres API existent (GiantBomb et thegamesdb) avec beaucoup moins de jeux recensés ()</a:t>
            </a:r>
          </a:p>
          <a:p>
            <a:endParaRPr lang="en-US" baseline="0" smtClean="0"/>
          </a:p>
          <a:p>
            <a:r>
              <a:rPr lang="en-US" baseline="0" smtClean="0"/>
              <a:t>Pour réduire les appels à l’API et rendre le code plus efficace  </a:t>
            </a:r>
            <a:r>
              <a:rPr lang="en-US" baseline="0" smtClean="0">
                <a:sym typeface="Wingdings" panose="05000000000000000000" pitchFamily="2" charset="2"/>
              </a:rPr>
              <a:t>  sauvegarde dans des fichiers de categories (pourrait être utilisé pour le blacklisting/whitelisting)</a:t>
            </a:r>
            <a:endParaRPr lang="en-US" baseline="0" smtClean="0"/>
          </a:p>
          <a:p>
            <a:endParaRPr lang="fr-CH" smtClean="0"/>
          </a:p>
          <a:p>
            <a:endParaRPr lang="fr-CH" smtClean="0"/>
          </a:p>
          <a:p>
            <a:r>
              <a:rPr lang="fr-CH" smtClean="0"/>
              <a:t>https</a:t>
            </a:r>
            <a:r>
              <a:rPr lang="fr-CH" smtClean="0"/>
              <a:t>://www.igdb.com/preview_image.png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B6C2C-812B-4891-897C-4C29155E9E7C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0487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9EE6-0522-4F41-B192-7EAE42D2166B}" type="datetimeFigureOut">
              <a:rPr lang="fr-CH" smtClean="0"/>
              <a:t>22.05.2018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72C6-5E18-47D3-A29F-A27A3C33CA9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5836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9EE6-0522-4F41-B192-7EAE42D2166B}" type="datetimeFigureOut">
              <a:rPr lang="fr-CH" smtClean="0"/>
              <a:t>22.05.2018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72C6-5E18-47D3-A29F-A27A3C33CA9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260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9EE6-0522-4F41-B192-7EAE42D2166B}" type="datetimeFigureOut">
              <a:rPr lang="fr-CH" smtClean="0"/>
              <a:t>22.05.2018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72C6-5E18-47D3-A29F-A27A3C33CA9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7119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9EE6-0522-4F41-B192-7EAE42D2166B}" type="datetimeFigureOut">
              <a:rPr lang="fr-CH" smtClean="0"/>
              <a:t>22.05.2018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72C6-5E18-47D3-A29F-A27A3C33CA9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6948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9EE6-0522-4F41-B192-7EAE42D2166B}" type="datetimeFigureOut">
              <a:rPr lang="fr-CH" smtClean="0"/>
              <a:t>22.05.2018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72C6-5E18-47D3-A29F-A27A3C33CA9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0739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9EE6-0522-4F41-B192-7EAE42D2166B}" type="datetimeFigureOut">
              <a:rPr lang="fr-CH" smtClean="0"/>
              <a:t>22.05.2018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72C6-5E18-47D3-A29F-A27A3C33CA9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347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9EE6-0522-4F41-B192-7EAE42D2166B}" type="datetimeFigureOut">
              <a:rPr lang="fr-CH" smtClean="0"/>
              <a:t>22.05.2018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72C6-5E18-47D3-A29F-A27A3C33CA9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153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9EE6-0522-4F41-B192-7EAE42D2166B}" type="datetimeFigureOut">
              <a:rPr lang="fr-CH" smtClean="0"/>
              <a:t>22.05.2018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72C6-5E18-47D3-A29F-A27A3C33CA9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7008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9EE6-0522-4F41-B192-7EAE42D2166B}" type="datetimeFigureOut">
              <a:rPr lang="fr-CH" smtClean="0"/>
              <a:t>22.05.2018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72C6-5E18-47D3-A29F-A27A3C33CA9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2679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9EE6-0522-4F41-B192-7EAE42D2166B}" type="datetimeFigureOut">
              <a:rPr lang="fr-CH" smtClean="0"/>
              <a:t>22.05.2018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72C6-5E18-47D3-A29F-A27A3C33CA9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3239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9EE6-0522-4F41-B192-7EAE42D2166B}" type="datetimeFigureOut">
              <a:rPr lang="fr-CH" smtClean="0"/>
              <a:t>22.05.2018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72C6-5E18-47D3-A29F-A27A3C33CA9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3108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E9EE6-0522-4F41-B192-7EAE42D2166B}" type="datetimeFigureOut">
              <a:rPr lang="fr-CH" smtClean="0"/>
              <a:t>22.05.2018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572C6-5E18-47D3-A29F-A27A3C33CA9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5578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euxjeuxjeux.fr/jeu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32644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15000" b="1" smtClean="0"/>
              <a:t>S.A.S</a:t>
            </a:r>
            <a:endParaRPr lang="fr-CH" sz="15000" b="1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59892" y="2794554"/>
            <a:ext cx="5173362" cy="829919"/>
          </a:xfrm>
        </p:spPr>
        <p:txBody>
          <a:bodyPr anchor="ctr">
            <a:normAutofit/>
          </a:bodyPr>
          <a:lstStyle/>
          <a:p>
            <a:pPr algn="l"/>
            <a:r>
              <a:rPr lang="en-US" smtClean="0"/>
              <a:t>Etudiants :		Grégory Ducrey</a:t>
            </a:r>
            <a:br>
              <a:rPr lang="en-US" smtClean="0"/>
            </a:br>
            <a:r>
              <a:rPr lang="en-US" smtClean="0"/>
              <a:t>			Nicolas Fuchs</a:t>
            </a:r>
            <a:endParaRPr lang="fr-CH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524000" y="5715111"/>
            <a:ext cx="9144000" cy="526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mtClean="0"/>
              <a:t>23.05.2018</a:t>
            </a:r>
            <a:endParaRPr lang="fr-CH" sz="200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0" y="6241949"/>
            <a:ext cx="4506097" cy="57663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692" y="5791832"/>
            <a:ext cx="1950308" cy="1066168"/>
          </a:xfrm>
          <a:prstGeom prst="rect">
            <a:avLst/>
          </a:prstGeom>
        </p:spPr>
      </p:pic>
      <p:sp>
        <p:nvSpPr>
          <p:cNvPr id="8" name="Sous-titre 2"/>
          <p:cNvSpPr txBox="1">
            <a:spLocks/>
          </p:cNvSpPr>
          <p:nvPr/>
        </p:nvSpPr>
        <p:spPr>
          <a:xfrm>
            <a:off x="3459892" y="3717129"/>
            <a:ext cx="5173362" cy="829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smtClean="0"/>
              <a:t>Superviseurs :		Dr. Sandy Ingram</a:t>
            </a:r>
            <a:br>
              <a:rPr lang="en-US" sz="2000" smtClean="0"/>
            </a:br>
            <a:r>
              <a:rPr lang="en-US" sz="2000" smtClean="0"/>
              <a:t>			Dr. Houda Chabbi</a:t>
            </a:r>
            <a:endParaRPr lang="fr-CH" sz="2000"/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3459892" y="4618110"/>
            <a:ext cx="5173362" cy="829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smtClean="0"/>
              <a:t>Mandantes :		Dr. Claire Korkmaz</a:t>
            </a:r>
            <a:br>
              <a:rPr lang="en-US" sz="2000" smtClean="0"/>
            </a:br>
            <a:r>
              <a:rPr lang="en-US" sz="2000" smtClean="0"/>
              <a:t>			Dr. Sariah Haddad</a:t>
            </a:r>
            <a:endParaRPr lang="fr-CH" sz="2000"/>
          </a:p>
        </p:txBody>
      </p:sp>
    </p:spTree>
    <p:extLst>
      <p:ext uri="{BB962C8B-B14F-4D97-AF65-F5344CB8AC3E}">
        <p14:creationId xmlns:p14="http://schemas.microsoft.com/office/powerpoint/2010/main" val="114166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8000" smtClean="0"/>
              <a:t>Détection des utilisateurs</a:t>
            </a:r>
            <a:endParaRPr lang="fr-CH" sz="800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838200" y="2042601"/>
            <a:ext cx="10515600" cy="4351338"/>
          </a:xfrm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smtClean="0"/>
              <a:t>Actuel: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smtClean="0"/>
              <a:t>Récupération @IP et Masque de sous-réseau du superviseur avec:</a:t>
            </a:r>
            <a:endParaRPr lang="fr-CH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CH" dirty="0" smtClean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CH" dirty="0" err="1" smtClean="0"/>
              <a:t>NetworkInterface.getNetworkInterfaces</a:t>
            </a:r>
            <a:r>
              <a:rPr lang="fr-CH" dirty="0" smtClean="0"/>
              <a:t>()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CH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err="1" smtClean="0"/>
              <a:t>Nmap</a:t>
            </a:r>
            <a:r>
              <a:rPr lang="fr-CH" dirty="0" smtClean="0"/>
              <a:t> pour récupérer </a:t>
            </a:r>
            <a:r>
              <a:rPr lang="fr-CH" dirty="0" smtClean="0">
                <a:sym typeface="Wingdings"/>
              </a:rPr>
              <a:t> nom d’utilisateur, @IP, @MAC, Nom machine</a:t>
            </a:r>
            <a:endParaRPr lang="fr-CH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smtClean="0"/>
              <a:t>Gestion des utilisateurs sans serveur installé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1204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19" y="103907"/>
            <a:ext cx="9423400" cy="664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demoSA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8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75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smtClean="0"/>
              <a:t>Déploiement</a:t>
            </a:r>
            <a:endParaRPr lang="fr-CH" sz="800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838200" y="2507551"/>
            <a:ext cx="10515600" cy="3350809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smtClean="0"/>
              <a:t>Publier l’extension Chrome sur </a:t>
            </a:r>
            <a:r>
              <a:rPr lang="fr-CH" dirty="0" err="1" smtClean="0"/>
              <a:t>webstore</a:t>
            </a:r>
            <a:endParaRPr lang="fr-CH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smtClean="0"/>
              <a:t>Par utilisateur: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	</a:t>
            </a:r>
            <a:endParaRPr lang="fr-CH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	</a:t>
            </a:r>
            <a:r>
              <a:rPr lang="fr-CH" dirty="0" smtClean="0"/>
              <a:t>Installer extension Chrome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	</a:t>
            </a:r>
            <a:endParaRPr lang="fr-CH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	</a:t>
            </a:r>
            <a:r>
              <a:rPr lang="fr-CH" dirty="0" smtClean="0"/>
              <a:t>Installer le serveur en mode service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0832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smtClean="0"/>
              <a:t>Perspectives</a:t>
            </a:r>
            <a:endParaRPr lang="fr-CH" sz="80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895008"/>
            <a:ext cx="10515600" cy="1738985"/>
          </a:xfrm>
        </p:spPr>
        <p:txBody>
          <a:bodyPr/>
          <a:lstStyle/>
          <a:p>
            <a:r>
              <a:rPr lang="en-US" smtClean="0"/>
              <a:t>Améliorations de l’état actuel</a:t>
            </a:r>
          </a:p>
          <a:p>
            <a:pPr marL="0" indent="0">
              <a:buNone/>
            </a:pPr>
            <a:endParaRPr lang="en-US" smtClean="0"/>
          </a:p>
          <a:p>
            <a:r>
              <a:rPr lang="en-US" smtClean="0"/>
              <a:t>Nouvelles fonctionnalités</a:t>
            </a:r>
            <a:endParaRPr lang="fr-CH"/>
          </a:p>
        </p:txBody>
      </p:sp>
      <p:pic>
        <p:nvPicPr>
          <p:cNvPr id="3074" name="Picture 2" descr="RÃ©sultat de recherche d'images pour &quot;see far away image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7" b="8439"/>
          <a:stretch/>
        </p:blipFill>
        <p:spPr bwMode="auto">
          <a:xfrm>
            <a:off x="6256741" y="1789153"/>
            <a:ext cx="5935259" cy="395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14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smtClean="0"/>
              <a:t>Conclusion</a:t>
            </a:r>
            <a:endParaRPr lang="fr-CH" sz="8000"/>
          </a:p>
        </p:txBody>
      </p:sp>
      <p:pic>
        <p:nvPicPr>
          <p:cNvPr id="2050" name="Picture 2" descr="Image associÃ©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048" y="1960342"/>
            <a:ext cx="4899903" cy="412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93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Ã©sultat de recherche d'images pour &quot;question addiction&quot;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352"/>
            <a:ext cx="1219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26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406480"/>
            <a:ext cx="10515600" cy="1325563"/>
          </a:xfrm>
        </p:spPr>
        <p:txBody>
          <a:bodyPr/>
          <a:lstStyle/>
          <a:p>
            <a:pPr algn="ctr"/>
            <a:r>
              <a:rPr lang="en-US" sz="8000" smtClean="0"/>
              <a:t>Contexte</a:t>
            </a:r>
            <a:endParaRPr lang="fr-CH" sz="800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838200" y="25066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fr-CH" b="1" smtClean="0"/>
              <a:t>SAS</a:t>
            </a:r>
            <a:r>
              <a:rPr lang="fr-CH" smtClean="0"/>
              <a:t>, signification?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fr-CH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fr-CH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fr-CH" b="1" smtClean="0"/>
              <a:t>En Suisse </a:t>
            </a:r>
            <a:r>
              <a:rPr lang="fr-CH" smtClean="0">
                <a:sym typeface="Wingdings"/>
              </a:rPr>
              <a:t> </a:t>
            </a:r>
            <a:r>
              <a:rPr lang="fr-CH" smtClean="0"/>
              <a:t>7% des 15-19 ans sont concernés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fr-CH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fr-CH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fr-CH" b="1" smtClean="0"/>
              <a:t>Objectif</a:t>
            </a:r>
            <a:r>
              <a:rPr lang="fr-CH" smtClean="0"/>
              <a:t> </a:t>
            </a:r>
            <a:r>
              <a:rPr lang="fr-CH" smtClean="0">
                <a:sym typeface="Wingdings"/>
              </a:rPr>
              <a:t> Créer une application qui monitore les activités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9146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406480"/>
            <a:ext cx="10515600" cy="1325563"/>
          </a:xfrm>
        </p:spPr>
        <p:txBody>
          <a:bodyPr/>
          <a:lstStyle/>
          <a:p>
            <a:pPr algn="ctr"/>
            <a:r>
              <a:rPr lang="en-US" sz="8000" smtClean="0"/>
              <a:t>Contexte</a:t>
            </a:r>
            <a:endParaRPr lang="fr-CH" sz="800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80" b="57762"/>
          <a:stretch/>
        </p:blipFill>
        <p:spPr>
          <a:xfrm>
            <a:off x="419100" y="1690688"/>
            <a:ext cx="11353800" cy="472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smtClean="0"/>
              <a:t>Technologies utilisées</a:t>
            </a:r>
            <a:endParaRPr lang="fr-CH" sz="8000"/>
          </a:p>
        </p:txBody>
      </p:sp>
      <p:pic>
        <p:nvPicPr>
          <p:cNvPr id="1028" name="Picture 4" descr="Image associÃ©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8" r="23484"/>
          <a:stretch/>
        </p:blipFill>
        <p:spPr bwMode="auto">
          <a:xfrm>
            <a:off x="895815" y="1854924"/>
            <a:ext cx="1998444" cy="197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3" r="23333"/>
          <a:stretch/>
        </p:blipFill>
        <p:spPr>
          <a:xfrm>
            <a:off x="3187337" y="1857279"/>
            <a:ext cx="2029097" cy="1976169"/>
          </a:xfrm>
          <a:prstGeom prst="rect">
            <a:avLst/>
          </a:prstGeom>
        </p:spPr>
      </p:pic>
      <p:pic>
        <p:nvPicPr>
          <p:cNvPr id="1030" name="Picture 6" descr="Image associÃ©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2" t="9199" r="10155" b="10444"/>
          <a:stretch/>
        </p:blipFill>
        <p:spPr bwMode="auto">
          <a:xfrm>
            <a:off x="5509512" y="1854923"/>
            <a:ext cx="1960938" cy="197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nodejs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221" y="1907376"/>
            <a:ext cx="3407732" cy="208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Ã©sultat de recherche d'images pour &quot;npm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221" y="4741332"/>
            <a:ext cx="3220334" cy="125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Ã©sultat de recherche d'images pour &quot;json logo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15" y="4249737"/>
            <a:ext cx="1901825" cy="190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Ã©sultat de recherche d'images pour &quot;java fx logo&quot;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523" y="4124914"/>
            <a:ext cx="4649698" cy="174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39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smtClean="0"/>
              <a:t>Parcours d’une donnée</a:t>
            </a:r>
            <a:endParaRPr lang="fr-CH" sz="800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51" y="1690688"/>
            <a:ext cx="10886698" cy="434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4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smtClean="0"/>
              <a:t>Analyse des processus</a:t>
            </a:r>
            <a:endParaRPr lang="fr-CH" sz="80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214507"/>
            <a:ext cx="10515600" cy="2410045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Tasklist/ps</a:t>
            </a:r>
          </a:p>
          <a:p>
            <a:endParaRPr lang="en-US"/>
          </a:p>
          <a:p>
            <a:r>
              <a:rPr lang="en-US" smtClean="0"/>
              <a:t>Active-win</a:t>
            </a:r>
          </a:p>
          <a:p>
            <a:endParaRPr lang="en-US"/>
          </a:p>
          <a:p>
            <a:r>
              <a:rPr lang="en-US" smtClean="0"/>
              <a:t>Période</a:t>
            </a:r>
            <a:endParaRPr lang="fr-CH"/>
          </a:p>
        </p:txBody>
      </p:sp>
      <p:sp>
        <p:nvSpPr>
          <p:cNvPr id="4" name="Rectangle 3"/>
          <p:cNvSpPr/>
          <p:nvPr/>
        </p:nvSpPr>
        <p:spPr>
          <a:xfrm>
            <a:off x="331073" y="4842697"/>
            <a:ext cx="115088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66675">
              <a:spcBef>
                <a:spcPts val="125"/>
              </a:spcBef>
              <a:spcAft>
                <a:spcPts val="0"/>
              </a:spcAft>
            </a:pPr>
            <a:r>
              <a:rPr lang="en-US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Date de capture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</a:rPr>
              <a:t>|</a:t>
            </a:r>
            <a:r>
              <a:rPr lang="en-US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Processus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</a:rPr>
              <a:t>|</a:t>
            </a:r>
            <a:r>
              <a:rPr lang="en-US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Chemin du processus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</a:rPr>
              <a:t>|</a:t>
            </a:r>
            <a:r>
              <a:rPr lang="en-US">
                <a:solidFill>
                  <a:srgbClr val="806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ProcessID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</a:rPr>
              <a:t>|</a:t>
            </a:r>
            <a:r>
              <a:rPr lang="en-US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Date début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</a:rPr>
              <a:t>|</a:t>
            </a:r>
            <a:r>
              <a:rPr lang="en-US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Date fin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</a:rPr>
              <a:t>|</a:t>
            </a:r>
            <a:r>
              <a:rPr lang="en-US">
                <a:solidFill>
                  <a:srgbClr val="ED7D3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Temps (Fin - début)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</a:rPr>
              <a:t>|</a:t>
            </a:r>
            <a:r>
              <a:rPr lang="en-US">
                <a:solidFill>
                  <a:srgbClr val="8EAADB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Titre de la fenêtre</a:t>
            </a:r>
            <a:endParaRPr lang="fr-CH" sz="2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1074" y="5473529"/>
            <a:ext cx="11508827" cy="72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011555" marR="534035" indent="-477520">
              <a:lnSpc>
                <a:spcPct val="115000"/>
              </a:lnSpc>
              <a:spcBef>
                <a:spcPts val="125"/>
              </a:spcBef>
              <a:spcAft>
                <a:spcPts val="0"/>
              </a:spcAft>
            </a:pPr>
            <a:r>
              <a:rPr lang="en-US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2018.05.11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</a:rPr>
              <a:t>|</a:t>
            </a:r>
            <a:r>
              <a:rPr lang="en-US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Telegram.exe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</a:rPr>
              <a:t>|</a:t>
            </a:r>
            <a:r>
              <a:rPr lang="en-US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C:\</a:t>
            </a:r>
            <a:r>
              <a:rPr lang="en-US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Users\Nicolas\AppData\Roaming\Telegram </a:t>
            </a:r>
            <a:r>
              <a:rPr lang="en-US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Desktop\Telegram.exe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</a:rPr>
              <a:t>|</a:t>
            </a:r>
            <a:r>
              <a:rPr lang="en-US" smtClean="0">
                <a:solidFill>
                  <a:srgbClr val="806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6076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</a:rPr>
              <a:t>|</a:t>
            </a:r>
            <a:br>
              <a:rPr lang="en-US" smtClean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mtClean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2018-05-11T18:10:26+02:00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</a:rPr>
              <a:t>|</a:t>
            </a:r>
            <a:r>
              <a:rPr lang="en-US" smtClean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2018-05-11T18:10:27+02:00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</a:rPr>
              <a:t>|</a:t>
            </a:r>
            <a:r>
              <a:rPr lang="en-US" smtClean="0">
                <a:solidFill>
                  <a:srgbClr val="ED7D3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1.002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</a:rPr>
              <a:t>|</a:t>
            </a:r>
            <a:r>
              <a:rPr lang="en-US" smtClean="0">
                <a:solidFill>
                  <a:srgbClr val="8EAADB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TelegramDesktop</a:t>
            </a:r>
            <a:endParaRPr lang="fr-CH" sz="2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230" y="2214507"/>
            <a:ext cx="2637716" cy="202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8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smtClean="0"/>
              <a:t>Analyse des sites WEB</a:t>
            </a:r>
            <a:endParaRPr lang="fr-CH" sz="80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Winpcap</a:t>
            </a:r>
          </a:p>
          <a:p>
            <a:endParaRPr lang="en-US"/>
          </a:p>
          <a:p>
            <a:r>
              <a:rPr lang="en-US" smtClean="0"/>
              <a:t>Extension chrome</a:t>
            </a:r>
          </a:p>
          <a:p>
            <a:endParaRPr lang="en-US"/>
          </a:p>
          <a:p>
            <a:r>
              <a:rPr lang="en-US" smtClean="0"/>
              <a:t>Https et navigation privée</a:t>
            </a:r>
            <a:endParaRPr lang="fr-CH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633" y="1690688"/>
            <a:ext cx="4307962" cy="27984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0565" y="4613481"/>
            <a:ext cx="115088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4660">
              <a:spcBef>
                <a:spcPts val="125"/>
              </a:spcBef>
              <a:spcAft>
                <a:spcPts val="0"/>
              </a:spcAft>
            </a:pPr>
            <a:r>
              <a:rPr lang="en-US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Date de capture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</a:rPr>
              <a:t>|</a:t>
            </a:r>
            <a:r>
              <a:rPr lang="en-US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url complète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</a:rPr>
              <a:t>|</a:t>
            </a:r>
            <a:r>
              <a:rPr lang="en-US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Date début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</a:rPr>
              <a:t>|</a:t>
            </a:r>
            <a:r>
              <a:rPr lang="en-US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Date fin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</a:rPr>
              <a:t>|</a:t>
            </a:r>
            <a:r>
              <a:rPr lang="en-US">
                <a:solidFill>
                  <a:srgbClr val="ED7D3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Temps (fin - début)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</a:rPr>
              <a:t>|</a:t>
            </a:r>
            <a:r>
              <a:rPr lang="en-US">
                <a:solidFill>
                  <a:srgbClr val="8EAADB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Metadonnées de l'url (description)</a:t>
            </a:r>
            <a:endParaRPr lang="fr-CH" sz="2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565" y="5172923"/>
            <a:ext cx="11508826" cy="1047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308100" marR="149225" indent="-917575">
              <a:lnSpc>
                <a:spcPct val="115000"/>
              </a:lnSpc>
              <a:spcBef>
                <a:spcPts val="125"/>
              </a:spcBef>
              <a:spcAft>
                <a:spcPts val="0"/>
              </a:spcAft>
            </a:pPr>
            <a:r>
              <a:rPr lang="en-US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2018.05.11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</a:rPr>
              <a:t>|</a:t>
            </a:r>
            <a:r>
              <a:rPr lang="en-US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http</a:t>
            </a:r>
            <a:r>
              <a:rPr lang="en-US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://</a:t>
            </a:r>
            <a:r>
              <a:rPr lang="en-US" smtClean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www.jeuxjeuxjeux.fr/jeu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</a:rPr>
              <a:t>|</a:t>
            </a:r>
            <a:r>
              <a:rPr lang="en-US" smtClean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2018-05-11T11:40:43+02:00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</a:rPr>
              <a:t>|</a:t>
            </a:r>
            <a:r>
              <a:rPr lang="en-US" smtClean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2018-05-11T12:02:43+02:00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</a:rPr>
              <a:t>|</a:t>
            </a:r>
            <a:r>
              <a:rPr lang="en-US" smtClean="0">
                <a:solidFill>
                  <a:srgbClr val="ED7D3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1320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</a:rPr>
              <a:t>|</a:t>
            </a:r>
            <a:br>
              <a:rPr lang="en-US" smtClean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fr-CH" smtClean="0">
                <a:solidFill>
                  <a:srgbClr val="8EAADB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Joue </a:t>
            </a:r>
            <a:r>
              <a:rPr lang="fr-CH">
                <a:solidFill>
                  <a:srgbClr val="8EAADB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à des Jeux Gratuits en Ligne sur JeuxJeuxJeux.fr</a:t>
            </a:r>
            <a:r>
              <a:rPr lang="fr-CH">
                <a:solidFill>
                  <a:srgbClr val="8EAADB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fr-CH" smtClean="0">
                <a:solidFill>
                  <a:srgbClr val="8EAADB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l’ultime </a:t>
            </a:r>
            <a:r>
              <a:rPr lang="fr-CH">
                <a:solidFill>
                  <a:srgbClr val="8EAADB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Terrain de Jeu en Ligne ! Choisis ton Jeu Gratuit Préféré, et Amuse-toi !</a:t>
            </a:r>
          </a:p>
        </p:txBody>
      </p:sp>
    </p:spTree>
    <p:extLst>
      <p:ext uri="{BB962C8B-B14F-4D97-AF65-F5344CB8AC3E}">
        <p14:creationId xmlns:p14="http://schemas.microsoft.com/office/powerpoint/2010/main" val="405379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smtClean="0"/>
              <a:t>Ecriture du fichier log</a:t>
            </a:r>
            <a:endParaRPr lang="fr-CH" sz="800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2937697"/>
          </a:xfrm>
        </p:spPr>
        <p:txBody>
          <a:bodyPr/>
          <a:lstStyle/>
          <a:p>
            <a:r>
              <a:rPr lang="en-US"/>
              <a:t>"Nom de l'utilisateur système"_log_"Date des entrées </a:t>
            </a:r>
            <a:r>
              <a:rPr lang="en-US"/>
              <a:t>du </a:t>
            </a:r>
            <a:r>
              <a:rPr lang="en-US" smtClean="0"/>
              <a:t>fichier“</a:t>
            </a:r>
          </a:p>
          <a:p>
            <a:endParaRPr lang="en-US"/>
          </a:p>
          <a:p>
            <a:r>
              <a:rPr lang="en-US" smtClean="0"/>
              <a:t>Concaténation de 2 fichiers</a:t>
            </a:r>
          </a:p>
          <a:p>
            <a:endParaRPr lang="en-US"/>
          </a:p>
          <a:p>
            <a:r>
              <a:rPr lang="en-US" smtClean="0"/>
              <a:t>Période</a:t>
            </a:r>
            <a:endParaRPr lang="fr-CH"/>
          </a:p>
          <a:p>
            <a:endParaRPr lang="en-US" smtClean="0"/>
          </a:p>
          <a:p>
            <a:endParaRPr lang="fr-CH"/>
          </a:p>
        </p:txBody>
      </p:sp>
      <p:pic>
        <p:nvPicPr>
          <p:cNvPr id="4098" name="Picture 2" descr="Image associÃ©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734" y="3577076"/>
            <a:ext cx="2473763" cy="24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41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smtClean="0"/>
              <a:t>Détection de la catégorie</a:t>
            </a:r>
            <a:endParaRPr lang="fr-CH" sz="80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123090"/>
            <a:ext cx="10515600" cy="3825766"/>
          </a:xfrm>
        </p:spPr>
        <p:txBody>
          <a:bodyPr/>
          <a:lstStyle/>
          <a:p>
            <a:r>
              <a:rPr lang="en-US" smtClean="0"/>
              <a:t>Dictionnaire</a:t>
            </a:r>
          </a:p>
          <a:p>
            <a:endParaRPr lang="en-US"/>
          </a:p>
          <a:p>
            <a:r>
              <a:rPr lang="en-US" smtClean="0"/>
              <a:t>Mots clés</a:t>
            </a:r>
          </a:p>
          <a:p>
            <a:endParaRPr lang="en-US"/>
          </a:p>
          <a:p>
            <a:r>
              <a:rPr lang="en-US" smtClean="0"/>
              <a:t>IGDB API</a:t>
            </a:r>
          </a:p>
          <a:p>
            <a:endParaRPr lang="en-US"/>
          </a:p>
          <a:p>
            <a:r>
              <a:rPr lang="en-US" smtClean="0"/>
              <a:t>Sauvegarde dans des fichiers</a:t>
            </a:r>
            <a:endParaRPr lang="fr-CH"/>
          </a:p>
        </p:txBody>
      </p:sp>
      <p:pic>
        <p:nvPicPr>
          <p:cNvPr id="3074" name="Picture 2" descr="Image associÃ©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730" y="2208075"/>
            <a:ext cx="3397250" cy="339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0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1087</Words>
  <Application>Microsoft Office PowerPoint</Application>
  <PresentationFormat>Grand écran</PresentationFormat>
  <Paragraphs>209</Paragraphs>
  <Slides>16</Slides>
  <Notes>15</Notes>
  <HiddenSlides>0</HiddenSlides>
  <MMClips>1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Mangal</vt:lpstr>
      <vt:lpstr>Wingdings</vt:lpstr>
      <vt:lpstr>Thème Office</vt:lpstr>
      <vt:lpstr>S.A.S</vt:lpstr>
      <vt:lpstr>Contexte</vt:lpstr>
      <vt:lpstr>Contexte</vt:lpstr>
      <vt:lpstr>Technologies utilisées</vt:lpstr>
      <vt:lpstr>Parcours d’une donnée</vt:lpstr>
      <vt:lpstr>Analyse des processus</vt:lpstr>
      <vt:lpstr>Analyse des sites WEB</vt:lpstr>
      <vt:lpstr>Ecriture du fichier log</vt:lpstr>
      <vt:lpstr>Détection de la catégorie</vt:lpstr>
      <vt:lpstr>Détection des utilisateurs</vt:lpstr>
      <vt:lpstr>Présentation PowerPoint</vt:lpstr>
      <vt:lpstr>Présentation PowerPoint</vt:lpstr>
      <vt:lpstr>Déploiement</vt:lpstr>
      <vt:lpstr>Perspectives</vt:lpstr>
      <vt:lpstr>Conclusion</vt:lpstr>
      <vt:lpstr>Présentation PowerPoint</vt:lpstr>
    </vt:vector>
  </TitlesOfParts>
  <Company>HEFR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S.A.S</dc:title>
  <dc:creator>Nicolas Fuchs</dc:creator>
  <cp:lastModifiedBy>Nicolas Fuchs</cp:lastModifiedBy>
  <cp:revision>98</cp:revision>
  <dcterms:created xsi:type="dcterms:W3CDTF">2018-05-22T08:22:03Z</dcterms:created>
  <dcterms:modified xsi:type="dcterms:W3CDTF">2018-05-22T21:25:03Z</dcterms:modified>
</cp:coreProperties>
</file>