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hmx" ContentType="application/vnd.ms-officetheme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380" r:id="rId3"/>
    <p:sldId id="394" r:id="rId4"/>
    <p:sldId id="397" r:id="rId5"/>
    <p:sldId id="400" r:id="rId6"/>
    <p:sldId id="405" r:id="rId7"/>
    <p:sldId id="406" r:id="rId8"/>
    <p:sldId id="410" r:id="rId9"/>
    <p:sldId id="411" r:id="rId10"/>
    <p:sldId id="412" r:id="rId11"/>
    <p:sldId id="408" r:id="rId12"/>
    <p:sldId id="407" r:id="rId13"/>
    <p:sldId id="409" r:id="rId14"/>
    <p:sldId id="417" r:id="rId15"/>
    <p:sldId id="413" r:id="rId16"/>
    <p:sldId id="420" r:id="rId17"/>
    <p:sldId id="415" r:id="rId18"/>
    <p:sldId id="416" r:id="rId19"/>
    <p:sldId id="418" r:id="rId20"/>
    <p:sldId id="419" r:id="rId21"/>
    <p:sldId id="414" r:id="rId22"/>
    <p:sldId id="421" r:id="rId23"/>
    <p:sldId id="422" r:id="rId24"/>
    <p:sldId id="423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2A868-B7BC-459B-BA75-0F17A7ADF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21677F-3424-4078-9CBF-D10487FEA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AA9BCB-4EC8-46CB-A604-AC945EB2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A82EAB-5D8D-4D47-A362-5058F016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C9F2D-A9C1-4174-BD30-A8356D5F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5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B0021-EAED-4AF9-833D-C7D3DD82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F0CD44-D4D1-4AD5-B0B3-B7CE00E0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9FB9C-6CAE-4D86-A5B6-3FC62B61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0D849B-33DF-4FD6-A3EC-B7781377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D7A7A-0A65-4FDB-9FAC-98F3543C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5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6FBA5D-A7A4-429F-AAC7-8B08D5EC5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70745A-0555-4CB7-8615-C9475C1D8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0607E-4EF9-452C-BE7B-D3F51359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87BA3D-477C-4B05-B4E3-A8E3BECE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0556D-616D-4D40-A2AE-4D930D7D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06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4"/>
            <a:ext cx="12170441" cy="390525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395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09720" y="4667259"/>
            <a:ext cx="1559685" cy="1559220"/>
          </a:xfrm>
          <a:prstGeom prst="teardrop">
            <a:avLst>
              <a:gd name="adj" fmla="val 135005"/>
            </a:avLst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3619483" y="4667259"/>
            <a:ext cx="1559685" cy="1559220"/>
          </a:xfrm>
          <a:prstGeom prst="teardrop">
            <a:avLst>
              <a:gd name="adj" fmla="val 135005"/>
            </a:avLst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5429246" y="4667259"/>
            <a:ext cx="1559685" cy="1559220"/>
          </a:xfrm>
          <a:prstGeom prst="teardrop">
            <a:avLst>
              <a:gd name="adj" fmla="val 135005"/>
            </a:avLst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7239008" y="4667259"/>
            <a:ext cx="1559685" cy="1559220"/>
          </a:xfrm>
          <a:prstGeom prst="teardrop">
            <a:avLst>
              <a:gd name="adj" fmla="val 135005"/>
            </a:avLst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Flowchart: Off-page Connector 7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  <p:bldP spid="3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095693" y="1428736"/>
            <a:ext cx="8096307" cy="2571768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reeform 245"/>
          <p:cNvSpPr>
            <a:spLocks/>
          </p:cNvSpPr>
          <p:nvPr userDrawn="1"/>
        </p:nvSpPr>
        <p:spPr bwMode="auto">
          <a:xfrm>
            <a:off x="1421285" y="1904989"/>
            <a:ext cx="854059" cy="854059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95208" y="2952747"/>
            <a:ext cx="3506213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b="1" dirty="0">
                <a:solidFill>
                  <a:schemeClr val="bg1"/>
                </a:solidFill>
              </a:rPr>
              <a:t>THE KEY IS ALWAYS YOU!</a:t>
            </a:r>
          </a:p>
          <a:p>
            <a:pPr algn="ctr"/>
            <a:r>
              <a:rPr lang="en-US" sz="1333" dirty="0">
                <a:solidFill>
                  <a:schemeClr val="bg1"/>
                </a:solidFill>
              </a:rPr>
              <a:t> If you are going to use a passage of Lorem Ipsum, you need to be sure there isn't anything</a:t>
            </a:r>
          </a:p>
        </p:txBody>
      </p:sp>
    </p:spTree>
    <p:extLst>
      <p:ext uri="{BB962C8B-B14F-4D97-AF65-F5344CB8AC3E}">
        <p14:creationId xmlns:p14="http://schemas.microsoft.com/office/powerpoint/2010/main" val="37791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81753" y="3046938"/>
            <a:ext cx="4857785" cy="1231903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52464" y="3046938"/>
            <a:ext cx="4762533" cy="1231903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lowchart: Off-page Connector 5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7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385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352801" y="1663700"/>
            <a:ext cx="1968500" cy="3454400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5149843" y="1752600"/>
            <a:ext cx="1968500" cy="3454400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lowchart: Off-page Connector 3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2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19483" y="1521869"/>
            <a:ext cx="2190765" cy="2571768"/>
          </a:xfrm>
          <a:prstGeom prst="downArrowCallout">
            <a:avLst>
              <a:gd name="adj1" fmla="val 26118"/>
              <a:gd name="adj2" fmla="val 4305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 rtl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6191251" y="1521869"/>
            <a:ext cx="2190765" cy="2571768"/>
          </a:xfrm>
          <a:prstGeom prst="downArrowCallout">
            <a:avLst>
              <a:gd name="adj1" fmla="val 26118"/>
              <a:gd name="adj2" fmla="val 4305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 rtl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8572518" y="1521869"/>
            <a:ext cx="2190765" cy="2571768"/>
          </a:xfrm>
          <a:prstGeom prst="downArrowCallout">
            <a:avLst>
              <a:gd name="adj1" fmla="val 26118"/>
              <a:gd name="adj2" fmla="val 4305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 rtl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238216" y="1521869"/>
            <a:ext cx="2190765" cy="2571768"/>
          </a:xfrm>
          <a:prstGeom prst="downArrowCallout">
            <a:avLst>
              <a:gd name="adj1" fmla="val 26118"/>
              <a:gd name="adj2" fmla="val 4305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 rtl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Flowchart: Off-page Connector 7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9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6" grpId="0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F8CA8-A24A-4E66-B772-9F490371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F4D44-B791-4FBD-8107-54F30A4B4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AC932F-331E-483D-A3AF-3D9EC88D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B175A0-4F0B-4E0E-AB4E-3945E962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77260-A02E-4D7E-B5E4-1378621B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7304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81753" y="3289301"/>
            <a:ext cx="4908548" cy="2997219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lowchart: Off-page Connector 4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7715" y="4000504"/>
            <a:ext cx="2000264" cy="1989165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47715" y="1428736"/>
            <a:ext cx="2000264" cy="198916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190987" y="1428736"/>
            <a:ext cx="2000264" cy="198916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190987" y="4000504"/>
            <a:ext cx="2000264" cy="1989165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095473" y="2190742"/>
            <a:ext cx="3065028" cy="304802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rot="5400000">
            <a:off x="4477798" y="3713693"/>
            <a:ext cx="4570973" cy="1059"/>
          </a:xfrm>
          <a:prstGeom prst="line">
            <a:avLst/>
          </a:prstGeom>
          <a:ln w="15875">
            <a:solidFill>
              <a:schemeClr val="tx2">
                <a:lumMod val="75000"/>
                <a:lumOff val="25000"/>
              </a:schemeClr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Off-page Connector 9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6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334523" y="1523987"/>
            <a:ext cx="2000264" cy="1989165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321824" y="3905254"/>
            <a:ext cx="2000264" cy="1989165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6211" y="1523987"/>
            <a:ext cx="2000264" cy="198916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76211" y="3905254"/>
            <a:ext cx="2000264" cy="1989165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5" grpId="0" animBg="1"/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70441" cy="5429264"/>
          </a:xfrm>
          <a:prstGeom prst="downArrowCallout">
            <a:avLst>
              <a:gd name="adj1" fmla="val 18246"/>
              <a:gd name="adj2" fmla="val 9123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6851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190723" y="952483"/>
            <a:ext cx="2000264" cy="198916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43494" y="1333486"/>
            <a:ext cx="1989629" cy="198916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7715262" y="1333485"/>
            <a:ext cx="1989629" cy="246541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855379"/>
            <a:ext cx="75184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1207369"/>
            <a:ext cx="5486400" cy="20074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9" name="Round Same Side Corner Rectangle 48"/>
          <p:cNvSpPr/>
          <p:nvPr userDrawn="1"/>
        </p:nvSpPr>
        <p:spPr>
          <a:xfrm rot="16200000" flipH="1">
            <a:off x="11779151" y="6090984"/>
            <a:ext cx="288035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4" y="6215798"/>
            <a:ext cx="508001" cy="274637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51" name="Straight Line buttom"/>
          <p:cNvCxnSpPr/>
          <p:nvPr userDrawn="1"/>
        </p:nvCxnSpPr>
        <p:spPr>
          <a:xfrm>
            <a:off x="914400" y="3850057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1952359" y="3760249"/>
            <a:ext cx="239488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53" name="Oval 52"/>
          <p:cNvSpPr/>
          <p:nvPr userDrawn="1"/>
        </p:nvSpPr>
        <p:spPr>
          <a:xfrm>
            <a:off x="4613616" y="3758661"/>
            <a:ext cx="239488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54" name="Oval 53"/>
          <p:cNvSpPr/>
          <p:nvPr userDrawn="1"/>
        </p:nvSpPr>
        <p:spPr>
          <a:xfrm>
            <a:off x="7274873" y="3760249"/>
            <a:ext cx="239488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55" name="Oval 54"/>
          <p:cNvSpPr/>
          <p:nvPr userDrawn="1"/>
        </p:nvSpPr>
        <p:spPr>
          <a:xfrm>
            <a:off x="9936129" y="3760249"/>
            <a:ext cx="239488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56" name="Up Arrow Callout 55"/>
          <p:cNvSpPr/>
          <p:nvPr userDrawn="1"/>
        </p:nvSpPr>
        <p:spPr>
          <a:xfrm flipV="1">
            <a:off x="3560625" y="2362201"/>
            <a:ext cx="2358195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272821" y="2491281"/>
            <a:ext cx="1570496" cy="11775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2444864"/>
            <a:ext cx="1895355" cy="3817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3" y="2800330"/>
            <a:ext cx="2270884" cy="64524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Up Arrow Callout 59"/>
          <p:cNvSpPr/>
          <p:nvPr userDrawn="1"/>
        </p:nvSpPr>
        <p:spPr>
          <a:xfrm flipV="1">
            <a:off x="8842405" y="2362201"/>
            <a:ext cx="2358195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2444864"/>
            <a:ext cx="1895355" cy="3817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3" y="2797719"/>
            <a:ext cx="2270884" cy="64524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Up Arrow Callout 62"/>
          <p:cNvSpPr/>
          <p:nvPr userDrawn="1"/>
        </p:nvSpPr>
        <p:spPr>
          <a:xfrm>
            <a:off x="888733" y="4016464"/>
            <a:ext cx="2358195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277528"/>
            <a:ext cx="1895355" cy="3817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1" y="4649634"/>
            <a:ext cx="2270884" cy="64524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Up Arrow Callout 65"/>
          <p:cNvSpPr/>
          <p:nvPr userDrawn="1"/>
        </p:nvSpPr>
        <p:spPr>
          <a:xfrm>
            <a:off x="6224109" y="4016464"/>
            <a:ext cx="2358195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267903"/>
            <a:ext cx="1895355" cy="3817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7" y="4630383"/>
            <a:ext cx="2270884" cy="64524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9985"/>
            <a:ext cx="1570496" cy="11775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9985"/>
            <a:ext cx="1570496" cy="1177521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2491281"/>
            <a:ext cx="1570496" cy="11775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1596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/>
      <p:bldP spid="70" grpId="0" animBg="1"/>
      <p:bldP spid="7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27492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Off-page Connector 2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2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610376" y="1651001"/>
            <a:ext cx="3390901" cy="4533900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lowchart: Off-page Connector 2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3000"/>
            </a:schemeClr>
          </a:solidFill>
          <a:ln w="28575">
            <a:noFill/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454395" y="1720858"/>
            <a:ext cx="1879600" cy="3422655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7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BC7EC-06A0-4A98-AD0A-B5DBAEBF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14DD07-6A67-4B52-A099-D39F7F57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38881E-5871-44BE-8925-9345A023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5DF84-3D06-4A8A-B39E-D532B10C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14E573-FCED-4AEB-82A3-71BA4A70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881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3000"/>
            </a:schemeClr>
          </a:solidFill>
          <a:ln w="28575">
            <a:noFill/>
          </a:ln>
        </p:spPr>
        <p:txBody>
          <a:bodyPr anchor="t"/>
          <a:lstStyle>
            <a:lvl1pPr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29893" y="1238236"/>
            <a:ext cx="4000527" cy="3803657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" y="2857495"/>
            <a:ext cx="12191999" cy="1905015"/>
          </a:xfrm>
          <a:prstGeom prst="rect">
            <a:avLst/>
          </a:prstGeom>
          <a:ln w="28575">
            <a:noFill/>
          </a:ln>
        </p:spPr>
        <p:txBody>
          <a:bodyPr anchor="t"/>
          <a:lstStyle>
            <a:lvl1pPr algn="ctr" rtl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ED036-2D5B-4A12-BA5B-E420592CE62B}" type="slidenum">
              <a:rPr lang="es-ES" altLang="es-CO"/>
              <a:pPr>
                <a:defRPr/>
              </a:pPr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878189333"/>
      </p:ext>
    </p:extLst>
  </p:cSld>
  <p:clrMapOvr>
    <a:masterClrMapping/>
  </p:clrMapOvr>
  <p:transition spd="slow">
    <p:check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2245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5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C8F63-37E4-444F-A3F9-E361FCE5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95AA6-6F2F-46AE-9EDD-F4B118AC1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C3BE76-DFD7-4EF7-9B46-61780CB5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0FC534-3BEF-4E73-B776-7A705F66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6E8963-EE50-405C-9A3C-48F7D5F7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A54273-0BC6-4629-8475-B0415DD9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58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E9C25-DD1C-4BFA-951E-7B25951C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F049DF-8067-4A82-83CC-005CFCA6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AE2F23-0173-4CA8-AA14-D25D2651D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490D6F-A0F2-461D-A046-D11B069CD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DBF8E6-4F3D-4C56-A0A6-FEB92AA10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72495D-4756-4E85-BAFB-438217E6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BFBEF0-99B1-4888-A11B-D53A4907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A15C15-DA0A-4F44-A6CD-A0B844C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604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88678-FFB1-468C-9D9B-AAB9879F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463830-1CE6-4C03-ABD7-CFC8C80E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3307AB-6DA6-439B-A1F0-F682850B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C55EC9-D7DE-4BD4-913F-4DBC8D0C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075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6DA778-4B8C-4056-9EB1-2449D02F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3C3E46-5189-4973-BACA-992359BA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76982A-5301-4746-BE9D-48A06480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90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C5E5A-A17D-499A-9F14-47CEA288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C1F2F-827F-42D1-9B71-BE9FC119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814189-1B7A-4EBE-9DE0-C4BB357D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1AE647-EA72-4F06-A8CC-5E96AE2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032109-2136-44CC-9F0C-BD17882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895EE8-3B19-4A7C-92BE-CD50D119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64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05A49-4C03-4AC5-9E48-466F6D59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641E72-3B0E-44AA-A010-16C09E046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8ED74A-3258-4360-8859-E80C4E493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AD1965-B59C-4794-93CE-AAD4C62A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0B1544-7D35-4314-B8B7-5DDA5CD1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0AAD15-B81F-4BFD-B713-EA212048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20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thmx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EC93F1-D775-4977-A145-4B16B109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E0903-20FA-4658-9EA6-63725B3A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6D527-9AE3-4641-A0BD-28DCDB65E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8F9CF-31CA-4D9C-A0E2-9157E3E2C57C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A4029-25CE-4219-87F9-6EB48C9EE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62F8B-5DCC-4386-A445-FE6E6C0CA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06BC-A6ED-4511-B65F-D2C34A46E4C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0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/>
          <p:cNvSpPr/>
          <p:nvPr userDrawn="1"/>
        </p:nvSpPr>
        <p:spPr>
          <a:xfrm rot="5400000">
            <a:off x="11681289" y="6247141"/>
            <a:ext cx="455692" cy="56572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43206" y="6340867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5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 ftr="0" dt="0"/>
  <p:txStyles>
    <p:titleStyle>
      <a:lvl1pPr algn="ctr" rtl="1" eaLnBrk="1" latinLnBrk="0" hangingPunct="1">
        <a:spcBef>
          <a:spcPct val="0"/>
        </a:spcBef>
        <a:buNone/>
        <a:defRPr kumimoji="0" sz="44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65751" indent="-365751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097253" indent="-304792" algn="r" rtl="1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04792" algn="r" rtl="1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828754" indent="-304792" algn="r" rtl="1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94505" indent="-243834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56" indent="-243834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2133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04090" indent="-243834" algn="r" rtl="1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3169841" indent="-243834" algn="r" rtl="1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867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507D60-2130-A74B-A1B5-841BF60A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16"/>
            <a:ext cx="12192000" cy="6858000"/>
          </a:xfrm>
          <a:prstGeom prst="rect">
            <a:avLst/>
          </a:prstGeom>
        </p:spPr>
      </p:pic>
      <p:sp>
        <p:nvSpPr>
          <p:cNvPr id="5" name="Cuadro de texto 6">
            <a:extLst>
              <a:ext uri="{FF2B5EF4-FFF2-40B4-BE49-F238E27FC236}">
                <a16:creationId xmlns:a16="http://schemas.microsoft.com/office/drawing/2014/main" id="{2CA65D13-0D50-8049-9EEC-1C303AF0B420}"/>
              </a:ext>
            </a:extLst>
          </p:cNvPr>
          <p:cNvSpPr txBox="1"/>
          <p:nvPr/>
        </p:nvSpPr>
        <p:spPr>
          <a:xfrm>
            <a:off x="5039883" y="5824983"/>
            <a:ext cx="6248400" cy="459740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s-ES" sz="1600" b="1" dirty="0">
                <a:solidFill>
                  <a:srgbClr val="595959"/>
                </a:solidFill>
                <a:latin typeface="Helvetica Neue LT Std 57 Conden" panose="020B050603050203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FACULTAD DE CIENCIAS ECONÓMICAS, ADMINISTRATIVAS Y CONTABLES</a:t>
            </a:r>
            <a:endParaRPr lang="es-CO" sz="1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 de texto 1">
            <a:extLst>
              <a:ext uri="{FF2B5EF4-FFF2-40B4-BE49-F238E27FC236}">
                <a16:creationId xmlns:a16="http://schemas.microsoft.com/office/drawing/2014/main" id="{D29CD093-B2AD-DA46-AB96-5BECAF5EFD59}"/>
              </a:ext>
            </a:extLst>
          </p:cNvPr>
          <p:cNvSpPr txBox="1"/>
          <p:nvPr/>
        </p:nvSpPr>
        <p:spPr>
          <a:xfrm>
            <a:off x="4175787" y="548680"/>
            <a:ext cx="6836679" cy="1581778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s-ES" sz="4800" b="1" dirty="0">
                <a:solidFill>
                  <a:srgbClr val="820082"/>
                </a:solidFill>
                <a:latin typeface="Helvetica Neue LT Std 77 Bold C" panose="020B050603050203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ECONOMETRÍA 1</a:t>
            </a:r>
          </a:p>
          <a:p>
            <a:pPr algn="r"/>
            <a:r>
              <a:rPr lang="es-ES" sz="4800" b="1" dirty="0">
                <a:solidFill>
                  <a:srgbClr val="820082"/>
                </a:solidFill>
                <a:latin typeface="Helvetica Neue LT Std 77 Bold C" panose="020B0506030502030204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  <a:t>Juan Vásquez</a:t>
            </a:r>
            <a:endParaRPr lang="es-CO" sz="2667" dirty="0">
              <a:solidFill>
                <a:srgbClr val="82008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62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2"/>
            <a:ext cx="9589007" cy="209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  <a:latin typeface="Calibri"/>
              </a:rPr>
              <a:t>5. EJEMPLO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</a:rPr>
              <a:t>Se está interesado en un modelo de salario (Y), cuyas explicativas son la edad y la educación: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</a:endParaRP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 err="1">
                <a:solidFill>
                  <a:prstClr val="black"/>
                </a:solidFill>
              </a:rPr>
              <a:t>LN</a:t>
            </a:r>
            <a:r>
              <a:rPr lang="es-CO" sz="2400" dirty="0">
                <a:solidFill>
                  <a:prstClr val="black"/>
                </a:solidFill>
              </a:rPr>
              <a:t>(SALARIO) = B0 + B1*EDAD+ B2*EDUC + B3*EDAD2  + e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/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2. COMO SE DEFINE UNA VARIABLE FICTICIA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D6948D1-0857-4115-8B63-C8FEEF5DF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28" y="2792627"/>
            <a:ext cx="5015456" cy="360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9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2"/>
            <a:ext cx="9589007" cy="130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</a:rPr>
              <a:t>Si se quiere saber si hay diferencias entre el salario de los solteros y los casados, debe definir una variable ficticia que permita diferenciar los grupos: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5. EJEMPLO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3933CD-9790-4FC6-B2B1-B9F1094E6DEE}"/>
              </a:ext>
            </a:extLst>
          </p:cNvPr>
          <p:cNvSpPr txBox="1"/>
          <p:nvPr/>
        </p:nvSpPr>
        <p:spPr>
          <a:xfrm>
            <a:off x="634314" y="3608173"/>
            <a:ext cx="92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ESTADO</a:t>
            </a:r>
          </a:p>
          <a:p>
            <a:r>
              <a:rPr lang="es-CO" dirty="0"/>
              <a:t>CIVIL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8D2069-BE54-4E0C-8C1E-FA1207A3C4BE}"/>
              </a:ext>
            </a:extLst>
          </p:cNvPr>
          <p:cNvSpPr txBox="1"/>
          <p:nvPr/>
        </p:nvSpPr>
        <p:spPr>
          <a:xfrm>
            <a:off x="1948249" y="3244334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Soltero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A10C96-CCFD-4902-A88C-70AD5E2AB01C}"/>
              </a:ext>
            </a:extLst>
          </p:cNvPr>
          <p:cNvSpPr txBox="1"/>
          <p:nvPr/>
        </p:nvSpPr>
        <p:spPr>
          <a:xfrm>
            <a:off x="1938822" y="425450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Casado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65A41926-91DC-4717-B2F4-A079CFC11CE3}"/>
              </a:ext>
            </a:extLst>
          </p:cNvPr>
          <p:cNvSpPr/>
          <p:nvPr/>
        </p:nvSpPr>
        <p:spPr>
          <a:xfrm>
            <a:off x="1730034" y="3179805"/>
            <a:ext cx="218215" cy="1499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A99242E-7149-4CAD-9F19-4674AA6F7E26}"/>
              </a:ext>
            </a:extLst>
          </p:cNvPr>
          <p:cNvSpPr txBox="1"/>
          <p:nvPr/>
        </p:nvSpPr>
        <p:spPr>
          <a:xfrm>
            <a:off x="864777" y="2658072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1. LISTE LOS GRUPOS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E868E0-6640-4D4D-A3AA-69F2D6FE5509}"/>
              </a:ext>
            </a:extLst>
          </p:cNvPr>
          <p:cNvSpPr txBox="1"/>
          <p:nvPr/>
        </p:nvSpPr>
        <p:spPr>
          <a:xfrm>
            <a:off x="3947910" y="2658072"/>
            <a:ext cx="30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2. SELECCIONE EL GRUPO BASE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D19F79D-AB77-415B-BACF-777BC00698FD}"/>
              </a:ext>
            </a:extLst>
          </p:cNvPr>
          <p:cNvSpPr/>
          <p:nvPr/>
        </p:nvSpPr>
        <p:spPr>
          <a:xfrm>
            <a:off x="3188043" y="3321908"/>
            <a:ext cx="853311" cy="164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7A0884-D2D5-485B-90EE-3C5E729F443F}"/>
              </a:ext>
            </a:extLst>
          </p:cNvPr>
          <p:cNvSpPr txBox="1"/>
          <p:nvPr/>
        </p:nvSpPr>
        <p:spPr>
          <a:xfrm>
            <a:off x="4135395" y="3208460"/>
            <a:ext cx="20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Grupo Base: Soltero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3B30D45-752E-4E31-82C6-4738F80F78D7}"/>
              </a:ext>
            </a:extLst>
          </p:cNvPr>
          <p:cNvSpPr txBox="1"/>
          <p:nvPr/>
        </p:nvSpPr>
        <p:spPr>
          <a:xfrm>
            <a:off x="634314" y="4975314"/>
            <a:ext cx="2524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No es de interés para el</a:t>
            </a:r>
          </a:p>
          <a:p>
            <a:r>
              <a:rPr lang="es-CO" dirty="0"/>
              <a:t>ejercicio los otros grupos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EB48C1-754C-4065-80AC-FBFEE0425287}"/>
              </a:ext>
            </a:extLst>
          </p:cNvPr>
          <p:cNvSpPr txBox="1"/>
          <p:nvPr/>
        </p:nvSpPr>
        <p:spPr>
          <a:xfrm>
            <a:off x="8225909" y="2658072"/>
            <a:ext cx="30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3. DEFINA NOMBRE Y VALORES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899178-C8D5-4D96-B45A-1AA32705D993}"/>
              </a:ext>
            </a:extLst>
          </p:cNvPr>
          <p:cNvSpPr txBox="1"/>
          <p:nvPr/>
        </p:nvSpPr>
        <p:spPr>
          <a:xfrm>
            <a:off x="7896396" y="364593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Casado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2B5AD3EE-3B7C-47B6-89D0-8F407EA669EB}"/>
              </a:ext>
            </a:extLst>
          </p:cNvPr>
          <p:cNvSpPr/>
          <p:nvPr/>
        </p:nvSpPr>
        <p:spPr>
          <a:xfrm>
            <a:off x="8888627" y="3349196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D8FBB9-1508-4CB4-B8CB-9CED7F8CDD92}"/>
              </a:ext>
            </a:extLst>
          </p:cNvPr>
          <p:cNvSpPr txBox="1"/>
          <p:nvPr/>
        </p:nvSpPr>
        <p:spPr>
          <a:xfrm>
            <a:off x="9106842" y="3321908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CASADO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</p:spTree>
    <p:extLst>
      <p:ext uri="{BB962C8B-B14F-4D97-AF65-F5344CB8AC3E}">
        <p14:creationId xmlns:p14="http://schemas.microsoft.com/office/powerpoint/2010/main" val="179867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D7A8E5-0671-44AA-8DF5-527FB7DFDE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F7FDEC-D0D1-4FFA-8FEA-4A66EB28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84" y="1201077"/>
            <a:ext cx="7223910" cy="5322881"/>
          </a:xfrm>
          <a:prstGeom prst="rect">
            <a:avLst/>
          </a:prstGeom>
        </p:spPr>
      </p:pic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48B64D43-BBD3-447C-A1D9-A7CCB03D7472}"/>
              </a:ext>
            </a:extLst>
          </p:cNvPr>
          <p:cNvCxnSpPr/>
          <p:nvPr/>
        </p:nvCxnSpPr>
        <p:spPr>
          <a:xfrm rot="5400000" flipH="1" flipV="1">
            <a:off x="2302476" y="844379"/>
            <a:ext cx="659027" cy="38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4574BE1-4C91-4CC4-8F9E-771FBD0B1E03}"/>
              </a:ext>
            </a:extLst>
          </p:cNvPr>
          <p:cNvSpPr txBox="1"/>
          <p:nvPr/>
        </p:nvSpPr>
        <p:spPr>
          <a:xfrm>
            <a:off x="1573427" y="420130"/>
            <a:ext cx="798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CASADO: Indica si la observación corresponde a una persona casada o no: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947783E8-993A-410A-8534-8E0D5F710113}"/>
              </a:ext>
            </a:extLst>
          </p:cNvPr>
          <p:cNvSpPr/>
          <p:nvPr/>
        </p:nvSpPr>
        <p:spPr>
          <a:xfrm>
            <a:off x="9561063" y="420130"/>
            <a:ext cx="283153" cy="1037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622711-2A8A-49D5-9393-8607DD142608}"/>
              </a:ext>
            </a:extLst>
          </p:cNvPr>
          <p:cNvSpPr txBox="1"/>
          <p:nvPr/>
        </p:nvSpPr>
        <p:spPr>
          <a:xfrm>
            <a:off x="9841149" y="444152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CASADO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3D614AD-2A8D-4902-96E6-2ACDE2A96FD7}"/>
              </a:ext>
            </a:extLst>
          </p:cNvPr>
          <p:cNvSpPr/>
          <p:nvPr/>
        </p:nvSpPr>
        <p:spPr>
          <a:xfrm rot="10800000">
            <a:off x="6346812" y="5148649"/>
            <a:ext cx="12371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376E4D-48C9-4A33-AAC4-7AB1AFD100EC}"/>
              </a:ext>
            </a:extLst>
          </p:cNvPr>
          <p:cNvSpPr txBox="1"/>
          <p:nvPr/>
        </p:nvSpPr>
        <p:spPr>
          <a:xfrm>
            <a:off x="7700456" y="4380734"/>
            <a:ext cx="40043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Los resultados del modelo indica:</a:t>
            </a:r>
          </a:p>
          <a:p>
            <a:pPr marL="342900" indent="-342900">
              <a:buAutoNum type="arabicPeriod"/>
            </a:pPr>
            <a:r>
              <a:rPr lang="es-CO" dirty="0"/>
              <a:t>La variable es significativa</a:t>
            </a:r>
          </a:p>
          <a:p>
            <a:pPr marL="342900" indent="-342900">
              <a:buAutoNum type="arabicPeriod"/>
            </a:pPr>
            <a:r>
              <a:rPr lang="es-CO" dirty="0"/>
              <a:t>El hecho de ser casado, hace que</a:t>
            </a:r>
          </a:p>
          <a:p>
            <a:r>
              <a:rPr lang="es-CO" dirty="0"/>
              <a:t>el salario aumente 0,61 USD/hora</a:t>
            </a:r>
          </a:p>
          <a:p>
            <a:r>
              <a:rPr lang="es-CO" dirty="0"/>
              <a:t>3. Lo que es lo mismo, los solteros ganan</a:t>
            </a:r>
          </a:p>
          <a:p>
            <a:r>
              <a:rPr lang="es-CO" dirty="0"/>
              <a:t>-0,61 USD/hora menos.</a:t>
            </a:r>
          </a:p>
        </p:txBody>
      </p:sp>
    </p:spTree>
    <p:extLst>
      <p:ext uri="{BB962C8B-B14F-4D97-AF65-F5344CB8AC3E}">
        <p14:creationId xmlns:p14="http://schemas.microsoft.com/office/powerpoint/2010/main" val="365604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D7A8E5-0671-44AA-8DF5-527FB7DFDE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947783E8-993A-410A-8534-8E0D5F710113}"/>
              </a:ext>
            </a:extLst>
          </p:cNvPr>
          <p:cNvSpPr/>
          <p:nvPr/>
        </p:nvSpPr>
        <p:spPr>
          <a:xfrm>
            <a:off x="9561063" y="420130"/>
            <a:ext cx="283153" cy="10379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622711-2A8A-49D5-9393-8607DD142608}"/>
              </a:ext>
            </a:extLst>
          </p:cNvPr>
          <p:cNvSpPr txBox="1"/>
          <p:nvPr/>
        </p:nvSpPr>
        <p:spPr>
          <a:xfrm>
            <a:off x="9841149" y="444152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CASADO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2206DA-8B8F-41CA-AE6B-86C8287D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1259820"/>
            <a:ext cx="5409113" cy="4020633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8652C98C-C0E2-4867-A8D1-40FB3F706EBF}"/>
              </a:ext>
            </a:extLst>
          </p:cNvPr>
          <p:cNvGrpSpPr/>
          <p:nvPr/>
        </p:nvGrpSpPr>
        <p:grpSpPr>
          <a:xfrm>
            <a:off x="6474355" y="1725827"/>
            <a:ext cx="5400170" cy="3233351"/>
            <a:chOff x="6474355" y="1725827"/>
            <a:chExt cx="5400170" cy="3233351"/>
          </a:xfrm>
        </p:grpSpPr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1FEFCA2-3F55-4D8E-B466-F4D6FEBD3B45}"/>
                </a:ext>
              </a:extLst>
            </p:cNvPr>
            <p:cNvCxnSpPr/>
            <p:nvPr/>
          </p:nvCxnSpPr>
          <p:spPr>
            <a:xfrm>
              <a:off x="7471719" y="4959178"/>
              <a:ext cx="40447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091B0DB8-1429-4A76-9A12-ADF1C0AFC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9" y="1725827"/>
              <a:ext cx="0" cy="3233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2D2F9AB-DB3B-4DD6-91BE-8D8F39AEE5CB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7471719" y="3523049"/>
              <a:ext cx="2616805" cy="95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376434B-FB39-480B-A030-9714ED92ED25}"/>
                </a:ext>
              </a:extLst>
            </p:cNvPr>
            <p:cNvSpPr txBox="1"/>
            <p:nvPr/>
          </p:nvSpPr>
          <p:spPr>
            <a:xfrm>
              <a:off x="10088524" y="3338383"/>
              <a:ext cx="1656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salario (TODOS)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79BC5B5-70B6-476D-806B-5D867500C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8" y="2663567"/>
              <a:ext cx="2616805" cy="95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375D5A88-8C0C-4208-9F03-2DA62C279232}"/>
                </a:ext>
              </a:extLst>
            </p:cNvPr>
            <p:cNvSpPr txBox="1"/>
            <p:nvPr/>
          </p:nvSpPr>
          <p:spPr>
            <a:xfrm>
              <a:off x="10088523" y="2489195"/>
              <a:ext cx="1786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salario (CASADO)</a:t>
              </a:r>
            </a:p>
          </p:txBody>
        </p:sp>
        <p:sp>
          <p:nvSpPr>
            <p:cNvPr id="22" name="Abrir llave 21">
              <a:extLst>
                <a:ext uri="{FF2B5EF4-FFF2-40B4-BE49-F238E27FC236}">
                  <a16:creationId xmlns:a16="http://schemas.microsoft.com/office/drawing/2014/main" id="{CE08C9DF-7752-4C80-B52D-113450E73B95}"/>
                </a:ext>
              </a:extLst>
            </p:cNvPr>
            <p:cNvSpPr/>
            <p:nvPr/>
          </p:nvSpPr>
          <p:spPr>
            <a:xfrm>
              <a:off x="7175161" y="3613664"/>
              <a:ext cx="148278" cy="85948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1EC791AD-2325-454C-A533-3D316555852D}"/>
                </a:ext>
              </a:extLst>
            </p:cNvPr>
            <p:cNvSpPr txBox="1"/>
            <p:nvPr/>
          </p:nvSpPr>
          <p:spPr>
            <a:xfrm>
              <a:off x="6474355" y="3813431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+0,61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91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3"/>
            <a:ext cx="9589007" cy="85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</a:rPr>
              <a:t>Si se quiere saber si hay diferencias entre el salario de los grupos étnicos: blancos, negros y latinos.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6. EJEMPLO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C3933CD-9790-4FC6-B2B1-B9F1094E6DEE}"/>
              </a:ext>
            </a:extLst>
          </p:cNvPr>
          <p:cNvSpPr txBox="1"/>
          <p:nvPr/>
        </p:nvSpPr>
        <p:spPr>
          <a:xfrm>
            <a:off x="634314" y="3608173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GRUPO</a:t>
            </a:r>
          </a:p>
          <a:p>
            <a:r>
              <a:rPr lang="es-CO" dirty="0"/>
              <a:t>SOCIAL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8D2069-BE54-4E0C-8C1E-FA1207A3C4BE}"/>
              </a:ext>
            </a:extLst>
          </p:cNvPr>
          <p:cNvSpPr txBox="1"/>
          <p:nvPr/>
        </p:nvSpPr>
        <p:spPr>
          <a:xfrm>
            <a:off x="1948249" y="3244334"/>
            <a:ext cx="81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Blanco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A10C96-CCFD-4902-A88C-70AD5E2AB01C}"/>
              </a:ext>
            </a:extLst>
          </p:cNvPr>
          <p:cNvSpPr txBox="1"/>
          <p:nvPr/>
        </p:nvSpPr>
        <p:spPr>
          <a:xfrm>
            <a:off x="1896486" y="3744782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Negro</a:t>
            </a:r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65A41926-91DC-4717-B2F4-A079CFC11CE3}"/>
              </a:ext>
            </a:extLst>
          </p:cNvPr>
          <p:cNvSpPr/>
          <p:nvPr/>
        </p:nvSpPr>
        <p:spPr>
          <a:xfrm>
            <a:off x="1730034" y="3179805"/>
            <a:ext cx="218215" cy="1499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A99242E-7149-4CAD-9F19-4674AA6F7E26}"/>
              </a:ext>
            </a:extLst>
          </p:cNvPr>
          <p:cNvSpPr txBox="1"/>
          <p:nvPr/>
        </p:nvSpPr>
        <p:spPr>
          <a:xfrm>
            <a:off x="864777" y="2658072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1. LISTE LOS GRUPOS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E868E0-6640-4D4D-A3AA-69F2D6FE5509}"/>
              </a:ext>
            </a:extLst>
          </p:cNvPr>
          <p:cNvSpPr txBox="1"/>
          <p:nvPr/>
        </p:nvSpPr>
        <p:spPr>
          <a:xfrm>
            <a:off x="3947910" y="2658072"/>
            <a:ext cx="30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2. SELECCIONE EL GRUPO BASE</a:t>
            </a: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6D19F79D-AB77-415B-BACF-777BC00698FD}"/>
              </a:ext>
            </a:extLst>
          </p:cNvPr>
          <p:cNvSpPr/>
          <p:nvPr/>
        </p:nvSpPr>
        <p:spPr>
          <a:xfrm>
            <a:off x="3188043" y="3321908"/>
            <a:ext cx="853311" cy="164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7A0884-D2D5-485B-90EE-3C5E729F443F}"/>
              </a:ext>
            </a:extLst>
          </p:cNvPr>
          <p:cNvSpPr txBox="1"/>
          <p:nvPr/>
        </p:nvSpPr>
        <p:spPr>
          <a:xfrm>
            <a:off x="4135395" y="3208460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Grupo Base: Blancos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EB48C1-754C-4065-80AC-FBFEE0425287}"/>
              </a:ext>
            </a:extLst>
          </p:cNvPr>
          <p:cNvSpPr txBox="1"/>
          <p:nvPr/>
        </p:nvSpPr>
        <p:spPr>
          <a:xfrm>
            <a:off x="8225909" y="2658072"/>
            <a:ext cx="30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3. DEFINA NOMBRE Y VALORES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899178-C8D5-4D96-B45A-1AA32705D993}"/>
              </a:ext>
            </a:extLst>
          </p:cNvPr>
          <p:cNvSpPr txBox="1"/>
          <p:nvPr/>
        </p:nvSpPr>
        <p:spPr>
          <a:xfrm>
            <a:off x="7896396" y="36459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Negro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2B5AD3EE-3B7C-47B6-89D0-8F407EA669EB}"/>
              </a:ext>
            </a:extLst>
          </p:cNvPr>
          <p:cNvSpPr/>
          <p:nvPr/>
        </p:nvSpPr>
        <p:spPr>
          <a:xfrm>
            <a:off x="8888627" y="3349196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D8FBB9-1508-4CB4-B8CB-9CED7F8CDD92}"/>
              </a:ext>
            </a:extLst>
          </p:cNvPr>
          <p:cNvSpPr txBox="1"/>
          <p:nvPr/>
        </p:nvSpPr>
        <p:spPr>
          <a:xfrm>
            <a:off x="9106842" y="3321908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NEGRO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4A70F8-DB10-4F38-8B38-DF63C0778A5A}"/>
              </a:ext>
            </a:extLst>
          </p:cNvPr>
          <p:cNvSpPr txBox="1"/>
          <p:nvPr/>
        </p:nvSpPr>
        <p:spPr>
          <a:xfrm>
            <a:off x="1893495" y="42902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Hispano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340527B-638D-49BE-9AB5-893FE739CAD5}"/>
              </a:ext>
            </a:extLst>
          </p:cNvPr>
          <p:cNvSpPr txBox="1"/>
          <p:nvPr/>
        </p:nvSpPr>
        <p:spPr>
          <a:xfrm>
            <a:off x="7904419" y="502233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Hispano</a:t>
            </a:r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90F77EBD-5CA8-4F21-B9AB-BCFC1CF801C0}"/>
              </a:ext>
            </a:extLst>
          </p:cNvPr>
          <p:cNvSpPr/>
          <p:nvPr/>
        </p:nvSpPr>
        <p:spPr>
          <a:xfrm>
            <a:off x="8896650" y="4725603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F08B23F-E521-4A5C-B9B7-4B760F6B5913}"/>
              </a:ext>
            </a:extLst>
          </p:cNvPr>
          <p:cNvSpPr txBox="1"/>
          <p:nvPr/>
        </p:nvSpPr>
        <p:spPr>
          <a:xfrm>
            <a:off x="9114865" y="4698315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HISPANO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</p:spTree>
    <p:extLst>
      <p:ext uri="{BB962C8B-B14F-4D97-AF65-F5344CB8AC3E}">
        <p14:creationId xmlns:p14="http://schemas.microsoft.com/office/powerpoint/2010/main" val="134088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D7A8E5-0671-44AA-8DF5-527FB7DFDE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574BE1-4C91-4CC4-8F9E-771FBD0B1E03}"/>
              </a:ext>
            </a:extLst>
          </p:cNvPr>
          <p:cNvSpPr txBox="1"/>
          <p:nvPr/>
        </p:nvSpPr>
        <p:spPr>
          <a:xfrm>
            <a:off x="835006" y="416094"/>
            <a:ext cx="653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BLACK: Indica si la observación corresponde a una persona negra: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3D614AD-2A8D-4902-96E6-2ACDE2A96FD7}"/>
              </a:ext>
            </a:extLst>
          </p:cNvPr>
          <p:cNvSpPr/>
          <p:nvPr/>
        </p:nvSpPr>
        <p:spPr>
          <a:xfrm rot="10800000">
            <a:off x="5957466" y="4778804"/>
            <a:ext cx="12371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376E4D-48C9-4A33-AAC4-7AB1AFD100EC}"/>
              </a:ext>
            </a:extLst>
          </p:cNvPr>
          <p:cNvSpPr txBox="1"/>
          <p:nvPr/>
        </p:nvSpPr>
        <p:spPr>
          <a:xfrm>
            <a:off x="7665066" y="4594653"/>
            <a:ext cx="33075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Los resultados del modelo indica:</a:t>
            </a:r>
          </a:p>
          <a:p>
            <a:pPr marL="342900" indent="-342900">
              <a:buAutoNum type="arabicPeriod"/>
            </a:pPr>
            <a:r>
              <a:rPr lang="es-CO" dirty="0"/>
              <a:t>La variable es significativa</a:t>
            </a:r>
          </a:p>
          <a:p>
            <a:pPr marL="342900" indent="-342900">
              <a:buAutoNum type="arabicPeriod"/>
            </a:pPr>
            <a:r>
              <a:rPr lang="es-CO" dirty="0"/>
              <a:t>El hecho de ser negro</a:t>
            </a:r>
          </a:p>
          <a:p>
            <a:r>
              <a:rPr lang="es-CO" dirty="0"/>
              <a:t>indica que en promedio, ganará</a:t>
            </a:r>
          </a:p>
          <a:p>
            <a:r>
              <a:rPr lang="es-CO" dirty="0"/>
              <a:t> -0,45 USD/hora menos.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A5D472E-07E1-47E8-9C36-04F9743CC33F}"/>
              </a:ext>
            </a:extLst>
          </p:cNvPr>
          <p:cNvCxnSpPr>
            <a:cxnSpLocks/>
          </p:cNvCxnSpPr>
          <p:nvPr/>
        </p:nvCxnSpPr>
        <p:spPr>
          <a:xfrm flipH="1" flipV="1">
            <a:off x="1977081" y="778036"/>
            <a:ext cx="2421924" cy="128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F26E36A-8357-4F11-8CF1-57232634F94E}"/>
              </a:ext>
            </a:extLst>
          </p:cNvPr>
          <p:cNvSpPr txBox="1"/>
          <p:nvPr/>
        </p:nvSpPr>
        <p:spPr>
          <a:xfrm>
            <a:off x="8355255" y="408704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BLACK</a:t>
            </a:r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571F2F0B-5A36-4B7F-854A-C29E604F467D}"/>
              </a:ext>
            </a:extLst>
          </p:cNvPr>
          <p:cNvSpPr/>
          <p:nvPr/>
        </p:nvSpPr>
        <p:spPr>
          <a:xfrm>
            <a:off x="9176951" y="148106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513F7C-51DF-4C34-B48C-C32D0BDF59F7}"/>
              </a:ext>
            </a:extLst>
          </p:cNvPr>
          <p:cNvSpPr txBox="1"/>
          <p:nvPr/>
        </p:nvSpPr>
        <p:spPr>
          <a:xfrm>
            <a:off x="9395166" y="120818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NEGRO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AA6E0E8-64E0-4259-8545-7711DF7F6617}"/>
              </a:ext>
            </a:extLst>
          </p:cNvPr>
          <p:cNvGrpSpPr/>
          <p:nvPr/>
        </p:nvGrpSpPr>
        <p:grpSpPr>
          <a:xfrm>
            <a:off x="6304324" y="1198092"/>
            <a:ext cx="5233422" cy="3233351"/>
            <a:chOff x="6511195" y="1725827"/>
            <a:chExt cx="5233422" cy="3233351"/>
          </a:xfrm>
        </p:grpSpPr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310B71B1-E80D-43FF-8BCA-B0DDA3E50E9A}"/>
                </a:ext>
              </a:extLst>
            </p:cNvPr>
            <p:cNvCxnSpPr/>
            <p:nvPr/>
          </p:nvCxnSpPr>
          <p:spPr>
            <a:xfrm>
              <a:off x="7471719" y="4959178"/>
              <a:ext cx="40447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E13C8474-D3A8-4458-A72C-776B675AA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9" y="1725827"/>
              <a:ext cx="0" cy="3233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9ACC47E-2337-46DD-B712-02BA0696E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7" y="3083866"/>
              <a:ext cx="2616805" cy="950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2E7ADD2-0E7B-493F-B095-94829F3C3AD0}"/>
                </a:ext>
              </a:extLst>
            </p:cNvPr>
            <p:cNvSpPr txBox="1"/>
            <p:nvPr/>
          </p:nvSpPr>
          <p:spPr>
            <a:xfrm>
              <a:off x="10088522" y="2866763"/>
              <a:ext cx="159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salario (BLACK)</a:t>
              </a:r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9E6E4C5F-FEC1-491A-9256-2F904513B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8" y="2663567"/>
              <a:ext cx="2616805" cy="95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FB49E80D-4196-4FCC-AF24-B8FA8323D5E4}"/>
                </a:ext>
              </a:extLst>
            </p:cNvPr>
            <p:cNvSpPr txBox="1"/>
            <p:nvPr/>
          </p:nvSpPr>
          <p:spPr>
            <a:xfrm>
              <a:off x="10088523" y="2489195"/>
              <a:ext cx="1656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salario (TODOS)</a:t>
              </a:r>
            </a:p>
          </p:txBody>
        </p:sp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3287A9D9-5F0A-4B21-972C-6CC4197A3D83}"/>
                </a:ext>
              </a:extLst>
            </p:cNvPr>
            <p:cNvSpPr/>
            <p:nvPr/>
          </p:nvSpPr>
          <p:spPr>
            <a:xfrm>
              <a:off x="7175160" y="3613664"/>
              <a:ext cx="148279" cy="4203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F33D016-017D-4A92-89DE-A4219CC159F9}"/>
                </a:ext>
              </a:extLst>
            </p:cNvPr>
            <p:cNvSpPr txBox="1"/>
            <p:nvPr/>
          </p:nvSpPr>
          <p:spPr>
            <a:xfrm>
              <a:off x="6511195" y="3666179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-0,45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C82F00D3-15E6-4DB4-9699-8BD9C946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75" y="2146126"/>
            <a:ext cx="5409281" cy="405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69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D7A8E5-0671-44AA-8DF5-527FB7DFDE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574BE1-4C91-4CC4-8F9E-771FBD0B1E03}"/>
              </a:ext>
            </a:extLst>
          </p:cNvPr>
          <p:cNvSpPr txBox="1"/>
          <p:nvPr/>
        </p:nvSpPr>
        <p:spPr>
          <a:xfrm>
            <a:off x="1493106" y="554220"/>
            <a:ext cx="682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HISP</a:t>
            </a:r>
            <a:r>
              <a:rPr lang="es-CO" dirty="0"/>
              <a:t>: Indica si la observación corresponde a una persona hispana o no: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3D614AD-2A8D-4902-96E6-2ACDE2A96FD7}"/>
              </a:ext>
            </a:extLst>
          </p:cNvPr>
          <p:cNvSpPr/>
          <p:nvPr/>
        </p:nvSpPr>
        <p:spPr>
          <a:xfrm rot="10800000">
            <a:off x="6261948" y="4860764"/>
            <a:ext cx="12371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376E4D-48C9-4A33-AAC4-7AB1AFD100EC}"/>
              </a:ext>
            </a:extLst>
          </p:cNvPr>
          <p:cNvSpPr txBox="1"/>
          <p:nvPr/>
        </p:nvSpPr>
        <p:spPr>
          <a:xfrm>
            <a:off x="7660204" y="4826452"/>
            <a:ext cx="3371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Los resultados del modelo indica:</a:t>
            </a:r>
          </a:p>
          <a:p>
            <a:pPr marL="342900" indent="-342900">
              <a:buAutoNum type="arabicPeriod"/>
            </a:pPr>
            <a:r>
              <a:rPr lang="es-CO" dirty="0"/>
              <a:t>La variable NO es significativa</a:t>
            </a:r>
          </a:p>
          <a:p>
            <a:pPr marL="342900" indent="-342900">
              <a:buAutoNum type="arabicPeriod"/>
            </a:pPr>
            <a:r>
              <a:rPr lang="es-CO" dirty="0"/>
              <a:t>No hay diferencia significativa </a:t>
            </a:r>
          </a:p>
          <a:p>
            <a:r>
              <a:rPr lang="es-CO" dirty="0"/>
              <a:t>entre el salario de un hispano y el</a:t>
            </a:r>
          </a:p>
          <a:p>
            <a:r>
              <a:rPr lang="es-CO" dirty="0"/>
              <a:t>resto (Blancos y Negros)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A5D472E-07E1-47E8-9C36-04F9743CC33F}"/>
              </a:ext>
            </a:extLst>
          </p:cNvPr>
          <p:cNvCxnSpPr>
            <a:cxnSpLocks/>
          </p:cNvCxnSpPr>
          <p:nvPr/>
        </p:nvCxnSpPr>
        <p:spPr>
          <a:xfrm flipH="1" flipV="1">
            <a:off x="1845276" y="996778"/>
            <a:ext cx="2553729" cy="112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F26E36A-8357-4F11-8CF1-57232634F94E}"/>
              </a:ext>
            </a:extLst>
          </p:cNvPr>
          <p:cNvSpPr txBox="1"/>
          <p:nvPr/>
        </p:nvSpPr>
        <p:spPr>
          <a:xfrm>
            <a:off x="8524387" y="54683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HISP</a:t>
            </a:r>
            <a:endParaRPr lang="es-CO" dirty="0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571F2F0B-5A36-4B7F-854A-C29E604F467D}"/>
              </a:ext>
            </a:extLst>
          </p:cNvPr>
          <p:cNvSpPr/>
          <p:nvPr/>
        </p:nvSpPr>
        <p:spPr>
          <a:xfrm>
            <a:off x="9346083" y="286232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513F7C-51DF-4C34-B48C-C32D0BDF59F7}"/>
              </a:ext>
            </a:extLst>
          </p:cNvPr>
          <p:cNvSpPr txBox="1"/>
          <p:nvPr/>
        </p:nvSpPr>
        <p:spPr>
          <a:xfrm>
            <a:off x="9564298" y="258944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HISPANO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897342-14E7-44AA-83A0-326349E3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117281"/>
            <a:ext cx="5874172" cy="4271282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4E4261F3-B8DC-4AF6-B88C-9DD5AC53D379}"/>
              </a:ext>
            </a:extLst>
          </p:cNvPr>
          <p:cNvGrpSpPr/>
          <p:nvPr/>
        </p:nvGrpSpPr>
        <p:grpSpPr>
          <a:xfrm>
            <a:off x="7264847" y="1198092"/>
            <a:ext cx="4458015" cy="3233351"/>
            <a:chOff x="7471718" y="1725827"/>
            <a:chExt cx="4458015" cy="3233351"/>
          </a:xfrm>
        </p:grpSpPr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5B8E869D-B66C-468A-AF7F-18AB979E67CE}"/>
                </a:ext>
              </a:extLst>
            </p:cNvPr>
            <p:cNvCxnSpPr/>
            <p:nvPr/>
          </p:nvCxnSpPr>
          <p:spPr>
            <a:xfrm>
              <a:off x="7471719" y="4959178"/>
              <a:ext cx="40447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6C5E2C50-C06F-46A5-AB97-E9B78122B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9" y="1725827"/>
              <a:ext cx="0" cy="3233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6E70045D-580F-4361-86AD-3231374CC46D}"/>
                </a:ext>
              </a:extLst>
            </p:cNvPr>
            <p:cNvSpPr txBox="1"/>
            <p:nvPr/>
          </p:nvSpPr>
          <p:spPr>
            <a:xfrm>
              <a:off x="10088523" y="2521553"/>
              <a:ext cx="1841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salario (HISPANO)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ECE2029-7E9D-4ECA-906D-1EEE46B3E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8" y="2663567"/>
              <a:ext cx="2616805" cy="95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722AF02F-7260-4ACD-84FD-90763BDE39D4}"/>
                </a:ext>
              </a:extLst>
            </p:cNvPr>
            <p:cNvSpPr txBox="1"/>
            <p:nvPr/>
          </p:nvSpPr>
          <p:spPr>
            <a:xfrm>
              <a:off x="10088523" y="2252002"/>
              <a:ext cx="1656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salario (TODOS)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547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D7A8E5-0671-44AA-8DF5-527FB7DFDE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3D614AD-2A8D-4902-96E6-2ACDE2A96FD7}"/>
              </a:ext>
            </a:extLst>
          </p:cNvPr>
          <p:cNvSpPr/>
          <p:nvPr/>
        </p:nvSpPr>
        <p:spPr>
          <a:xfrm rot="10800000">
            <a:off x="6261948" y="4860764"/>
            <a:ext cx="12371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376E4D-48C9-4A33-AAC4-7AB1AFD100EC}"/>
              </a:ext>
            </a:extLst>
          </p:cNvPr>
          <p:cNvSpPr txBox="1"/>
          <p:nvPr/>
        </p:nvSpPr>
        <p:spPr>
          <a:xfrm>
            <a:off x="7663054" y="4122100"/>
            <a:ext cx="35750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Los resultados del modelo indica:</a:t>
            </a:r>
          </a:p>
          <a:p>
            <a:pPr marL="342900" indent="-342900">
              <a:buAutoNum type="arabicPeriod"/>
            </a:pPr>
            <a:r>
              <a:rPr lang="es-CO" dirty="0"/>
              <a:t>Hay diferencia significativa entre</a:t>
            </a:r>
          </a:p>
          <a:p>
            <a:r>
              <a:rPr lang="es-CO" dirty="0"/>
              <a:t>el salario de los Negros y el resto.</a:t>
            </a:r>
          </a:p>
          <a:p>
            <a:pPr marL="342900" indent="-342900">
              <a:buAutoNum type="arabicPeriod"/>
            </a:pPr>
            <a:r>
              <a:rPr lang="es-CO" dirty="0"/>
              <a:t>No hay diferencia significativa </a:t>
            </a:r>
          </a:p>
          <a:p>
            <a:r>
              <a:rPr lang="es-CO" dirty="0"/>
              <a:t>entre el salario de un Hispano y el</a:t>
            </a:r>
          </a:p>
          <a:p>
            <a:r>
              <a:rPr lang="es-CO" dirty="0"/>
              <a:t>resto.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F26E36A-8357-4F11-8CF1-57232634F94E}"/>
              </a:ext>
            </a:extLst>
          </p:cNvPr>
          <p:cNvSpPr txBox="1"/>
          <p:nvPr/>
        </p:nvSpPr>
        <p:spPr>
          <a:xfrm>
            <a:off x="6880532" y="331666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HISP</a:t>
            </a:r>
            <a:endParaRPr lang="es-CO" dirty="0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571F2F0B-5A36-4B7F-854A-C29E604F467D}"/>
              </a:ext>
            </a:extLst>
          </p:cNvPr>
          <p:cNvSpPr/>
          <p:nvPr/>
        </p:nvSpPr>
        <p:spPr>
          <a:xfrm>
            <a:off x="7702228" y="3056063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513F7C-51DF-4C34-B48C-C32D0BDF59F7}"/>
              </a:ext>
            </a:extLst>
          </p:cNvPr>
          <p:cNvSpPr txBox="1"/>
          <p:nvPr/>
        </p:nvSpPr>
        <p:spPr>
          <a:xfrm>
            <a:off x="7920443" y="3028775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HISPANO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E40CB3-ED8F-4F27-B714-117CD4BA723C}"/>
              </a:ext>
            </a:extLst>
          </p:cNvPr>
          <p:cNvSpPr txBox="1"/>
          <p:nvPr/>
        </p:nvSpPr>
        <p:spPr>
          <a:xfrm>
            <a:off x="1392195" y="784038"/>
            <a:ext cx="682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HISP</a:t>
            </a:r>
            <a:r>
              <a:rPr lang="es-CO" dirty="0"/>
              <a:t>: Indica si la observación corresponde a una persona hispana o no: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3BDFF7-AB3A-4AE6-B52B-22AADD371AFF}"/>
              </a:ext>
            </a:extLst>
          </p:cNvPr>
          <p:cNvSpPr txBox="1"/>
          <p:nvPr/>
        </p:nvSpPr>
        <p:spPr>
          <a:xfrm>
            <a:off x="1380964" y="401062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BLACK: Indica si la observación corresponde a una persona negra o no: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7A99230-8022-412D-B4E1-F8E37AE73723}"/>
              </a:ext>
            </a:extLst>
          </p:cNvPr>
          <p:cNvSpPr txBox="1"/>
          <p:nvPr/>
        </p:nvSpPr>
        <p:spPr>
          <a:xfrm>
            <a:off x="6880532" y="2038069"/>
            <a:ext cx="78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BLACK</a:t>
            </a:r>
          </a:p>
        </p:txBody>
      </p:sp>
      <p:sp>
        <p:nvSpPr>
          <p:cNvPr id="15" name="Abrir llave 14">
            <a:extLst>
              <a:ext uri="{FF2B5EF4-FFF2-40B4-BE49-F238E27FC236}">
                <a16:creationId xmlns:a16="http://schemas.microsoft.com/office/drawing/2014/main" id="{29B5A00E-7952-43ED-B913-8DEF93C994AE}"/>
              </a:ext>
            </a:extLst>
          </p:cNvPr>
          <p:cNvSpPr/>
          <p:nvPr/>
        </p:nvSpPr>
        <p:spPr>
          <a:xfrm>
            <a:off x="7702228" y="1777471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29DE6C-EE72-46CE-8D26-091BFD4BE254}"/>
              </a:ext>
            </a:extLst>
          </p:cNvPr>
          <p:cNvSpPr txBox="1"/>
          <p:nvPr/>
        </p:nvSpPr>
        <p:spPr>
          <a:xfrm>
            <a:off x="7920443" y="1750183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NEGRO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C298D3-EE54-449F-A2A7-8DC5AA9A0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2" y="1904638"/>
            <a:ext cx="6063111" cy="43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73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3"/>
            <a:ext cx="9589007" cy="85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</a:rPr>
              <a:t>Cruce de variables: interesa saber si los negros casados tienen diferencia significativa en los salarios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6. EJEMPLO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A99242E-7149-4CAD-9F19-4674AA6F7E26}"/>
              </a:ext>
            </a:extLst>
          </p:cNvPr>
          <p:cNvSpPr txBox="1"/>
          <p:nvPr/>
        </p:nvSpPr>
        <p:spPr>
          <a:xfrm>
            <a:off x="864777" y="2658072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1. LISTE LOS GRUPOS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E868E0-6640-4D4D-A3AA-69F2D6FE5509}"/>
              </a:ext>
            </a:extLst>
          </p:cNvPr>
          <p:cNvSpPr txBox="1"/>
          <p:nvPr/>
        </p:nvSpPr>
        <p:spPr>
          <a:xfrm>
            <a:off x="3947910" y="2658072"/>
            <a:ext cx="293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2. MULTIPLIQUE LA VARIABLE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EB48C1-754C-4065-80AC-FBFEE0425287}"/>
              </a:ext>
            </a:extLst>
          </p:cNvPr>
          <p:cNvSpPr txBox="1"/>
          <p:nvPr/>
        </p:nvSpPr>
        <p:spPr>
          <a:xfrm>
            <a:off x="8225909" y="2658072"/>
            <a:ext cx="30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3. DEFINA NOMBRE Y VALORES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899178-C8D5-4D96-B45A-1AA32705D993}"/>
              </a:ext>
            </a:extLst>
          </p:cNvPr>
          <p:cNvSpPr txBox="1"/>
          <p:nvPr/>
        </p:nvSpPr>
        <p:spPr>
          <a:xfrm>
            <a:off x="356827" y="3645931"/>
            <a:ext cx="75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Negro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2B5AD3EE-3B7C-47B6-89D0-8F407EA669EB}"/>
              </a:ext>
            </a:extLst>
          </p:cNvPr>
          <p:cNvSpPr/>
          <p:nvPr/>
        </p:nvSpPr>
        <p:spPr>
          <a:xfrm>
            <a:off x="1359243" y="3396220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DD8FBB9-1508-4CB4-B8CB-9CED7F8CDD92}"/>
              </a:ext>
            </a:extLst>
          </p:cNvPr>
          <p:cNvSpPr txBox="1"/>
          <p:nvPr/>
        </p:nvSpPr>
        <p:spPr>
          <a:xfrm>
            <a:off x="1577458" y="3368932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NEGRO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B2482BF-F789-4478-8D97-90336BE6D4EB}"/>
              </a:ext>
            </a:extLst>
          </p:cNvPr>
          <p:cNvSpPr txBox="1"/>
          <p:nvPr/>
        </p:nvSpPr>
        <p:spPr>
          <a:xfrm>
            <a:off x="367012" y="5186407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Casado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DB361A1D-CDAA-418D-B1FC-12547CFA41AD}"/>
              </a:ext>
            </a:extLst>
          </p:cNvPr>
          <p:cNvSpPr/>
          <p:nvPr/>
        </p:nvSpPr>
        <p:spPr>
          <a:xfrm>
            <a:off x="1359243" y="4889672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2EB2B87-BC02-4B2B-9356-E3201B7E7EE3}"/>
              </a:ext>
            </a:extLst>
          </p:cNvPr>
          <p:cNvSpPr txBox="1"/>
          <p:nvPr/>
        </p:nvSpPr>
        <p:spPr>
          <a:xfrm>
            <a:off x="1577458" y="4862384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CASADO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955040D-1601-44C8-BB7F-CDFC25450C96}"/>
              </a:ext>
            </a:extLst>
          </p:cNvPr>
          <p:cNvSpPr txBox="1"/>
          <p:nvPr/>
        </p:nvSpPr>
        <p:spPr>
          <a:xfrm>
            <a:off x="4199779" y="3074082"/>
            <a:ext cx="92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Negro X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15E0EF0-9236-45BA-8784-FA08CEBAD679}"/>
              </a:ext>
            </a:extLst>
          </p:cNvPr>
          <p:cNvSpPr txBox="1"/>
          <p:nvPr/>
        </p:nvSpPr>
        <p:spPr>
          <a:xfrm>
            <a:off x="5045019" y="30740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Casado =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1532A9C-345C-4A2B-BE3B-C754B74BD2EC}"/>
              </a:ext>
            </a:extLst>
          </p:cNvPr>
          <p:cNvSpPr txBox="1"/>
          <p:nvPr/>
        </p:nvSpPr>
        <p:spPr>
          <a:xfrm>
            <a:off x="6025222" y="3084730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NegroCasado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8EBCD9-75AD-4833-8FCD-A145B19B16E0}"/>
              </a:ext>
            </a:extLst>
          </p:cNvPr>
          <p:cNvSpPr txBox="1"/>
          <p:nvPr/>
        </p:nvSpPr>
        <p:spPr>
          <a:xfrm>
            <a:off x="4513711" y="344598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  <a:p>
            <a:r>
              <a:rPr lang="es-CO" dirty="0"/>
              <a:t>0</a:t>
            </a:r>
          </a:p>
          <a:p>
            <a:r>
              <a:rPr lang="es-CO" dirty="0"/>
              <a:t>1</a:t>
            </a:r>
          </a:p>
          <a:p>
            <a:r>
              <a:rPr lang="es-CO" dirty="0"/>
              <a:t>1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E973B33-6A61-4873-91EE-62C5F4BF5B71}"/>
              </a:ext>
            </a:extLst>
          </p:cNvPr>
          <p:cNvSpPr txBox="1"/>
          <p:nvPr/>
        </p:nvSpPr>
        <p:spPr>
          <a:xfrm>
            <a:off x="5266123" y="3429000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</a:t>
            </a:r>
          </a:p>
          <a:p>
            <a:r>
              <a:rPr lang="es-CO" dirty="0"/>
              <a:t>0</a:t>
            </a:r>
          </a:p>
          <a:p>
            <a:r>
              <a:rPr lang="es-CO" dirty="0"/>
              <a:t>0</a:t>
            </a:r>
          </a:p>
          <a:p>
            <a:r>
              <a:rPr lang="es-CO" dirty="0"/>
              <a:t>1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1B80214-1918-4AD1-93C9-C23C3CEFAAB7}"/>
              </a:ext>
            </a:extLst>
          </p:cNvPr>
          <p:cNvSpPr txBox="1"/>
          <p:nvPr/>
        </p:nvSpPr>
        <p:spPr>
          <a:xfrm>
            <a:off x="6533483" y="3428999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</a:p>
          <a:p>
            <a:r>
              <a:rPr lang="es-CO" dirty="0"/>
              <a:t>0</a:t>
            </a:r>
          </a:p>
          <a:p>
            <a:r>
              <a:rPr lang="es-CO" dirty="0"/>
              <a:t>0</a:t>
            </a:r>
          </a:p>
          <a:p>
            <a:r>
              <a:rPr lang="es-CO" dirty="0"/>
              <a:t>1</a:t>
            </a:r>
          </a:p>
        </p:txBody>
      </p:sp>
      <p:sp>
        <p:nvSpPr>
          <p:cNvPr id="30" name="Abrir llave 29">
            <a:extLst>
              <a:ext uri="{FF2B5EF4-FFF2-40B4-BE49-F238E27FC236}">
                <a16:creationId xmlns:a16="http://schemas.microsoft.com/office/drawing/2014/main" id="{58FED1F5-819A-443D-BB03-2547B32BA310}"/>
              </a:ext>
            </a:extLst>
          </p:cNvPr>
          <p:cNvSpPr/>
          <p:nvPr/>
        </p:nvSpPr>
        <p:spPr>
          <a:xfrm>
            <a:off x="9239045" y="3580886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84679B3-4AC1-4AAD-8577-4A8FAEF001EA}"/>
              </a:ext>
            </a:extLst>
          </p:cNvPr>
          <p:cNvSpPr txBox="1"/>
          <p:nvPr/>
        </p:nvSpPr>
        <p:spPr>
          <a:xfrm>
            <a:off x="9457260" y="3553598"/>
            <a:ext cx="2423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NEGRO CASADO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34446B2-925A-41E1-A0E4-B6651E553D2A}"/>
              </a:ext>
            </a:extLst>
          </p:cNvPr>
          <p:cNvSpPr txBox="1"/>
          <p:nvPr/>
        </p:nvSpPr>
        <p:spPr>
          <a:xfrm>
            <a:off x="7751650" y="3848874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NegroCasado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674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D7A8E5-0671-44AA-8DF5-527FB7DFDE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BE40CB3-ED8F-4F27-B714-117CD4BA723C}"/>
              </a:ext>
            </a:extLst>
          </p:cNvPr>
          <p:cNvSpPr txBox="1"/>
          <p:nvPr/>
        </p:nvSpPr>
        <p:spPr>
          <a:xfrm>
            <a:off x="990685" y="177366"/>
            <a:ext cx="273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CRUCE DE VARIABLES EN R: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9FC5C2-0011-472E-9107-997590C3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5" y="2484272"/>
            <a:ext cx="9805887" cy="2038302"/>
          </a:xfrm>
          <a:prstGeom prst="rect">
            <a:avLst/>
          </a:prstGeom>
        </p:spPr>
      </p:pic>
      <p:sp>
        <p:nvSpPr>
          <p:cNvPr id="17" name="Abrir llave 16">
            <a:extLst>
              <a:ext uri="{FF2B5EF4-FFF2-40B4-BE49-F238E27FC236}">
                <a16:creationId xmlns:a16="http://schemas.microsoft.com/office/drawing/2014/main" id="{8AC97C66-A7C3-4C1A-819E-0D19D71EF3CC}"/>
              </a:ext>
            </a:extLst>
          </p:cNvPr>
          <p:cNvSpPr/>
          <p:nvPr/>
        </p:nvSpPr>
        <p:spPr>
          <a:xfrm>
            <a:off x="6055038" y="717903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4E601E-C69E-4164-A012-42EBA4AB8D67}"/>
              </a:ext>
            </a:extLst>
          </p:cNvPr>
          <p:cNvSpPr txBox="1"/>
          <p:nvPr/>
        </p:nvSpPr>
        <p:spPr>
          <a:xfrm>
            <a:off x="6273253" y="690615"/>
            <a:ext cx="2423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NEGRO CASADO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16B439-DDE1-4846-929D-7ABEC3C9AC0B}"/>
              </a:ext>
            </a:extLst>
          </p:cNvPr>
          <p:cNvSpPr txBox="1"/>
          <p:nvPr/>
        </p:nvSpPr>
        <p:spPr>
          <a:xfrm>
            <a:off x="4567643" y="985891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NegroCasado</a:t>
            </a:r>
            <a:endParaRPr lang="es-CO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ACC7D36-5489-4030-9390-0E682CFEFE0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240692" y="1983277"/>
            <a:ext cx="0" cy="45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6126FA0-83B2-4FA4-BA39-769AE0990001}"/>
              </a:ext>
            </a:extLst>
          </p:cNvPr>
          <p:cNvSpPr txBox="1"/>
          <p:nvPr/>
        </p:nvSpPr>
        <p:spPr>
          <a:xfrm>
            <a:off x="1754052" y="1613945"/>
            <a:ext cx="97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CASADO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A226BDA-6099-486E-9960-5E847DB8E77D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52307" y="1964759"/>
            <a:ext cx="0" cy="47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37E14A8-58F6-41EA-8BAC-89F6974D325C}"/>
              </a:ext>
            </a:extLst>
          </p:cNvPr>
          <p:cNvSpPr txBox="1"/>
          <p:nvPr/>
        </p:nvSpPr>
        <p:spPr>
          <a:xfrm>
            <a:off x="3020201" y="1595427"/>
            <a:ext cx="8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NEGRO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ACEC497-A8CA-4954-BD68-1E777739AEAB}"/>
              </a:ext>
            </a:extLst>
          </p:cNvPr>
          <p:cNvSpPr txBox="1"/>
          <p:nvPr/>
        </p:nvSpPr>
        <p:spPr>
          <a:xfrm>
            <a:off x="728583" y="1014222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NegroCasado</a:t>
            </a:r>
            <a:endParaRPr lang="es-CO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2AB4223-8E22-44DD-8113-04669B79CEB5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472281" y="1383554"/>
            <a:ext cx="0" cy="110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5B0C6591-2AB3-427F-9811-614D0ABCDC81}"/>
              </a:ext>
            </a:extLst>
          </p:cNvPr>
          <p:cNvCxnSpPr>
            <a:stCxn id="18" idx="3"/>
          </p:cNvCxnSpPr>
          <p:nvPr/>
        </p:nvCxnSpPr>
        <p:spPr>
          <a:xfrm>
            <a:off x="8696480" y="1152280"/>
            <a:ext cx="1642006" cy="17886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8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487487" y="1649691"/>
            <a:ext cx="9589007" cy="43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  <a:latin typeface="Calibri"/>
              </a:rPr>
              <a:t>Temas sobre las variables ficticias:</a:t>
            </a: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r>
              <a:rPr lang="es-CO" sz="2400" dirty="0"/>
              <a:t>Concepto</a:t>
            </a: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Font typeface="Wingdings 2"/>
              <a:buAutoNum type="arabicPeriod"/>
            </a:pPr>
            <a:r>
              <a:rPr lang="es-CO" sz="2400" dirty="0"/>
              <a:t>Para que se usan</a:t>
            </a: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r>
              <a:rPr lang="es-CO" sz="2400" dirty="0"/>
              <a:t>Como se definen</a:t>
            </a: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r>
              <a:rPr lang="es-CO" sz="2400" dirty="0"/>
              <a:t>Ejemplo en R</a:t>
            </a: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/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/>
              <a:t>Para definir las variables FICTICIAS debe disponer de información en la base de datos que le permita diferencias los grupos.</a:t>
            </a: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/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1900" dirty="0"/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/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27648" y="64469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VARIABLES FICTICIAS</a:t>
            </a:r>
          </a:p>
        </p:txBody>
      </p:sp>
    </p:spTree>
    <p:extLst>
      <p:ext uri="{BB962C8B-B14F-4D97-AF65-F5344CB8AC3E}">
        <p14:creationId xmlns:p14="http://schemas.microsoft.com/office/powerpoint/2010/main" val="299897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D7A8E5-0671-44AA-8DF5-527FB7DFDE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574BE1-4C91-4CC4-8F9E-771FBD0B1E03}"/>
              </a:ext>
            </a:extLst>
          </p:cNvPr>
          <p:cNvSpPr txBox="1"/>
          <p:nvPr/>
        </p:nvSpPr>
        <p:spPr>
          <a:xfrm>
            <a:off x="1451146" y="408704"/>
            <a:ext cx="684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NC</a:t>
            </a:r>
            <a:r>
              <a:rPr lang="es-CO" dirty="0"/>
              <a:t>: Indica si la observación corresponde a una persona negra y casada: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3D614AD-2A8D-4902-96E6-2ACDE2A96FD7}"/>
              </a:ext>
            </a:extLst>
          </p:cNvPr>
          <p:cNvSpPr/>
          <p:nvPr/>
        </p:nvSpPr>
        <p:spPr>
          <a:xfrm rot="10800000">
            <a:off x="6291971" y="4951799"/>
            <a:ext cx="123716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376E4D-48C9-4A33-AAC4-7AB1AFD100EC}"/>
              </a:ext>
            </a:extLst>
          </p:cNvPr>
          <p:cNvSpPr txBox="1"/>
          <p:nvPr/>
        </p:nvSpPr>
        <p:spPr>
          <a:xfrm>
            <a:off x="7665066" y="4594653"/>
            <a:ext cx="43049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Los resultados del modelo indica:</a:t>
            </a:r>
          </a:p>
          <a:p>
            <a:pPr marL="342900" indent="-342900">
              <a:buAutoNum type="arabicPeriod"/>
            </a:pPr>
            <a:r>
              <a:rPr lang="es-CO" dirty="0"/>
              <a:t>La variable es significativa</a:t>
            </a:r>
          </a:p>
          <a:p>
            <a:pPr marL="342900" indent="-342900">
              <a:buAutoNum type="arabicPeriod"/>
            </a:pPr>
            <a:r>
              <a:rPr lang="es-CO" dirty="0"/>
              <a:t>El hecho de ser negro y casado</a:t>
            </a:r>
          </a:p>
          <a:p>
            <a:r>
              <a:rPr lang="es-CO" dirty="0"/>
              <a:t>indica que en promedio, ganará</a:t>
            </a:r>
          </a:p>
          <a:p>
            <a:r>
              <a:rPr lang="es-CO" dirty="0"/>
              <a:t> -0,15 USD/hora menos.</a:t>
            </a:r>
          </a:p>
          <a:p>
            <a:r>
              <a:rPr lang="es-CO" dirty="0"/>
              <a:t>Un poco mas que si estuviera soltero (-0,45)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A5D472E-07E1-47E8-9C36-04F9743CC33F}"/>
              </a:ext>
            </a:extLst>
          </p:cNvPr>
          <p:cNvCxnSpPr>
            <a:cxnSpLocks/>
          </p:cNvCxnSpPr>
          <p:nvPr/>
        </p:nvCxnSpPr>
        <p:spPr>
          <a:xfrm flipH="1" flipV="1">
            <a:off x="1977081" y="778036"/>
            <a:ext cx="2421924" cy="128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F26E36A-8357-4F11-8CF1-57232634F94E}"/>
              </a:ext>
            </a:extLst>
          </p:cNvPr>
          <p:cNvSpPr txBox="1"/>
          <p:nvPr/>
        </p:nvSpPr>
        <p:spPr>
          <a:xfrm>
            <a:off x="8355255" y="408704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NC</a:t>
            </a:r>
            <a:endParaRPr lang="es-CO" dirty="0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571F2F0B-5A36-4B7F-854A-C29E604F467D}"/>
              </a:ext>
            </a:extLst>
          </p:cNvPr>
          <p:cNvSpPr/>
          <p:nvPr/>
        </p:nvSpPr>
        <p:spPr>
          <a:xfrm>
            <a:off x="9176951" y="148106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513F7C-51DF-4C34-B48C-C32D0BDF59F7}"/>
              </a:ext>
            </a:extLst>
          </p:cNvPr>
          <p:cNvSpPr txBox="1"/>
          <p:nvPr/>
        </p:nvSpPr>
        <p:spPr>
          <a:xfrm>
            <a:off x="9395166" y="120818"/>
            <a:ext cx="2423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NEGRO CASADO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AA6E0E8-64E0-4259-8545-7711DF7F6617}"/>
              </a:ext>
            </a:extLst>
          </p:cNvPr>
          <p:cNvGrpSpPr/>
          <p:nvPr/>
        </p:nvGrpSpPr>
        <p:grpSpPr>
          <a:xfrm>
            <a:off x="6304324" y="1198092"/>
            <a:ext cx="5233422" cy="3233351"/>
            <a:chOff x="6511195" y="1725827"/>
            <a:chExt cx="5233422" cy="3233351"/>
          </a:xfrm>
        </p:grpSpPr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310B71B1-E80D-43FF-8BCA-B0DDA3E50E9A}"/>
                </a:ext>
              </a:extLst>
            </p:cNvPr>
            <p:cNvCxnSpPr/>
            <p:nvPr/>
          </p:nvCxnSpPr>
          <p:spPr>
            <a:xfrm>
              <a:off x="7471719" y="4959178"/>
              <a:ext cx="404477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E13C8474-D3A8-4458-A72C-776B675AA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9" y="1725827"/>
              <a:ext cx="0" cy="3233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9ACC47E-2337-46DD-B712-02BA0696E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7" y="3083866"/>
              <a:ext cx="2616805" cy="950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E2E7ADD2-0E7B-493F-B095-94829F3C3AD0}"/>
                </a:ext>
              </a:extLst>
            </p:cNvPr>
            <p:cNvSpPr txBox="1"/>
            <p:nvPr/>
          </p:nvSpPr>
          <p:spPr>
            <a:xfrm>
              <a:off x="10088522" y="2866763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salario (</a:t>
              </a:r>
              <a:r>
                <a:rPr lang="es-CO" dirty="0" err="1"/>
                <a:t>NC</a:t>
              </a:r>
              <a:r>
                <a:rPr lang="es-CO" dirty="0"/>
                <a:t>)</a:t>
              </a:r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9E6E4C5F-FEC1-491A-9256-2F904513B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1718" y="2663567"/>
              <a:ext cx="2616805" cy="95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FB49E80D-4196-4FCC-AF24-B8FA8323D5E4}"/>
                </a:ext>
              </a:extLst>
            </p:cNvPr>
            <p:cNvSpPr txBox="1"/>
            <p:nvPr/>
          </p:nvSpPr>
          <p:spPr>
            <a:xfrm>
              <a:off x="10088523" y="2489195"/>
              <a:ext cx="1656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salario (TODOS)</a:t>
              </a:r>
            </a:p>
          </p:txBody>
        </p:sp>
        <p:sp>
          <p:nvSpPr>
            <p:cNvPr id="36" name="Abrir llave 35">
              <a:extLst>
                <a:ext uri="{FF2B5EF4-FFF2-40B4-BE49-F238E27FC236}">
                  <a16:creationId xmlns:a16="http://schemas.microsoft.com/office/drawing/2014/main" id="{3287A9D9-5F0A-4B21-972C-6CC4197A3D83}"/>
                </a:ext>
              </a:extLst>
            </p:cNvPr>
            <p:cNvSpPr/>
            <p:nvPr/>
          </p:nvSpPr>
          <p:spPr>
            <a:xfrm>
              <a:off x="7175160" y="3613664"/>
              <a:ext cx="148279" cy="4203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1F33D016-017D-4A92-89DE-A4219CC159F9}"/>
                </a:ext>
              </a:extLst>
            </p:cNvPr>
            <p:cNvSpPr txBox="1"/>
            <p:nvPr/>
          </p:nvSpPr>
          <p:spPr>
            <a:xfrm>
              <a:off x="6511195" y="3666179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-0,15</a:t>
              </a:r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993129EC-E481-4223-8065-D4536F28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2" y="2135832"/>
            <a:ext cx="5759033" cy="420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1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3B7941-FF6C-445B-8558-3233163D8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21</a:t>
            </a:fld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D3A4B5-D0F6-415B-8C49-2C68B308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144023"/>
            <a:ext cx="9802593" cy="19338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D051EAC-AB2B-4DD5-A206-907C1A20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03" y="4158058"/>
            <a:ext cx="10212225" cy="17052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0C98C0-46F2-40DF-8F25-2F2CE927FD29}"/>
              </a:ext>
            </a:extLst>
          </p:cNvPr>
          <p:cNvSpPr txBox="1"/>
          <p:nvPr/>
        </p:nvSpPr>
        <p:spPr>
          <a:xfrm>
            <a:off x="1194703" y="234596"/>
            <a:ext cx="684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FICTICIA: GRUPO SOCIAL NEGRO O GRUPOS SOCIAL HISPANO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206C09-CE1B-466F-A3F1-D9ABD87CA9D5}"/>
              </a:ext>
            </a:extLst>
          </p:cNvPr>
          <p:cNvSpPr txBox="1"/>
          <p:nvPr/>
        </p:nvSpPr>
        <p:spPr>
          <a:xfrm>
            <a:off x="1194703" y="590025"/>
            <a:ext cx="681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FICTICIA: GRUPO SOCIAL NEGRO + GRUPOS SOCIAL HISPANO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967C78-BB60-4700-BACF-29E4587C5CD7}"/>
              </a:ext>
            </a:extLst>
          </p:cNvPr>
          <p:cNvSpPr txBox="1"/>
          <p:nvPr/>
        </p:nvSpPr>
        <p:spPr>
          <a:xfrm>
            <a:off x="1194702" y="3480312"/>
            <a:ext cx="987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VARIABLE FICTICIA: GRUPO SOCIAL BLANCO: EL COMPLEMENTO DEL GRUPO SOCIAL NEGRO O HISPANO</a:t>
            </a:r>
          </a:p>
        </p:txBody>
      </p:sp>
    </p:spTree>
    <p:extLst>
      <p:ext uri="{BB962C8B-B14F-4D97-AF65-F5344CB8AC3E}">
        <p14:creationId xmlns:p14="http://schemas.microsoft.com/office/powerpoint/2010/main" val="403437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CCCCD5F-918E-4670-BE34-85A8CDC243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22</a:t>
            </a:fld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925F71-781D-49AE-86E5-A426962F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996469"/>
            <a:ext cx="5963482" cy="44202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5A87654-6991-4A12-9A48-D3ADB6EBAFD5}"/>
              </a:ext>
            </a:extLst>
          </p:cNvPr>
          <p:cNvSpPr txBox="1"/>
          <p:nvPr/>
        </p:nvSpPr>
        <p:spPr>
          <a:xfrm>
            <a:off x="3039762" y="345988"/>
            <a:ext cx="423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MODELO CON EL GRUPO SOCIAL BLANCOS:</a:t>
            </a:r>
          </a:p>
        </p:txBody>
      </p:sp>
    </p:spTree>
    <p:extLst>
      <p:ext uri="{BB962C8B-B14F-4D97-AF65-F5344CB8AC3E}">
        <p14:creationId xmlns:p14="http://schemas.microsoft.com/office/powerpoint/2010/main" val="413190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CEB295-8FB5-4F57-AD8F-55062840E6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CO" smtClean="0"/>
              <a:pPr/>
              <a:t>23</a:t>
            </a:fld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D12D6A-D7D6-4185-9FB8-9A6C1596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1118865"/>
            <a:ext cx="5973009" cy="46202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6C4040A-7D9A-41D7-A7E0-7E12C64BEA03}"/>
              </a:ext>
            </a:extLst>
          </p:cNvPr>
          <p:cNvSpPr txBox="1"/>
          <p:nvPr/>
        </p:nvSpPr>
        <p:spPr>
          <a:xfrm>
            <a:off x="3039762" y="345988"/>
            <a:ext cx="518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MODELO CON EL GRUPO SOCIAL BLANCOS CASADOS:</a:t>
            </a:r>
          </a:p>
        </p:txBody>
      </p:sp>
    </p:spTree>
    <p:extLst>
      <p:ext uri="{BB962C8B-B14F-4D97-AF65-F5344CB8AC3E}">
        <p14:creationId xmlns:p14="http://schemas.microsoft.com/office/powerpoint/2010/main" val="364247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652243" y="1202655"/>
            <a:ext cx="9589007" cy="248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 lnSpcReduction="10000"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0" indent="0" algn="ctr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  <a:latin typeface="Calibri"/>
              </a:rPr>
              <a:t>Se tiene un modelo Y = B0 + B1*X1 + B2*X2 + B3*X3 + e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  <a:latin typeface="Calibri"/>
              </a:rPr>
              <a:t>Si está interesado en determinar si hay una diferencia entre los grupos que definen a la variable dependiente</a:t>
            </a:r>
            <a:endParaRPr lang="es-CO" sz="2400" baseline="30000" dirty="0">
              <a:solidFill>
                <a:prstClr val="black"/>
              </a:solidFill>
              <a:latin typeface="Calibri"/>
            </a:endParaRP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</a:rPr>
              <a:t>Y = B0 + B1*X1 + B2*X2 + B3*X3 + B4* X4</a:t>
            </a:r>
            <a:r>
              <a:rPr lang="es-CO" sz="2400" baseline="30000" dirty="0">
                <a:solidFill>
                  <a:prstClr val="black"/>
                </a:solidFill>
              </a:rPr>
              <a:t> </a:t>
            </a:r>
            <a:r>
              <a:rPr lang="es-CO" sz="2400" dirty="0">
                <a:solidFill>
                  <a:prstClr val="black"/>
                </a:solidFill>
              </a:rPr>
              <a:t> + e</a:t>
            </a: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927648" y="64469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I. CONCEPTO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64015C-4D33-4ABD-8AB2-23881078ED74}"/>
              </a:ext>
            </a:extLst>
          </p:cNvPr>
          <p:cNvSpPr txBox="1"/>
          <p:nvPr/>
        </p:nvSpPr>
        <p:spPr>
          <a:xfrm>
            <a:off x="5571956" y="4090692"/>
            <a:ext cx="311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IDENTIFICACIÓN DE UN GRUPO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C86F8E14-5FD4-4DC9-B7C3-6F96E2DB6070}"/>
              </a:ext>
            </a:extLst>
          </p:cNvPr>
          <p:cNvCxnSpPr/>
          <p:nvPr/>
        </p:nvCxnSpPr>
        <p:spPr>
          <a:xfrm rot="5400000">
            <a:off x="6322979" y="3730334"/>
            <a:ext cx="593387" cy="107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31DCC716-3B20-413E-96D4-FEA8380FAF5F}"/>
              </a:ext>
            </a:extLst>
          </p:cNvPr>
          <p:cNvCxnSpPr>
            <a:cxnSpLocks/>
          </p:cNvCxnSpPr>
          <p:nvPr/>
        </p:nvCxnSpPr>
        <p:spPr>
          <a:xfrm rot="10800000">
            <a:off x="1853514" y="3591468"/>
            <a:ext cx="3718446" cy="683893"/>
          </a:xfrm>
          <a:prstGeom prst="bentConnector3">
            <a:avLst>
              <a:gd name="adj1" fmla="val 100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91;p2">
            <a:extLst>
              <a:ext uri="{FF2B5EF4-FFF2-40B4-BE49-F238E27FC236}">
                <a16:creationId xmlns:a16="http://schemas.microsoft.com/office/drawing/2014/main" id="{D75642C0-203C-41D9-9B45-029946416408}"/>
              </a:ext>
            </a:extLst>
          </p:cNvPr>
          <p:cNvSpPr txBox="1">
            <a:spLocks/>
          </p:cNvSpPr>
          <p:nvPr/>
        </p:nvSpPr>
        <p:spPr>
          <a:xfrm>
            <a:off x="3492843" y="4677172"/>
            <a:ext cx="5842978" cy="1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1800" dirty="0">
                <a:solidFill>
                  <a:prstClr val="black"/>
                </a:solidFill>
                <a:latin typeface="Calibri"/>
              </a:rPr>
              <a:t>si Y es el salario, podía ser de interés saber si hay diferencias entre el salario de los hombres y las mujeres.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1800" dirty="0">
                <a:solidFill>
                  <a:prstClr val="black"/>
                </a:solidFill>
                <a:latin typeface="Calibri"/>
              </a:rPr>
              <a:t>Para lo anterior se define una variable ficticia MUJER, que va a tomar el valor de 1 si es mujer y 0 si es hombre.</a:t>
            </a:r>
            <a:endParaRPr lang="es-CO" sz="1800" dirty="0"/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/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75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2"/>
            <a:ext cx="9589007" cy="5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u="sng" dirty="0">
                <a:solidFill>
                  <a:prstClr val="black"/>
                </a:solidFill>
                <a:latin typeface="Calibri"/>
              </a:rPr>
              <a:t>1. IDENTIFICAR LOS GRUPOS DE INTERÉS</a:t>
            </a:r>
            <a:r>
              <a:rPr lang="es-CO" sz="2400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  <a:latin typeface="Calibri"/>
              </a:rPr>
              <a:t>Liste los ítems de los grupos del que quiere derivar una variable ficticia: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  <a:latin typeface="Calibri"/>
              </a:rPr>
              <a:t>Para el caso que requiera saber si hay diferencia en los salarios:</a:t>
            </a:r>
          </a:p>
          <a:p>
            <a:pPr algn="l" defTabSz="1219170" rtl="0">
              <a:spcBef>
                <a:spcPts val="0"/>
              </a:spcBef>
              <a:buClr>
                <a:srgbClr val="639D2C"/>
              </a:buClr>
            </a:pPr>
            <a:r>
              <a:rPr lang="es-CO" sz="2400" dirty="0">
                <a:solidFill>
                  <a:prstClr val="black"/>
                </a:solidFill>
              </a:rPr>
              <a:t>SEXO BIOLÓGICO: mujer y  hombre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</a:rPr>
              <a:t>Para el caso que requiera saber como el estado civil afecta, por ejemplo, la compra de seguros:</a:t>
            </a:r>
          </a:p>
          <a:p>
            <a:pPr algn="l" defTabSz="1219170" rtl="0">
              <a:spcBef>
                <a:spcPts val="0"/>
              </a:spcBef>
              <a:buClr>
                <a:srgbClr val="639D2C"/>
              </a:buClr>
            </a:pPr>
            <a:r>
              <a:rPr lang="es-CO" sz="2400" dirty="0">
                <a:solidFill>
                  <a:prstClr val="black"/>
                </a:solidFill>
              </a:rPr>
              <a:t>ESTADO CIVIL: soltero, casado, unión libre, separado, divorciado, viudo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</a:rPr>
              <a:t>Para el caso que requiera saber como influye el estado ocupacional, por ejemplo, en las ayudas del gobierno para la cuarentena por el COVID19</a:t>
            </a:r>
          </a:p>
          <a:p>
            <a:pPr algn="l" defTabSz="1219170" rtl="0">
              <a:spcBef>
                <a:spcPts val="0"/>
              </a:spcBef>
              <a:buClr>
                <a:srgbClr val="639D2C"/>
              </a:buClr>
            </a:pPr>
            <a:r>
              <a:rPr lang="es-CO" sz="2400" dirty="0">
                <a:solidFill>
                  <a:prstClr val="black"/>
                </a:solidFill>
              </a:rPr>
              <a:t>ESTATUS OCUPACIONAL: ocupado, desocupado, inactivo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</a:rPr>
              <a:t>Para el caso que requiera saber como se afecta la venta de cerveza o la venta de paraguas:</a:t>
            </a:r>
          </a:p>
          <a:p>
            <a:pPr algn="l" defTabSz="1219170" rtl="0">
              <a:spcBef>
                <a:spcPts val="0"/>
              </a:spcBef>
              <a:buClr>
                <a:srgbClr val="639D2C"/>
              </a:buClr>
            </a:pPr>
            <a:r>
              <a:rPr lang="es-CO" sz="2400" dirty="0">
                <a:solidFill>
                  <a:prstClr val="black"/>
                </a:solidFill>
              </a:rPr>
              <a:t>CLIMA: invierno, verano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</a:endParaRP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/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2. COMO SE DEFINE UNA VARIABLE FICTICIA</a:t>
            </a:r>
          </a:p>
        </p:txBody>
      </p:sp>
    </p:spTree>
    <p:extLst>
      <p:ext uri="{BB962C8B-B14F-4D97-AF65-F5344CB8AC3E}">
        <p14:creationId xmlns:p14="http://schemas.microsoft.com/office/powerpoint/2010/main" val="227536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2"/>
            <a:ext cx="9589007" cy="5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u="sng" dirty="0">
                <a:solidFill>
                  <a:prstClr val="black"/>
                </a:solidFill>
                <a:latin typeface="Calibri"/>
              </a:rPr>
              <a:t>2. SELECCIONE EL GRUPO BASE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dirty="0">
                <a:solidFill>
                  <a:prstClr val="black"/>
                </a:solidFill>
                <a:latin typeface="Calibri"/>
              </a:rPr>
              <a:t>Debe seleccionar del grupo, cual será el base: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algn="l" defTabSz="1219170" rtl="0">
              <a:spcBef>
                <a:spcPts val="0"/>
              </a:spcBef>
              <a:buClr>
                <a:srgbClr val="639D2C"/>
              </a:buClr>
            </a:pPr>
            <a:r>
              <a:rPr lang="es-CO" sz="2400" dirty="0">
                <a:solidFill>
                  <a:prstClr val="black"/>
                </a:solidFill>
              </a:rPr>
              <a:t>SEXO BIOLÓGICO: hombre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</a:endParaRPr>
          </a:p>
          <a:p>
            <a:pPr algn="l" defTabSz="1219170" rtl="0">
              <a:spcBef>
                <a:spcPts val="0"/>
              </a:spcBef>
              <a:buClr>
                <a:srgbClr val="639D2C"/>
              </a:buClr>
            </a:pPr>
            <a:r>
              <a:rPr lang="es-CO" sz="2400" dirty="0">
                <a:solidFill>
                  <a:prstClr val="black"/>
                </a:solidFill>
              </a:rPr>
              <a:t>ESTADO CIVIL: soltero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</a:endParaRPr>
          </a:p>
          <a:p>
            <a:pPr algn="l" defTabSz="1219170" rtl="0">
              <a:spcBef>
                <a:spcPts val="0"/>
              </a:spcBef>
              <a:buClr>
                <a:srgbClr val="639D2C"/>
              </a:buClr>
            </a:pPr>
            <a:r>
              <a:rPr lang="es-CO" sz="2400" dirty="0">
                <a:solidFill>
                  <a:prstClr val="black"/>
                </a:solidFill>
              </a:rPr>
              <a:t>ESTATUS OCUPACIONAL: desocupado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</a:endParaRPr>
          </a:p>
          <a:p>
            <a:pPr algn="l" defTabSz="1219170" rtl="0">
              <a:spcBef>
                <a:spcPts val="0"/>
              </a:spcBef>
              <a:buClr>
                <a:srgbClr val="639D2C"/>
              </a:buClr>
            </a:pPr>
            <a:r>
              <a:rPr lang="es-CO" sz="2400" dirty="0">
                <a:solidFill>
                  <a:prstClr val="black"/>
                </a:solidFill>
              </a:rPr>
              <a:t>CLIMA: verano</a:t>
            </a: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</a:endParaRPr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/>
          </a:p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endParaRPr lang="es-CO" sz="2400" dirty="0">
              <a:solidFill>
                <a:prstClr val="black"/>
              </a:solidFill>
              <a:latin typeface="Calibri"/>
            </a:endParaRPr>
          </a:p>
          <a:p>
            <a:pPr marL="457200" indent="-457200" algn="l" defTabSz="1219170" rtl="0">
              <a:spcBef>
                <a:spcPts val="0"/>
              </a:spcBef>
              <a:buClr>
                <a:srgbClr val="639D2C"/>
              </a:buClr>
              <a:buAutoNum type="arabicPeriod"/>
            </a:pPr>
            <a:endParaRPr lang="es-CO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2. COMO SE DEFINE UNA VARIABLE FICTICIA</a:t>
            </a:r>
          </a:p>
        </p:txBody>
      </p:sp>
    </p:spTree>
    <p:extLst>
      <p:ext uri="{BB962C8B-B14F-4D97-AF65-F5344CB8AC3E}">
        <p14:creationId xmlns:p14="http://schemas.microsoft.com/office/powerpoint/2010/main" val="8426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2"/>
            <a:ext cx="9589007" cy="59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u="sng" dirty="0">
                <a:solidFill>
                  <a:prstClr val="black"/>
                </a:solidFill>
                <a:latin typeface="Calibri"/>
              </a:rPr>
              <a:t>3. DE NOMBRE Y DEFINA LA VARIABLE: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2. COMO SE DEFINE UNA VARIABLE FICTICIA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E9B1F3-8A5A-46F6-B827-DE88855413EA}"/>
              </a:ext>
            </a:extLst>
          </p:cNvPr>
          <p:cNvSpPr txBox="1"/>
          <p:nvPr/>
        </p:nvSpPr>
        <p:spPr>
          <a:xfrm>
            <a:off x="634314" y="3608173"/>
            <a:ext cx="9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GENERO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AC111D-10E6-48E5-995C-8838AA8ED02B}"/>
              </a:ext>
            </a:extLst>
          </p:cNvPr>
          <p:cNvSpPr txBox="1"/>
          <p:nvPr/>
        </p:nvSpPr>
        <p:spPr>
          <a:xfrm>
            <a:off x="1948249" y="3244334"/>
            <a:ext cx="94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16E9D2-22DF-41B3-BA36-CAD263523632}"/>
              </a:ext>
            </a:extLst>
          </p:cNvPr>
          <p:cNvSpPr txBox="1"/>
          <p:nvPr/>
        </p:nvSpPr>
        <p:spPr>
          <a:xfrm>
            <a:off x="1938822" y="4254504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Mujer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BB43349C-C713-4655-908E-B06FFFA588DC}"/>
              </a:ext>
            </a:extLst>
          </p:cNvPr>
          <p:cNvSpPr/>
          <p:nvPr/>
        </p:nvSpPr>
        <p:spPr>
          <a:xfrm>
            <a:off x="1730034" y="3179805"/>
            <a:ext cx="218215" cy="1499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229208-5462-4424-8E0A-99CAA42A77A6}"/>
              </a:ext>
            </a:extLst>
          </p:cNvPr>
          <p:cNvSpPr txBox="1"/>
          <p:nvPr/>
        </p:nvSpPr>
        <p:spPr>
          <a:xfrm>
            <a:off x="864777" y="2658072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1. LISTE LOS GRUPOS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8646D-DED2-4B0C-B8AF-E1FD81672CE4}"/>
              </a:ext>
            </a:extLst>
          </p:cNvPr>
          <p:cNvSpPr txBox="1"/>
          <p:nvPr/>
        </p:nvSpPr>
        <p:spPr>
          <a:xfrm>
            <a:off x="3947910" y="2658072"/>
            <a:ext cx="30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2. SELECCIONE EL GRUPO BASE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684B972-062B-449F-AEA4-F44557DDD80B}"/>
              </a:ext>
            </a:extLst>
          </p:cNvPr>
          <p:cNvSpPr/>
          <p:nvPr/>
        </p:nvSpPr>
        <p:spPr>
          <a:xfrm>
            <a:off x="3188043" y="3321908"/>
            <a:ext cx="853311" cy="164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78F4EA-B118-4F60-841A-EF42E607244F}"/>
              </a:ext>
            </a:extLst>
          </p:cNvPr>
          <p:cNvSpPr txBox="1"/>
          <p:nvPr/>
        </p:nvSpPr>
        <p:spPr>
          <a:xfrm>
            <a:off x="4374072" y="3212756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Grupo Base: Hombre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5CF090-C705-4E5E-A7F2-B58418146BD5}"/>
              </a:ext>
            </a:extLst>
          </p:cNvPr>
          <p:cNvSpPr txBox="1"/>
          <p:nvPr/>
        </p:nvSpPr>
        <p:spPr>
          <a:xfrm>
            <a:off x="8225909" y="2658072"/>
            <a:ext cx="30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3. DEFINA NOMBRE Y VALORES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3C67A4-7776-4E09-8C62-79CA2E13B710}"/>
              </a:ext>
            </a:extLst>
          </p:cNvPr>
          <p:cNvSpPr txBox="1"/>
          <p:nvPr/>
        </p:nvSpPr>
        <p:spPr>
          <a:xfrm>
            <a:off x="7896396" y="364593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Mujer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99B5C2EB-7EB4-4936-BBAE-2985A30F0918}"/>
              </a:ext>
            </a:extLst>
          </p:cNvPr>
          <p:cNvSpPr/>
          <p:nvPr/>
        </p:nvSpPr>
        <p:spPr>
          <a:xfrm>
            <a:off x="8888627" y="3349196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E2CD9D-CF24-4F9C-886B-99E67D0D33D3}"/>
              </a:ext>
            </a:extLst>
          </p:cNvPr>
          <p:cNvSpPr txBox="1"/>
          <p:nvPr/>
        </p:nvSpPr>
        <p:spPr>
          <a:xfrm>
            <a:off x="9106842" y="3321908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MUJER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5E9A5A3A-EA07-4376-B8EF-C5948E3A7618}"/>
              </a:ext>
            </a:extLst>
          </p:cNvPr>
          <p:cNvSpPr/>
          <p:nvPr/>
        </p:nvSpPr>
        <p:spPr>
          <a:xfrm>
            <a:off x="3253946" y="2734962"/>
            <a:ext cx="551935" cy="2924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9C49E12-802C-4465-A1BB-FC3171973D4C}"/>
              </a:ext>
            </a:extLst>
          </p:cNvPr>
          <p:cNvSpPr/>
          <p:nvPr/>
        </p:nvSpPr>
        <p:spPr>
          <a:xfrm>
            <a:off x="7344461" y="2696517"/>
            <a:ext cx="551935" cy="2924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F5B815F-FF64-48CC-B50F-4517037EDDC5}"/>
              </a:ext>
            </a:extLst>
          </p:cNvPr>
          <p:cNvSpPr txBox="1"/>
          <p:nvPr/>
        </p:nvSpPr>
        <p:spPr>
          <a:xfrm>
            <a:off x="4851086" y="5201976"/>
            <a:ext cx="4986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NO SE PUEDEN INCLUIR LOS DOS EN LA REGRESIÓN</a:t>
            </a:r>
          </a:p>
          <a:p>
            <a:pPr algn="ctr"/>
            <a:r>
              <a:rPr lang="es-CO" dirty="0"/>
              <a:t>PORQUE DA COLINEALIDAD PERFECTA</a:t>
            </a:r>
          </a:p>
        </p:txBody>
      </p:sp>
    </p:spTree>
    <p:extLst>
      <p:ext uri="{BB962C8B-B14F-4D97-AF65-F5344CB8AC3E}">
        <p14:creationId xmlns:p14="http://schemas.microsoft.com/office/powerpoint/2010/main" val="39309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2"/>
            <a:ext cx="9589007" cy="59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u="sng" dirty="0">
                <a:solidFill>
                  <a:prstClr val="black"/>
                </a:solidFill>
                <a:latin typeface="Calibri"/>
              </a:rPr>
              <a:t>3. DE NOMBRE Y DEFINA LA VARIABLE: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2. COMO SE DEFINE UNA VARIABLE FICTICIA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E9B1F3-8A5A-46F6-B827-DE88855413EA}"/>
              </a:ext>
            </a:extLst>
          </p:cNvPr>
          <p:cNvSpPr txBox="1"/>
          <p:nvPr/>
        </p:nvSpPr>
        <p:spPr>
          <a:xfrm>
            <a:off x="634314" y="360817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CLIMA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AC111D-10E6-48E5-995C-8838AA8ED02B}"/>
              </a:ext>
            </a:extLst>
          </p:cNvPr>
          <p:cNvSpPr txBox="1"/>
          <p:nvPr/>
        </p:nvSpPr>
        <p:spPr>
          <a:xfrm>
            <a:off x="1948249" y="3244334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Verano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16E9D2-22DF-41B3-BA36-CAD263523632}"/>
              </a:ext>
            </a:extLst>
          </p:cNvPr>
          <p:cNvSpPr txBox="1"/>
          <p:nvPr/>
        </p:nvSpPr>
        <p:spPr>
          <a:xfrm>
            <a:off x="1938822" y="4254504"/>
            <a:ext cx="95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Invierno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BB43349C-C713-4655-908E-B06FFFA588DC}"/>
              </a:ext>
            </a:extLst>
          </p:cNvPr>
          <p:cNvSpPr/>
          <p:nvPr/>
        </p:nvSpPr>
        <p:spPr>
          <a:xfrm>
            <a:off x="1730034" y="3179805"/>
            <a:ext cx="218215" cy="1499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229208-5462-4424-8E0A-99CAA42A77A6}"/>
              </a:ext>
            </a:extLst>
          </p:cNvPr>
          <p:cNvSpPr txBox="1"/>
          <p:nvPr/>
        </p:nvSpPr>
        <p:spPr>
          <a:xfrm>
            <a:off x="864777" y="2658072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1. LISTE LOS GRUPOS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8646D-DED2-4B0C-B8AF-E1FD81672CE4}"/>
              </a:ext>
            </a:extLst>
          </p:cNvPr>
          <p:cNvSpPr txBox="1"/>
          <p:nvPr/>
        </p:nvSpPr>
        <p:spPr>
          <a:xfrm>
            <a:off x="3947910" y="2658072"/>
            <a:ext cx="30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2. SELECCIONE EL GRUPO BASE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684B972-062B-449F-AEA4-F44557DDD80B}"/>
              </a:ext>
            </a:extLst>
          </p:cNvPr>
          <p:cNvSpPr/>
          <p:nvPr/>
        </p:nvSpPr>
        <p:spPr>
          <a:xfrm>
            <a:off x="3144026" y="4356791"/>
            <a:ext cx="853311" cy="164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78F4EA-B118-4F60-841A-EF42E607244F}"/>
              </a:ext>
            </a:extLst>
          </p:cNvPr>
          <p:cNvSpPr txBox="1"/>
          <p:nvPr/>
        </p:nvSpPr>
        <p:spPr>
          <a:xfrm>
            <a:off x="4245869" y="4245238"/>
            <a:ext cx="2157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Grupo Base: Invierno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5CF090-C705-4E5E-A7F2-B58418146BD5}"/>
              </a:ext>
            </a:extLst>
          </p:cNvPr>
          <p:cNvSpPr txBox="1"/>
          <p:nvPr/>
        </p:nvSpPr>
        <p:spPr>
          <a:xfrm>
            <a:off x="8225909" y="2658072"/>
            <a:ext cx="30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3. DEFINA NOMBRE Y VALORES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3C67A4-7776-4E09-8C62-79CA2E13B710}"/>
              </a:ext>
            </a:extLst>
          </p:cNvPr>
          <p:cNvSpPr txBox="1"/>
          <p:nvPr/>
        </p:nvSpPr>
        <p:spPr>
          <a:xfrm>
            <a:off x="7896396" y="3645931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Verano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99B5C2EB-7EB4-4936-BBAE-2985A30F0918}"/>
              </a:ext>
            </a:extLst>
          </p:cNvPr>
          <p:cNvSpPr/>
          <p:nvPr/>
        </p:nvSpPr>
        <p:spPr>
          <a:xfrm>
            <a:off x="8888627" y="3349196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E2CD9D-CF24-4F9C-886B-99E67D0D33D3}"/>
              </a:ext>
            </a:extLst>
          </p:cNvPr>
          <p:cNvSpPr txBox="1"/>
          <p:nvPr/>
        </p:nvSpPr>
        <p:spPr>
          <a:xfrm>
            <a:off x="9106842" y="3321908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VERANO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5E9A5A3A-EA07-4376-B8EF-C5948E3A7618}"/>
              </a:ext>
            </a:extLst>
          </p:cNvPr>
          <p:cNvSpPr/>
          <p:nvPr/>
        </p:nvSpPr>
        <p:spPr>
          <a:xfrm>
            <a:off x="3253946" y="2734962"/>
            <a:ext cx="551935" cy="2924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9C49E12-802C-4465-A1BB-FC3171973D4C}"/>
              </a:ext>
            </a:extLst>
          </p:cNvPr>
          <p:cNvSpPr/>
          <p:nvPr/>
        </p:nvSpPr>
        <p:spPr>
          <a:xfrm>
            <a:off x="7344461" y="2696517"/>
            <a:ext cx="551935" cy="2924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805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2"/>
            <a:ext cx="9589007" cy="59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u="sng" dirty="0">
                <a:solidFill>
                  <a:prstClr val="black"/>
                </a:solidFill>
                <a:latin typeface="Calibri"/>
              </a:rPr>
              <a:t>3. DE NOMBRE Y DEFINA LA VARIABLE: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2. COMO SE DEFINE UNA VARIABLE FICTICIA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E9B1F3-8A5A-46F6-B827-DE88855413EA}"/>
              </a:ext>
            </a:extLst>
          </p:cNvPr>
          <p:cNvSpPr txBox="1"/>
          <p:nvPr/>
        </p:nvSpPr>
        <p:spPr>
          <a:xfrm>
            <a:off x="175826" y="3608173"/>
            <a:ext cx="1554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ESTATUS</a:t>
            </a:r>
          </a:p>
          <a:p>
            <a:pPr algn="ctr"/>
            <a:r>
              <a:rPr lang="es-CO" dirty="0"/>
              <a:t>OCUPACIONAL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AC111D-10E6-48E5-995C-8838AA8ED02B}"/>
              </a:ext>
            </a:extLst>
          </p:cNvPr>
          <p:cNvSpPr txBox="1"/>
          <p:nvPr/>
        </p:nvSpPr>
        <p:spPr>
          <a:xfrm>
            <a:off x="1948249" y="32443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Ocupado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16E9D2-22DF-41B3-BA36-CAD263523632}"/>
              </a:ext>
            </a:extLst>
          </p:cNvPr>
          <p:cNvSpPr txBox="1"/>
          <p:nvPr/>
        </p:nvSpPr>
        <p:spPr>
          <a:xfrm>
            <a:off x="1938822" y="4254504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Inactivo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BB43349C-C713-4655-908E-B06FFFA588DC}"/>
              </a:ext>
            </a:extLst>
          </p:cNvPr>
          <p:cNvSpPr/>
          <p:nvPr/>
        </p:nvSpPr>
        <p:spPr>
          <a:xfrm>
            <a:off x="1730034" y="3179805"/>
            <a:ext cx="218215" cy="14992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229208-5462-4424-8E0A-99CAA42A77A6}"/>
              </a:ext>
            </a:extLst>
          </p:cNvPr>
          <p:cNvSpPr txBox="1"/>
          <p:nvPr/>
        </p:nvSpPr>
        <p:spPr>
          <a:xfrm>
            <a:off x="864777" y="2658072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1. LISTE LOS GRUPOS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8646D-DED2-4B0C-B8AF-E1FD81672CE4}"/>
              </a:ext>
            </a:extLst>
          </p:cNvPr>
          <p:cNvSpPr txBox="1"/>
          <p:nvPr/>
        </p:nvSpPr>
        <p:spPr>
          <a:xfrm>
            <a:off x="3947910" y="2658072"/>
            <a:ext cx="30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2. SELECCIONE EL GRUPO BASE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684B972-062B-449F-AEA4-F44557DDD80B}"/>
              </a:ext>
            </a:extLst>
          </p:cNvPr>
          <p:cNvSpPr/>
          <p:nvPr/>
        </p:nvSpPr>
        <p:spPr>
          <a:xfrm>
            <a:off x="3253287" y="4356791"/>
            <a:ext cx="853311" cy="164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78F4EA-B118-4F60-841A-EF42E607244F}"/>
              </a:ext>
            </a:extLst>
          </p:cNvPr>
          <p:cNvSpPr txBox="1"/>
          <p:nvPr/>
        </p:nvSpPr>
        <p:spPr>
          <a:xfrm>
            <a:off x="4245869" y="4245238"/>
            <a:ext cx="212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Grupo Base: Inactivo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5CF090-C705-4E5E-A7F2-B58418146BD5}"/>
              </a:ext>
            </a:extLst>
          </p:cNvPr>
          <p:cNvSpPr txBox="1"/>
          <p:nvPr/>
        </p:nvSpPr>
        <p:spPr>
          <a:xfrm>
            <a:off x="8225909" y="2658072"/>
            <a:ext cx="30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3. DEFINA NOMBRE Y VALORES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3C67A4-7776-4E09-8C62-79CA2E13B710}"/>
              </a:ext>
            </a:extLst>
          </p:cNvPr>
          <p:cNvSpPr txBox="1"/>
          <p:nvPr/>
        </p:nvSpPr>
        <p:spPr>
          <a:xfrm>
            <a:off x="7896396" y="364593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Ocupado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99B5C2EB-7EB4-4936-BBAE-2985A30F0918}"/>
              </a:ext>
            </a:extLst>
          </p:cNvPr>
          <p:cNvSpPr/>
          <p:nvPr/>
        </p:nvSpPr>
        <p:spPr>
          <a:xfrm>
            <a:off x="8888627" y="3349196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E2CD9D-CF24-4F9C-886B-99E67D0D33D3}"/>
              </a:ext>
            </a:extLst>
          </p:cNvPr>
          <p:cNvSpPr txBox="1"/>
          <p:nvPr/>
        </p:nvSpPr>
        <p:spPr>
          <a:xfrm>
            <a:off x="9106842" y="3321908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OCUPADO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5E9A5A3A-EA07-4376-B8EF-C5948E3A7618}"/>
              </a:ext>
            </a:extLst>
          </p:cNvPr>
          <p:cNvSpPr/>
          <p:nvPr/>
        </p:nvSpPr>
        <p:spPr>
          <a:xfrm>
            <a:off x="3253946" y="2734962"/>
            <a:ext cx="551935" cy="2924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9C49E12-802C-4465-A1BB-FC3171973D4C}"/>
              </a:ext>
            </a:extLst>
          </p:cNvPr>
          <p:cNvSpPr/>
          <p:nvPr/>
        </p:nvSpPr>
        <p:spPr>
          <a:xfrm>
            <a:off x="7344461" y="2696517"/>
            <a:ext cx="551935" cy="2924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10F681-0301-4DD3-A0DE-BE5ACF38F4C0}"/>
              </a:ext>
            </a:extLst>
          </p:cNvPr>
          <p:cNvSpPr txBox="1"/>
          <p:nvPr/>
        </p:nvSpPr>
        <p:spPr>
          <a:xfrm>
            <a:off x="1948249" y="3749419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Desocupado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0026CF9-F326-49FF-BE72-9ED7330BA062}"/>
              </a:ext>
            </a:extLst>
          </p:cNvPr>
          <p:cNvSpPr txBox="1"/>
          <p:nvPr/>
        </p:nvSpPr>
        <p:spPr>
          <a:xfrm>
            <a:off x="7538577" y="5293623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Desocupado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15BE6EBF-5D3A-4B02-AAAE-2238548D57FA}"/>
              </a:ext>
            </a:extLst>
          </p:cNvPr>
          <p:cNvSpPr/>
          <p:nvPr/>
        </p:nvSpPr>
        <p:spPr>
          <a:xfrm>
            <a:off x="8888627" y="4996888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4E2FE32-C078-47AB-B719-292D843F2594}"/>
              </a:ext>
            </a:extLst>
          </p:cNvPr>
          <p:cNvSpPr txBox="1"/>
          <p:nvPr/>
        </p:nvSpPr>
        <p:spPr>
          <a:xfrm>
            <a:off x="9106842" y="4969600"/>
            <a:ext cx="2213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DESOCUPADO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</p:spTree>
    <p:extLst>
      <p:ext uri="{BB962C8B-B14F-4D97-AF65-F5344CB8AC3E}">
        <p14:creationId xmlns:p14="http://schemas.microsoft.com/office/powerpoint/2010/main" val="404329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;p2"/>
          <p:cNvSpPr txBox="1">
            <a:spLocks/>
          </p:cNvSpPr>
          <p:nvPr/>
        </p:nvSpPr>
        <p:spPr>
          <a:xfrm>
            <a:off x="1113253" y="784622"/>
            <a:ext cx="9589007" cy="59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r" rtl="1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r" rtl="1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r" rtl="1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defTabSz="1219170" rtl="0">
              <a:spcBef>
                <a:spcPts val="0"/>
              </a:spcBef>
              <a:buClr>
                <a:srgbClr val="639D2C"/>
              </a:buClr>
              <a:buNone/>
            </a:pPr>
            <a:r>
              <a:rPr lang="es-CO" sz="2400" u="sng" dirty="0">
                <a:solidFill>
                  <a:prstClr val="black"/>
                </a:solidFill>
                <a:latin typeface="Calibri"/>
              </a:rPr>
              <a:t>3. DE NOMBRE Y DEFINA LA VARIABLE: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730034" y="214168"/>
            <a:ext cx="8731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s-CO" sz="3200" b="1" dirty="0">
                <a:solidFill>
                  <a:prstClr val="black"/>
                </a:solidFill>
                <a:latin typeface="Calibri"/>
              </a:rPr>
              <a:t>2. COMO SE DEFINE UNA VARIABLE FICTICIA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E9B1F3-8A5A-46F6-B827-DE88855413EA}"/>
              </a:ext>
            </a:extLst>
          </p:cNvPr>
          <p:cNvSpPr txBox="1"/>
          <p:nvPr/>
        </p:nvSpPr>
        <p:spPr>
          <a:xfrm>
            <a:off x="510858" y="3967760"/>
            <a:ext cx="921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/>
              <a:t>ESTADO</a:t>
            </a:r>
          </a:p>
          <a:p>
            <a:pPr algn="ctr"/>
            <a:r>
              <a:rPr lang="es-CO" dirty="0"/>
              <a:t>CIVIL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AC111D-10E6-48E5-995C-8838AA8ED02B}"/>
              </a:ext>
            </a:extLst>
          </p:cNvPr>
          <p:cNvSpPr txBox="1"/>
          <p:nvPr/>
        </p:nvSpPr>
        <p:spPr>
          <a:xfrm>
            <a:off x="1948249" y="3244334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Soltero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BB43349C-C713-4655-908E-B06FFFA588DC}"/>
              </a:ext>
            </a:extLst>
          </p:cNvPr>
          <p:cNvSpPr/>
          <p:nvPr/>
        </p:nvSpPr>
        <p:spPr>
          <a:xfrm>
            <a:off x="1730034" y="3179805"/>
            <a:ext cx="218215" cy="23247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229208-5462-4424-8E0A-99CAA42A77A6}"/>
              </a:ext>
            </a:extLst>
          </p:cNvPr>
          <p:cNvSpPr txBox="1"/>
          <p:nvPr/>
        </p:nvSpPr>
        <p:spPr>
          <a:xfrm>
            <a:off x="864777" y="2658072"/>
            <a:ext cx="214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1. LISTE LOS GRUPOS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38646D-DED2-4B0C-B8AF-E1FD81672CE4}"/>
              </a:ext>
            </a:extLst>
          </p:cNvPr>
          <p:cNvSpPr txBox="1"/>
          <p:nvPr/>
        </p:nvSpPr>
        <p:spPr>
          <a:xfrm>
            <a:off x="3947910" y="2658072"/>
            <a:ext cx="308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2. SELECCIONE EL GRUPO BASE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684B972-062B-449F-AEA4-F44557DDD80B}"/>
              </a:ext>
            </a:extLst>
          </p:cNvPr>
          <p:cNvSpPr/>
          <p:nvPr/>
        </p:nvSpPr>
        <p:spPr>
          <a:xfrm>
            <a:off x="3253946" y="5164220"/>
            <a:ext cx="853311" cy="164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78F4EA-B118-4F60-841A-EF42E607244F}"/>
              </a:ext>
            </a:extLst>
          </p:cNvPr>
          <p:cNvSpPr txBox="1"/>
          <p:nvPr/>
        </p:nvSpPr>
        <p:spPr>
          <a:xfrm>
            <a:off x="4895390" y="502423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Grupo Base: Viudo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5CF090-C705-4E5E-A7F2-B58418146BD5}"/>
              </a:ext>
            </a:extLst>
          </p:cNvPr>
          <p:cNvSpPr txBox="1"/>
          <p:nvPr/>
        </p:nvSpPr>
        <p:spPr>
          <a:xfrm>
            <a:off x="8102341" y="1356661"/>
            <a:ext cx="30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3. DEFINA NOMBRE Y VALORES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A3C67A4-7776-4E09-8C62-79CA2E13B710}"/>
              </a:ext>
            </a:extLst>
          </p:cNvPr>
          <p:cNvSpPr txBox="1"/>
          <p:nvPr/>
        </p:nvSpPr>
        <p:spPr>
          <a:xfrm>
            <a:off x="8271047" y="2636920"/>
            <a:ext cx="85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Soltero</a:t>
            </a:r>
          </a:p>
        </p:txBody>
      </p:sp>
      <p:sp>
        <p:nvSpPr>
          <p:cNvPr id="17" name="Abrir llave 16">
            <a:extLst>
              <a:ext uri="{FF2B5EF4-FFF2-40B4-BE49-F238E27FC236}">
                <a16:creationId xmlns:a16="http://schemas.microsoft.com/office/drawing/2014/main" id="{99B5C2EB-7EB4-4936-BBAE-2985A30F0918}"/>
              </a:ext>
            </a:extLst>
          </p:cNvPr>
          <p:cNvSpPr/>
          <p:nvPr/>
        </p:nvSpPr>
        <p:spPr>
          <a:xfrm>
            <a:off x="9263278" y="2340185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AE2CD9D-CF24-4F9C-886B-99E67D0D33D3}"/>
              </a:ext>
            </a:extLst>
          </p:cNvPr>
          <p:cNvSpPr txBox="1"/>
          <p:nvPr/>
        </p:nvSpPr>
        <p:spPr>
          <a:xfrm>
            <a:off x="9481493" y="2312897"/>
            <a:ext cx="21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SOLTERO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5E9A5A3A-EA07-4376-B8EF-C5948E3A7618}"/>
              </a:ext>
            </a:extLst>
          </p:cNvPr>
          <p:cNvSpPr/>
          <p:nvPr/>
        </p:nvSpPr>
        <p:spPr>
          <a:xfrm>
            <a:off x="3253946" y="2734962"/>
            <a:ext cx="551935" cy="2924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9C49E12-802C-4465-A1BB-FC3171973D4C}"/>
              </a:ext>
            </a:extLst>
          </p:cNvPr>
          <p:cNvSpPr/>
          <p:nvPr/>
        </p:nvSpPr>
        <p:spPr>
          <a:xfrm>
            <a:off x="7174407" y="2696517"/>
            <a:ext cx="551935" cy="29244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10F681-0301-4DD3-A0DE-BE5ACF38F4C0}"/>
              </a:ext>
            </a:extLst>
          </p:cNvPr>
          <p:cNvSpPr txBox="1"/>
          <p:nvPr/>
        </p:nvSpPr>
        <p:spPr>
          <a:xfrm>
            <a:off x="1948249" y="385118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Casado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0026CF9-F326-49FF-BE72-9ED7330BA062}"/>
              </a:ext>
            </a:extLst>
          </p:cNvPr>
          <p:cNvSpPr txBox="1"/>
          <p:nvPr/>
        </p:nvSpPr>
        <p:spPr>
          <a:xfrm>
            <a:off x="8311359" y="375932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Casado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15BE6EBF-5D3A-4B02-AAAE-2238548D57FA}"/>
              </a:ext>
            </a:extLst>
          </p:cNvPr>
          <p:cNvSpPr/>
          <p:nvPr/>
        </p:nvSpPr>
        <p:spPr>
          <a:xfrm>
            <a:off x="9283204" y="3515106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4E2FE32-C078-47AB-B719-292D843F2594}"/>
              </a:ext>
            </a:extLst>
          </p:cNvPr>
          <p:cNvSpPr txBox="1"/>
          <p:nvPr/>
        </p:nvSpPr>
        <p:spPr>
          <a:xfrm>
            <a:off x="9501419" y="3487818"/>
            <a:ext cx="2213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CASADO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062AC1F-3959-41A6-8434-52756B991D6F}"/>
              </a:ext>
            </a:extLst>
          </p:cNvPr>
          <p:cNvSpPr txBox="1"/>
          <p:nvPr/>
        </p:nvSpPr>
        <p:spPr>
          <a:xfrm>
            <a:off x="1927950" y="4364336"/>
            <a:ext cx="118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Divorciado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518E153-A625-43C8-8FB9-F453534EF5A9}"/>
              </a:ext>
            </a:extLst>
          </p:cNvPr>
          <p:cNvSpPr txBox="1"/>
          <p:nvPr/>
        </p:nvSpPr>
        <p:spPr>
          <a:xfrm>
            <a:off x="1927950" y="502423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Viudo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15C6C7D-513F-4834-8361-E5B0B9F3CFE4}"/>
              </a:ext>
            </a:extLst>
          </p:cNvPr>
          <p:cNvSpPr txBox="1"/>
          <p:nvPr/>
        </p:nvSpPr>
        <p:spPr>
          <a:xfrm>
            <a:off x="8076389" y="4959653"/>
            <a:ext cx="118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Divorciado</a:t>
            </a:r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543180D1-D5B0-4652-ABF4-20450FEFAC7A}"/>
              </a:ext>
            </a:extLst>
          </p:cNvPr>
          <p:cNvSpPr/>
          <p:nvPr/>
        </p:nvSpPr>
        <p:spPr>
          <a:xfrm>
            <a:off x="9283204" y="4729843"/>
            <a:ext cx="218215" cy="9053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BBC1C40-7524-4D55-9C62-C2599568C8BB}"/>
              </a:ext>
            </a:extLst>
          </p:cNvPr>
          <p:cNvSpPr txBox="1"/>
          <p:nvPr/>
        </p:nvSpPr>
        <p:spPr>
          <a:xfrm>
            <a:off x="9501419" y="4702555"/>
            <a:ext cx="2213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1: SI ES DIVORCIADO</a:t>
            </a:r>
          </a:p>
          <a:p>
            <a:endParaRPr lang="es-CO" dirty="0"/>
          </a:p>
          <a:p>
            <a:r>
              <a:rPr lang="es-CO" dirty="0"/>
              <a:t>0: DE LO CONTRARIO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6829327D-89C6-495E-B374-F11148C3DA88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4678918" y="3840185"/>
            <a:ext cx="1996826" cy="3712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176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vic">
  <a:themeElements>
    <a:clrScheme name="08_ gre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39D2C"/>
      </a:accent1>
      <a:accent2>
        <a:srgbClr val="92D050"/>
      </a:accent2>
      <a:accent3>
        <a:srgbClr val="77B52D"/>
      </a:accent3>
      <a:accent4>
        <a:srgbClr val="82C06C"/>
      </a:accent4>
      <a:accent5>
        <a:srgbClr val="406E26"/>
      </a:accent5>
      <a:accent6>
        <a:srgbClr val="307240"/>
      </a:accent6>
      <a:hlink>
        <a:srgbClr val="92D050"/>
      </a:hlink>
      <a:folHlink>
        <a:srgbClr val="119F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1349</Words>
  <Application>Microsoft Office PowerPoint</Application>
  <PresentationFormat>Panorámica</PresentationFormat>
  <Paragraphs>290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FontAwesome</vt:lpstr>
      <vt:lpstr>Helvetica Neue LT Std 57 Conden</vt:lpstr>
      <vt:lpstr>Helvetica Neue LT Std 77 Bold C</vt:lpstr>
      <vt:lpstr>Wingdings</vt:lpstr>
      <vt:lpstr>Wingdings 2</vt:lpstr>
      <vt:lpstr>Tema de Office</vt:lpstr>
      <vt:lpstr>Civic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VASQUEZ</dc:creator>
  <cp:lastModifiedBy>JUAN VASQUEZ</cp:lastModifiedBy>
  <cp:revision>158</cp:revision>
  <dcterms:created xsi:type="dcterms:W3CDTF">2020-03-23T22:36:07Z</dcterms:created>
  <dcterms:modified xsi:type="dcterms:W3CDTF">2021-07-16T01:51:46Z</dcterms:modified>
</cp:coreProperties>
</file>