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6" r:id="rId2"/>
  </p:sldMasterIdLst>
  <p:notesMasterIdLst>
    <p:notesMasterId r:id="rId11"/>
  </p:notesMasterIdLst>
  <p:handoutMasterIdLst>
    <p:handoutMasterId r:id="rId12"/>
  </p:handoutMasterIdLst>
  <p:sldIdLst>
    <p:sldId id="263" r:id="rId3"/>
    <p:sldId id="267" r:id="rId4"/>
    <p:sldId id="273" r:id="rId5"/>
    <p:sldId id="274" r:id="rId6"/>
    <p:sldId id="275" r:id="rId7"/>
    <p:sldId id="276" r:id="rId8"/>
    <p:sldId id="277" r:id="rId9"/>
    <p:sldId id="278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05" autoAdjust="0"/>
    <p:restoredTop sz="95501" autoAdjust="0"/>
  </p:normalViewPr>
  <p:slideViewPr>
    <p:cSldViewPr>
      <p:cViewPr varScale="1">
        <p:scale>
          <a:sx n="88" d="100"/>
          <a:sy n="88" d="100"/>
        </p:scale>
        <p:origin x="276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202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D4726-2BFD-46B4-BF70-1B0B0D80CC5C}" type="datetimeFigureOut">
              <a:rPr lang="fr-CH" smtClean="0"/>
              <a:pPr/>
              <a:t>24.04.2017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D4FF16-F2CD-442A-8B37-35A28613C69E}" type="slidenum">
              <a:rPr lang="fr-CH" smtClean="0"/>
              <a:pPr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985770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A14256-CC60-405C-AAA6-782B9C2F4FD3}" type="datetimeFigureOut">
              <a:rPr lang="fr-CH" smtClean="0"/>
              <a:pPr/>
              <a:t>24.04.2017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015EE-E977-4066-BB21-B320699C48D1}" type="slidenum">
              <a:rPr lang="fr-CH" smtClean="0"/>
              <a:pPr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85984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015EE-E977-4066-BB21-B320699C48D1}" type="slidenum">
              <a:rPr lang="fr-CH" smtClean="0"/>
              <a:pPr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8431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015EE-E977-4066-BB21-B320699C48D1}" type="slidenum">
              <a:rPr lang="fr-CH" smtClean="0"/>
              <a:pPr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05481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015EE-E977-4066-BB21-B320699C48D1}" type="slidenum">
              <a:rPr lang="fr-CH" smtClean="0"/>
              <a:pPr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70969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015EE-E977-4066-BB21-B320699C48D1}" type="slidenum">
              <a:rPr lang="fr-CH" smtClean="0"/>
              <a:pPr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54689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015EE-E977-4066-BB21-B320699C48D1}" type="slidenum">
              <a:rPr lang="fr-CH" smtClean="0"/>
              <a:pPr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86942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015EE-E977-4066-BB21-B320699C48D1}" type="slidenum">
              <a:rPr lang="fr-CH" smtClean="0"/>
              <a:pPr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82174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fld id="{8EE7711D-6146-4576-8432-C22B81344241}" type="slidenum">
              <a:rPr lang="fr-BE" altLang="fr-FR" smtClean="0"/>
              <a:pPr/>
              <a:t>‹N°›</a:t>
            </a:fld>
            <a:endParaRPr lang="fr-BE" alt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394" y="198674"/>
            <a:ext cx="3794047" cy="123079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394" y="198674"/>
            <a:ext cx="3794047" cy="123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54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fld id="{8F6DAAB8-9DB1-45B6-BB95-2654C242A195}" type="slidenum">
              <a:rPr lang="fr-FR" altLang="fr-FR" smtClean="0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650187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018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Pr>
        <a:blipFill dpi="0" rotWithShape="1">
          <a:blip r:embed="rId2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Modifiez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Modifiez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204571" y="648176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r>
              <a:rPr lang="fr-BE"/>
              <a:t>1</a:t>
            </a:r>
          </a:p>
        </p:txBody>
      </p:sp>
      <p:cxnSp>
        <p:nvCxnSpPr>
          <p:cNvPr id="8" name="Connecteur droit 7"/>
          <p:cNvCxnSpPr/>
          <p:nvPr/>
        </p:nvCxnSpPr>
        <p:spPr>
          <a:xfrm>
            <a:off x="336063" y="6524625"/>
            <a:ext cx="11615616" cy="0"/>
          </a:xfrm>
          <a:prstGeom prst="line">
            <a:avLst/>
          </a:prstGeom>
          <a:ln>
            <a:solidFill>
              <a:srgbClr val="5F5F5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Espace réservé du pied de page 4"/>
          <p:cNvSpPr txBox="1">
            <a:spLocks/>
          </p:cNvSpPr>
          <p:nvPr/>
        </p:nvSpPr>
        <p:spPr>
          <a:xfrm>
            <a:off x="142633" y="6554788"/>
            <a:ext cx="10753969" cy="215900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sz="1100" dirty="0" smtClean="0">
                <a:solidFill>
                  <a:prstClr val="black"/>
                </a:solidFill>
              </a:rPr>
              <a:t>© EKIM SAS 2017. Confidentiel. Tous droits réservés. Transmission interdite, quelque soit la forme, sans l’accord d’EKIM SAS</a:t>
            </a:r>
            <a:endParaRPr lang="fr-FR" sz="11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132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5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EKIM SI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Code </a:t>
            </a:r>
            <a:r>
              <a:rPr lang="fr-CH" dirty="0" err="1" smtClean="0"/>
              <a:t>Generator</a:t>
            </a:r>
            <a:endParaRPr lang="fr-CH" dirty="0" smtClean="0"/>
          </a:p>
          <a:p>
            <a:r>
              <a:rPr lang="fr-CH" dirty="0" err="1" smtClean="0"/>
              <a:t>Study</a:t>
            </a:r>
            <a:r>
              <a:rPr lang="fr-CH" dirty="0" smtClean="0"/>
              <a:t/>
            </a:r>
            <a:br>
              <a:rPr lang="fr-CH" dirty="0" smtClean="0"/>
            </a:br>
            <a:r>
              <a:rPr lang="fr-CH" dirty="0" smtClean="0"/>
              <a:t>April 2017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7711D-6146-4576-8432-C22B81344241}" type="slidenum">
              <a:rPr lang="fr-BE" altLang="fr-FR" smtClean="0"/>
              <a:pPr/>
              <a:t>1</a:t>
            </a:fld>
            <a:endParaRPr lang="fr-BE" altLang="fr-FR"/>
          </a:p>
        </p:txBody>
      </p:sp>
    </p:spTree>
    <p:extLst>
      <p:ext uri="{BB962C8B-B14F-4D97-AF65-F5344CB8AC3E}">
        <p14:creationId xmlns:p14="http://schemas.microsoft.com/office/powerpoint/2010/main" val="196754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ZoneTexte 50"/>
          <p:cNvSpPr txBox="1"/>
          <p:nvPr/>
        </p:nvSpPr>
        <p:spPr>
          <a:xfrm>
            <a:off x="2063552" y="908720"/>
            <a:ext cx="78014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6213" indent="-176213">
              <a:buFont typeface="Arial" pitchFamily="34" charset="0"/>
              <a:buChar char="•"/>
            </a:pPr>
            <a:r>
              <a:rPr lang="fr-CH" dirty="0" smtClean="0"/>
              <a:t>Générer tous les objets de données pour toutes les couches de l’architecture</a:t>
            </a:r>
          </a:p>
          <a:p>
            <a:pPr marL="176213" indent="-176213">
              <a:buFont typeface="Arial" pitchFamily="34" charset="0"/>
              <a:buChar char="•"/>
            </a:pPr>
            <a:r>
              <a:rPr lang="fr-CH" dirty="0" smtClean="0"/>
              <a:t>Proposer le code pour les appels des services des </a:t>
            </a:r>
            <a:r>
              <a:rPr lang="fr-CH" dirty="0"/>
              <a:t>couches de </a:t>
            </a:r>
            <a:r>
              <a:rPr lang="fr-CH" dirty="0" smtClean="0"/>
              <a:t>l’architecture</a:t>
            </a:r>
          </a:p>
          <a:p>
            <a:pPr marL="176213" indent="-176213">
              <a:buFont typeface="Arial" pitchFamily="34" charset="0"/>
              <a:buChar char="•"/>
            </a:pPr>
            <a:r>
              <a:rPr lang="fr-CH" dirty="0"/>
              <a:t>Proposer le code pour les </a:t>
            </a:r>
            <a:r>
              <a:rPr lang="fr-CH" dirty="0" smtClean="0"/>
              <a:t>services des couches </a:t>
            </a:r>
            <a:r>
              <a:rPr lang="fr-CH" dirty="0"/>
              <a:t>de l’architecture</a:t>
            </a:r>
          </a:p>
          <a:p>
            <a:pPr marL="176213" indent="-176213">
              <a:buFont typeface="Arial" pitchFamily="34" charset="0"/>
              <a:buChar char="•"/>
            </a:pPr>
            <a:endParaRPr lang="fr-CH" dirty="0"/>
          </a:p>
        </p:txBody>
      </p:sp>
      <p:sp>
        <p:nvSpPr>
          <p:cNvPr id="3" name="Rectangle 2"/>
          <p:cNvSpPr/>
          <p:nvPr/>
        </p:nvSpPr>
        <p:spPr>
          <a:xfrm>
            <a:off x="5272313" y="260648"/>
            <a:ext cx="1647374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fr-CH" b="1" dirty="0"/>
              <a:t>Fonctionnalités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44614"/>
              </p:ext>
            </p:extLst>
          </p:nvPr>
        </p:nvGraphicFramePr>
        <p:xfrm>
          <a:off x="2739168" y="980728"/>
          <a:ext cx="6942265" cy="563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367"/>
                <a:gridCol w="4170744"/>
                <a:gridCol w="148615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H" sz="2000" dirty="0" smtClean="0"/>
                        <a:t>Layer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2000" dirty="0" err="1" smtClean="0"/>
                        <a:t>Element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2000" dirty="0" smtClean="0"/>
                        <a:t>Data Object</a:t>
                      </a:r>
                      <a:endParaRPr lang="fr-FR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Application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Interface Controller</a:t>
                      </a:r>
                    </a:p>
                    <a:p>
                      <a:r>
                        <a:rPr lang="fr-CH" dirty="0" err="1" smtClean="0"/>
                        <a:t>Each</a:t>
                      </a:r>
                      <a:r>
                        <a:rPr lang="fr-CH" dirty="0" smtClean="0"/>
                        <a:t> page uses </a:t>
                      </a:r>
                      <a:r>
                        <a:rPr lang="fr-CH" dirty="0" err="1" smtClean="0"/>
                        <a:t>its</a:t>
                      </a:r>
                      <a:r>
                        <a:rPr lang="fr-CH" dirty="0" smtClean="0"/>
                        <a:t> </a:t>
                      </a:r>
                      <a:r>
                        <a:rPr lang="fr-CH" dirty="0" err="1" smtClean="0"/>
                        <a:t>own</a:t>
                      </a:r>
                      <a:r>
                        <a:rPr lang="fr-CH" baseline="0" dirty="0" smtClean="0"/>
                        <a:t> </a:t>
                      </a:r>
                      <a:r>
                        <a:rPr lang="fr-CH" baseline="0" dirty="0" err="1" smtClean="0"/>
                        <a:t>ViewData</a:t>
                      </a:r>
                      <a:r>
                        <a:rPr lang="fr-CH" baseline="0" dirty="0" smtClean="0"/>
                        <a:t> </a:t>
                      </a:r>
                      <a:r>
                        <a:rPr lang="fr-CH" baseline="0" dirty="0" err="1" smtClean="0"/>
                        <a:t>object</a:t>
                      </a:r>
                      <a:r>
                        <a:rPr lang="fr-CH" baseline="0" dirty="0" smtClean="0"/>
                        <a:t>(s)</a:t>
                      </a:r>
                      <a:br>
                        <a:rPr lang="fr-CH" baseline="0" dirty="0" smtClean="0"/>
                      </a:br>
                      <a:r>
                        <a:rPr lang="fr-CH" baseline="0" dirty="0" smtClean="0"/>
                        <a:t>to </a:t>
                      </a:r>
                      <a:r>
                        <a:rPr lang="fr-CH" baseline="0" dirty="0" err="1" smtClean="0"/>
                        <a:t>enable</a:t>
                      </a:r>
                      <a:r>
                        <a:rPr lang="fr-CH" baseline="0" dirty="0" smtClean="0"/>
                        <a:t> </a:t>
                      </a:r>
                      <a:r>
                        <a:rPr lang="fr-CH" baseline="0" dirty="0" err="1" smtClean="0"/>
                        <a:t>modular</a:t>
                      </a:r>
                      <a:r>
                        <a:rPr lang="fr-CH" baseline="0" dirty="0" smtClean="0"/>
                        <a:t> </a:t>
                      </a:r>
                      <a:r>
                        <a:rPr lang="fr-CH" baseline="0" dirty="0" err="1" smtClean="0"/>
                        <a:t>development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ViewData</a:t>
                      </a:r>
                      <a:endParaRPr lang="fr-CH" dirty="0" smtClean="0"/>
                    </a:p>
                    <a:p>
                      <a:r>
                        <a:rPr lang="fr-CH" dirty="0" err="1" smtClean="0"/>
                        <a:t>LayerData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View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View</a:t>
                      </a:r>
                      <a:r>
                        <a:rPr lang="fr-CH" dirty="0" smtClean="0"/>
                        <a:t> Services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ViewData</a:t>
                      </a:r>
                      <a:endParaRPr lang="fr-CH" dirty="0" smtClean="0"/>
                    </a:p>
                    <a:p>
                      <a:r>
                        <a:rPr lang="fr-CH" dirty="0" err="1" smtClean="0"/>
                        <a:t>LayerData</a:t>
                      </a:r>
                      <a:endParaRPr lang="fr-FR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Bus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Bus Services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ViewData</a:t>
                      </a:r>
                      <a:endParaRPr lang="fr-CH" dirty="0" smtClean="0"/>
                    </a:p>
                    <a:p>
                      <a:r>
                        <a:rPr lang="fr-CH" dirty="0" err="1" smtClean="0"/>
                        <a:t>DataData</a:t>
                      </a:r>
                      <a:endParaRPr lang="fr-CH" dirty="0" smtClean="0"/>
                    </a:p>
                    <a:p>
                      <a:r>
                        <a:rPr lang="fr-CH" dirty="0" err="1" smtClean="0"/>
                        <a:t>LayerData</a:t>
                      </a:r>
                      <a:endParaRPr lang="fr-FR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CH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Data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Data Services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DataData</a:t>
                      </a:r>
                      <a:endParaRPr lang="fr-CH" dirty="0" smtClean="0"/>
                    </a:p>
                    <a:p>
                      <a:r>
                        <a:rPr lang="fr-CH" dirty="0" err="1" smtClean="0"/>
                        <a:t>StorData</a:t>
                      </a:r>
                      <a:endParaRPr lang="fr-CH" dirty="0" smtClean="0"/>
                    </a:p>
                    <a:p>
                      <a:r>
                        <a:rPr lang="fr-CH" dirty="0" err="1" smtClean="0"/>
                        <a:t>LayerData</a:t>
                      </a:r>
                      <a:endParaRPr lang="fr-FR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CH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Storage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Stor</a:t>
                      </a:r>
                      <a:r>
                        <a:rPr lang="fr-CH" dirty="0" smtClean="0"/>
                        <a:t> Object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StorData</a:t>
                      </a:r>
                      <a:endParaRPr lang="fr-CH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5391897" y="260648"/>
            <a:ext cx="1408206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fr-CH" b="1" dirty="0" smtClean="0"/>
              <a:t>Data </a:t>
            </a:r>
            <a:r>
              <a:rPr lang="fr-CH" b="1" dirty="0" err="1" smtClean="0"/>
              <a:t>Objects</a:t>
            </a:r>
            <a:endParaRPr lang="fr-CH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391897" y="227990"/>
            <a:ext cx="840486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fr-CH" b="1" dirty="0" err="1" smtClean="0"/>
              <a:t>Db</a:t>
            </a:r>
            <a:r>
              <a:rPr lang="fr-CH" b="1" dirty="0" smtClean="0"/>
              <a:t> Tab</a:t>
            </a:r>
            <a:endParaRPr lang="fr-CH" b="1" dirty="0"/>
          </a:p>
        </p:txBody>
      </p:sp>
      <p:sp>
        <p:nvSpPr>
          <p:cNvPr id="4" name="ZoneTexte 3"/>
          <p:cNvSpPr txBox="1"/>
          <p:nvPr/>
        </p:nvSpPr>
        <p:spPr>
          <a:xfrm>
            <a:off x="2063552" y="908720"/>
            <a:ext cx="384900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6213" indent="-176213">
              <a:buFont typeface="Arial" pitchFamily="34" charset="0"/>
              <a:buChar char="•"/>
            </a:pPr>
            <a:r>
              <a:rPr lang="fr-CH" b="1" dirty="0" smtClean="0"/>
              <a:t>Data</a:t>
            </a:r>
          </a:p>
          <a:p>
            <a:pPr marL="633413" lvl="1" indent="-176213">
              <a:buFont typeface="Arial" pitchFamily="34" charset="0"/>
              <a:buChar char="•"/>
            </a:pPr>
            <a:r>
              <a:rPr lang="fr-CH" dirty="0" err="1" smtClean="0"/>
              <a:t>ListStorData</a:t>
            </a:r>
            <a:endParaRPr lang="fr-CH" dirty="0" smtClean="0"/>
          </a:p>
          <a:p>
            <a:pPr marL="633413" lvl="1" indent="-176213">
              <a:buFont typeface="Arial" pitchFamily="34" charset="0"/>
              <a:buChar char="•"/>
            </a:pPr>
            <a:r>
              <a:rPr lang="fr-CH" dirty="0" err="1" smtClean="0"/>
              <a:t>StorData</a:t>
            </a:r>
            <a:endParaRPr lang="fr-CH" dirty="0" smtClean="0"/>
          </a:p>
          <a:p>
            <a:pPr marL="633413" lvl="1" indent="-176213">
              <a:buFont typeface="Arial" pitchFamily="34" charset="0"/>
              <a:buChar char="•"/>
            </a:pPr>
            <a:endParaRPr lang="fr-CH" dirty="0"/>
          </a:p>
          <a:p>
            <a:pPr marL="176213" indent="-176213">
              <a:buFont typeface="Arial" pitchFamily="34" charset="0"/>
              <a:buChar char="•"/>
            </a:pPr>
            <a:r>
              <a:rPr lang="fr-CH" b="1" dirty="0" err="1" smtClean="0"/>
              <a:t>Db</a:t>
            </a:r>
            <a:endParaRPr lang="fr-CH" b="1" dirty="0" smtClean="0"/>
          </a:p>
          <a:p>
            <a:pPr marL="633413" lvl="1" indent="-176213">
              <a:buFont typeface="Arial" pitchFamily="34" charset="0"/>
              <a:buChar char="•"/>
            </a:pPr>
            <a:r>
              <a:rPr lang="fr-CH" dirty="0" err="1" smtClean="0"/>
              <a:t>Stor</a:t>
            </a:r>
            <a:endParaRPr lang="fr-CH" dirty="0" smtClean="0"/>
          </a:p>
          <a:p>
            <a:pPr marL="633413" lvl="1" indent="-176213">
              <a:buFont typeface="Arial" pitchFamily="34" charset="0"/>
              <a:buChar char="•"/>
            </a:pPr>
            <a:endParaRPr lang="fr-CH" dirty="0"/>
          </a:p>
          <a:p>
            <a:pPr marL="633413" lvl="1" indent="-176213">
              <a:buFont typeface="Arial" pitchFamily="34" charset="0"/>
              <a:buChar char="•"/>
            </a:pPr>
            <a:endParaRPr lang="fr-CH" dirty="0" smtClean="0"/>
          </a:p>
          <a:p>
            <a:pPr marL="176213" indent="-176213">
              <a:buFont typeface="Arial" pitchFamily="34" charset="0"/>
              <a:buChar char="•"/>
            </a:pPr>
            <a:r>
              <a:rPr lang="fr-CH" dirty="0" smtClean="0"/>
              <a:t>Exemple</a:t>
            </a:r>
          </a:p>
          <a:p>
            <a:pPr marL="633413" lvl="1" indent="-176213">
              <a:buFont typeface="Arial" pitchFamily="34" charset="0"/>
              <a:buChar char="•"/>
            </a:pPr>
            <a:r>
              <a:rPr lang="fr-CH" dirty="0" smtClean="0"/>
              <a:t>Table </a:t>
            </a:r>
            <a:r>
              <a:rPr lang="fr-CH" dirty="0" err="1" smtClean="0"/>
              <a:t>Ingredient</a:t>
            </a:r>
            <a:endParaRPr lang="fr-CH" dirty="0" smtClean="0"/>
          </a:p>
          <a:p>
            <a:pPr marL="1090613" lvl="2" indent="-176213">
              <a:buFont typeface="Arial" pitchFamily="34" charset="0"/>
              <a:buChar char="•"/>
            </a:pPr>
            <a:r>
              <a:rPr lang="fr-CH" dirty="0" smtClean="0"/>
              <a:t>Data</a:t>
            </a:r>
          </a:p>
          <a:p>
            <a:pPr marL="1547813" lvl="3" indent="-176213">
              <a:buFont typeface="Arial" pitchFamily="34" charset="0"/>
              <a:buChar char="•"/>
            </a:pPr>
            <a:r>
              <a:rPr lang="fr-CH" dirty="0" err="1" smtClean="0"/>
              <a:t>IngredientListStorData</a:t>
            </a:r>
            <a:endParaRPr lang="fr-CH" dirty="0" smtClean="0"/>
          </a:p>
          <a:p>
            <a:pPr marL="1547813" lvl="3" indent="-176213">
              <a:buFont typeface="Arial" pitchFamily="34" charset="0"/>
              <a:buChar char="•"/>
            </a:pPr>
            <a:r>
              <a:rPr lang="fr-CH" dirty="0" err="1" smtClean="0"/>
              <a:t>IngredientStorData</a:t>
            </a:r>
            <a:endParaRPr lang="fr-CH" dirty="0" smtClean="0"/>
          </a:p>
          <a:p>
            <a:pPr marL="1090613" lvl="2" indent="-176213">
              <a:buFont typeface="Arial" pitchFamily="34" charset="0"/>
              <a:buChar char="•"/>
            </a:pPr>
            <a:r>
              <a:rPr lang="fr-CH" dirty="0" err="1" smtClean="0"/>
              <a:t>Db</a:t>
            </a:r>
            <a:endParaRPr lang="fr-CH" dirty="0"/>
          </a:p>
          <a:p>
            <a:pPr marL="1547813" lvl="3" indent="-176213">
              <a:buFont typeface="Arial" pitchFamily="34" charset="0"/>
              <a:buChar char="•"/>
            </a:pPr>
            <a:r>
              <a:rPr lang="fr-CH" dirty="0" err="1" smtClean="0"/>
              <a:t>IngredientStor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5075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349994" y="218698"/>
            <a:ext cx="1492012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fr-CH" b="1" dirty="0" err="1" smtClean="0"/>
              <a:t>View</a:t>
            </a:r>
            <a:r>
              <a:rPr lang="fr-CH" b="1" dirty="0" smtClean="0"/>
              <a:t> Services</a:t>
            </a:r>
            <a:endParaRPr lang="fr-CH" b="1" dirty="0"/>
          </a:p>
        </p:txBody>
      </p:sp>
      <p:sp>
        <p:nvSpPr>
          <p:cNvPr id="4" name="ZoneTexte 3"/>
          <p:cNvSpPr txBox="1"/>
          <p:nvPr/>
        </p:nvSpPr>
        <p:spPr>
          <a:xfrm>
            <a:off x="1708453" y="908720"/>
            <a:ext cx="7225055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6213" indent="-176213">
              <a:buFont typeface="Arial" pitchFamily="34" charset="0"/>
              <a:buChar char="•"/>
            </a:pPr>
            <a:r>
              <a:rPr lang="fr-CH" dirty="0" smtClean="0"/>
              <a:t>1 </a:t>
            </a:r>
            <a:r>
              <a:rPr lang="fr-CH" dirty="0" err="1" smtClean="0"/>
              <a:t>View</a:t>
            </a:r>
            <a:r>
              <a:rPr lang="fr-CH" dirty="0" smtClean="0"/>
              <a:t> Service par application et élément</a:t>
            </a:r>
          </a:p>
          <a:p>
            <a:pPr marL="633413" lvl="1" indent="-176213">
              <a:buFont typeface="Arial" pitchFamily="34" charset="0"/>
              <a:buChar char="•"/>
            </a:pPr>
            <a:r>
              <a:rPr lang="fr-CH" dirty="0" smtClean="0"/>
              <a:t>Application </a:t>
            </a:r>
            <a:r>
              <a:rPr lang="fr-CH" dirty="0"/>
              <a:t>: </a:t>
            </a:r>
            <a:r>
              <a:rPr lang="fr-CH" dirty="0" smtClean="0"/>
              <a:t>Man (Enterprise Management)</a:t>
            </a:r>
            <a:endParaRPr lang="fr-CH" dirty="0"/>
          </a:p>
          <a:p>
            <a:pPr marL="633413" lvl="1" indent="-176213">
              <a:buFont typeface="Arial" pitchFamily="34" charset="0"/>
              <a:buChar char="•"/>
            </a:pPr>
            <a:r>
              <a:rPr lang="fr-CH" dirty="0" smtClean="0"/>
              <a:t>Elément : </a:t>
            </a:r>
            <a:r>
              <a:rPr lang="fr-CH" dirty="0" err="1"/>
              <a:t>ingredient</a:t>
            </a:r>
            <a:r>
              <a:rPr lang="fr-CH" dirty="0"/>
              <a:t> </a:t>
            </a:r>
            <a:r>
              <a:rPr lang="fr-CH" dirty="0">
                <a:sym typeface="Wingdings" panose="05000000000000000000" pitchFamily="2" charset="2"/>
              </a:rPr>
              <a:t> </a:t>
            </a:r>
            <a:r>
              <a:rPr lang="fr-CH" dirty="0" err="1">
                <a:sym typeface="Wingdings" panose="05000000000000000000" pitchFamily="2" charset="2"/>
              </a:rPr>
              <a:t>View</a:t>
            </a:r>
            <a:r>
              <a:rPr lang="fr-CH" dirty="0">
                <a:sym typeface="Wingdings" panose="05000000000000000000" pitchFamily="2" charset="2"/>
              </a:rPr>
              <a:t> Service : </a:t>
            </a:r>
            <a:r>
              <a:rPr lang="fr-CH" dirty="0" err="1">
                <a:sym typeface="Wingdings" panose="05000000000000000000" pitchFamily="2" charset="2"/>
              </a:rPr>
              <a:t>ManIngredientViewSvc</a:t>
            </a:r>
            <a:r>
              <a:rPr lang="fr-CH" dirty="0">
                <a:sym typeface="Wingdings" panose="05000000000000000000" pitchFamily="2" charset="2"/>
              </a:rPr>
              <a:t> (.</a:t>
            </a:r>
            <a:r>
              <a:rPr lang="fr-CH" dirty="0" err="1">
                <a:sym typeface="Wingdings" panose="05000000000000000000" pitchFamily="2" charset="2"/>
              </a:rPr>
              <a:t>php</a:t>
            </a:r>
            <a:r>
              <a:rPr lang="fr-CH" dirty="0">
                <a:sym typeface="Wingdings" panose="05000000000000000000" pitchFamily="2" charset="2"/>
              </a:rPr>
              <a:t>)</a:t>
            </a:r>
            <a:endParaRPr lang="fr-CH" dirty="0"/>
          </a:p>
          <a:p>
            <a:pPr marL="633413" lvl="1" indent="-176213">
              <a:buFont typeface="Arial" pitchFamily="34" charset="0"/>
              <a:buChar char="•"/>
            </a:pPr>
            <a:endParaRPr lang="fr-CH" dirty="0"/>
          </a:p>
          <a:p>
            <a:pPr marL="633413" lvl="1" indent="-176213">
              <a:buFont typeface="Arial" pitchFamily="34" charset="0"/>
              <a:buChar char="•"/>
            </a:pPr>
            <a:r>
              <a:rPr lang="fr-CH" dirty="0"/>
              <a:t>Application : </a:t>
            </a:r>
            <a:r>
              <a:rPr lang="fr-CH" dirty="0" smtClean="0"/>
              <a:t>As (</a:t>
            </a:r>
            <a:r>
              <a:rPr lang="fr-CH" dirty="0" err="1" smtClean="0"/>
              <a:t>Automated</a:t>
            </a:r>
            <a:r>
              <a:rPr lang="fr-CH" dirty="0" smtClean="0"/>
              <a:t> System)</a:t>
            </a:r>
            <a:endParaRPr lang="fr-CH" dirty="0"/>
          </a:p>
          <a:p>
            <a:pPr marL="633413" lvl="1" indent="-176213">
              <a:buFont typeface="Arial" pitchFamily="34" charset="0"/>
              <a:buChar char="•"/>
            </a:pPr>
            <a:r>
              <a:rPr lang="fr-CH" dirty="0" smtClean="0"/>
              <a:t>Elément </a:t>
            </a:r>
            <a:r>
              <a:rPr lang="fr-CH" dirty="0"/>
              <a:t>: </a:t>
            </a:r>
            <a:r>
              <a:rPr lang="fr-CH" dirty="0" err="1"/>
              <a:t>ingredient</a:t>
            </a:r>
            <a:r>
              <a:rPr lang="fr-CH" dirty="0"/>
              <a:t> </a:t>
            </a:r>
            <a:r>
              <a:rPr lang="fr-CH" dirty="0">
                <a:sym typeface="Wingdings" panose="05000000000000000000" pitchFamily="2" charset="2"/>
              </a:rPr>
              <a:t> </a:t>
            </a:r>
            <a:r>
              <a:rPr lang="fr-CH" dirty="0" err="1">
                <a:sym typeface="Wingdings" panose="05000000000000000000" pitchFamily="2" charset="2"/>
              </a:rPr>
              <a:t>View</a:t>
            </a:r>
            <a:r>
              <a:rPr lang="fr-CH" dirty="0">
                <a:sym typeface="Wingdings" panose="05000000000000000000" pitchFamily="2" charset="2"/>
              </a:rPr>
              <a:t> </a:t>
            </a:r>
            <a:r>
              <a:rPr lang="fr-CH" dirty="0" smtClean="0">
                <a:sym typeface="Wingdings" panose="05000000000000000000" pitchFamily="2" charset="2"/>
              </a:rPr>
              <a:t>Service : </a:t>
            </a:r>
            <a:r>
              <a:rPr lang="fr-CH" dirty="0" err="1" smtClean="0">
                <a:sym typeface="Wingdings" panose="05000000000000000000" pitchFamily="2" charset="2"/>
              </a:rPr>
              <a:t>AsIngredientViewSvc</a:t>
            </a:r>
            <a:r>
              <a:rPr lang="fr-CH" dirty="0" smtClean="0">
                <a:sym typeface="Wingdings" panose="05000000000000000000" pitchFamily="2" charset="2"/>
              </a:rPr>
              <a:t> </a:t>
            </a:r>
            <a:r>
              <a:rPr lang="fr-CH" dirty="0">
                <a:sym typeface="Wingdings" panose="05000000000000000000" pitchFamily="2" charset="2"/>
              </a:rPr>
              <a:t>(.</a:t>
            </a:r>
            <a:r>
              <a:rPr lang="fr-CH" dirty="0" err="1">
                <a:sym typeface="Wingdings" panose="05000000000000000000" pitchFamily="2" charset="2"/>
              </a:rPr>
              <a:t>php</a:t>
            </a:r>
            <a:r>
              <a:rPr lang="fr-CH" dirty="0">
                <a:sym typeface="Wingdings" panose="05000000000000000000" pitchFamily="2" charset="2"/>
              </a:rPr>
              <a:t>)</a:t>
            </a:r>
            <a:endParaRPr lang="fr-CH" dirty="0"/>
          </a:p>
          <a:p>
            <a:pPr marL="633413" lvl="1" indent="-176213">
              <a:buFont typeface="Arial" pitchFamily="34" charset="0"/>
              <a:buChar char="•"/>
            </a:pPr>
            <a:endParaRPr lang="fr-CH" dirty="0"/>
          </a:p>
          <a:p>
            <a:pPr marL="633413" lvl="1" indent="-176213">
              <a:buFont typeface="Arial" pitchFamily="34" charset="0"/>
              <a:buChar char="•"/>
            </a:pPr>
            <a:endParaRPr lang="fr-CH" dirty="0"/>
          </a:p>
          <a:p>
            <a:pPr marL="176213" indent="-176213">
              <a:buFont typeface="Arial" pitchFamily="34" charset="0"/>
              <a:buChar char="•"/>
            </a:pPr>
            <a:r>
              <a:rPr lang="fr-CH" dirty="0"/>
              <a:t>1 </a:t>
            </a:r>
            <a:r>
              <a:rPr lang="fr-CH" dirty="0" err="1"/>
              <a:t>View</a:t>
            </a:r>
            <a:r>
              <a:rPr lang="fr-CH" dirty="0"/>
              <a:t> </a:t>
            </a:r>
            <a:r>
              <a:rPr lang="fr-CH" dirty="0" smtClean="0"/>
              <a:t>Data </a:t>
            </a:r>
            <a:r>
              <a:rPr lang="fr-CH" dirty="0"/>
              <a:t>par application </a:t>
            </a:r>
            <a:r>
              <a:rPr lang="fr-CH" dirty="0" smtClean="0"/>
              <a:t>par </a:t>
            </a:r>
            <a:r>
              <a:rPr lang="fr-CH" dirty="0"/>
              <a:t>élément </a:t>
            </a:r>
            <a:r>
              <a:rPr lang="fr-CH" dirty="0" smtClean="0"/>
              <a:t>par </a:t>
            </a:r>
            <a:r>
              <a:rPr lang="fr-CH" dirty="0"/>
              <a:t>service </a:t>
            </a:r>
            <a:r>
              <a:rPr lang="fr-CH" dirty="0" smtClean="0"/>
              <a:t>(List, </a:t>
            </a:r>
            <a:r>
              <a:rPr lang="fr-CH" dirty="0" err="1" smtClean="0"/>
              <a:t>Find</a:t>
            </a:r>
            <a:r>
              <a:rPr lang="fr-CH" dirty="0" smtClean="0"/>
              <a:t>, </a:t>
            </a:r>
            <a:r>
              <a:rPr lang="fr-CH" dirty="0" err="1" smtClean="0"/>
              <a:t>Detail</a:t>
            </a:r>
            <a:r>
              <a:rPr lang="fr-CH" dirty="0" smtClean="0"/>
              <a:t>)</a:t>
            </a:r>
            <a:endParaRPr lang="fr-CH" dirty="0"/>
          </a:p>
          <a:p>
            <a:pPr marL="633413" lvl="1" indent="-176213">
              <a:buFont typeface="Arial" pitchFamily="34" charset="0"/>
              <a:buChar char="•"/>
            </a:pPr>
            <a:r>
              <a:rPr lang="fr-CH" dirty="0" smtClean="0"/>
              <a:t>Application </a:t>
            </a:r>
            <a:r>
              <a:rPr lang="fr-CH" dirty="0"/>
              <a:t>: Man (Enterprise Management)</a:t>
            </a:r>
          </a:p>
          <a:p>
            <a:pPr marL="633413" lvl="1" indent="-176213">
              <a:buFont typeface="Arial" pitchFamily="34" charset="0"/>
              <a:buChar char="•"/>
            </a:pPr>
            <a:r>
              <a:rPr lang="fr-CH" dirty="0"/>
              <a:t>Elément : </a:t>
            </a:r>
            <a:r>
              <a:rPr lang="fr-CH" dirty="0" err="1"/>
              <a:t>ingredient</a:t>
            </a:r>
            <a:endParaRPr lang="fr-CH" dirty="0"/>
          </a:p>
          <a:p>
            <a:pPr marL="633413" lvl="1" indent="-176213">
              <a:buFont typeface="Arial" pitchFamily="34" charset="0"/>
              <a:buChar char="•"/>
            </a:pPr>
            <a:r>
              <a:rPr lang="fr-CH" dirty="0"/>
              <a:t>Service : List </a:t>
            </a:r>
            <a:r>
              <a:rPr lang="fr-CH" dirty="0" smtClean="0">
                <a:sym typeface="Wingdings" panose="05000000000000000000" pitchFamily="2" charset="2"/>
              </a:rPr>
              <a:t> </a:t>
            </a:r>
            <a:r>
              <a:rPr lang="fr-CH" dirty="0" err="1">
                <a:sym typeface="Wingdings" panose="05000000000000000000" pitchFamily="2" charset="2"/>
              </a:rPr>
              <a:t>View</a:t>
            </a:r>
            <a:r>
              <a:rPr lang="fr-CH" dirty="0">
                <a:sym typeface="Wingdings" panose="05000000000000000000" pitchFamily="2" charset="2"/>
              </a:rPr>
              <a:t> </a:t>
            </a:r>
            <a:r>
              <a:rPr lang="fr-CH" dirty="0" smtClean="0">
                <a:sym typeface="Wingdings" panose="05000000000000000000" pitchFamily="2" charset="2"/>
              </a:rPr>
              <a:t>Data : </a:t>
            </a:r>
            <a:r>
              <a:rPr lang="fr-CH" dirty="0" err="1" smtClean="0">
                <a:sym typeface="Wingdings" panose="05000000000000000000" pitchFamily="2" charset="2"/>
              </a:rPr>
              <a:t>ManIngredient</a:t>
            </a:r>
            <a:r>
              <a:rPr lang="fr-CH" dirty="0" err="1">
                <a:sym typeface="Wingdings" panose="05000000000000000000" pitchFamily="2" charset="2"/>
              </a:rPr>
              <a:t>List</a:t>
            </a:r>
            <a:r>
              <a:rPr lang="fr-CH" dirty="0" err="1" smtClean="0">
                <a:sym typeface="Wingdings" panose="05000000000000000000" pitchFamily="2" charset="2"/>
              </a:rPr>
              <a:t>ViewData</a:t>
            </a:r>
            <a:r>
              <a:rPr lang="fr-CH" dirty="0" smtClean="0">
                <a:sym typeface="Wingdings" panose="05000000000000000000" pitchFamily="2" charset="2"/>
              </a:rPr>
              <a:t> </a:t>
            </a:r>
            <a:r>
              <a:rPr lang="fr-CH" dirty="0">
                <a:sym typeface="Wingdings" panose="05000000000000000000" pitchFamily="2" charset="2"/>
              </a:rPr>
              <a:t>(.</a:t>
            </a:r>
            <a:r>
              <a:rPr lang="fr-CH" dirty="0" err="1">
                <a:sym typeface="Wingdings" panose="05000000000000000000" pitchFamily="2" charset="2"/>
              </a:rPr>
              <a:t>php</a:t>
            </a:r>
            <a:r>
              <a:rPr lang="fr-CH" dirty="0" smtClean="0">
                <a:sym typeface="Wingdings" panose="05000000000000000000" pitchFamily="2" charset="2"/>
              </a:rPr>
              <a:t>)</a:t>
            </a:r>
          </a:p>
          <a:p>
            <a:pPr marL="633413" lvl="1" indent="-176213">
              <a:buFont typeface="Arial" pitchFamily="34" charset="0"/>
              <a:buChar char="•"/>
            </a:pPr>
            <a:endParaRPr lang="fr-CH" dirty="0" smtClean="0"/>
          </a:p>
          <a:p>
            <a:pPr marL="633413" lvl="1" indent="-176213">
              <a:buFont typeface="Arial" pitchFamily="34" charset="0"/>
              <a:buChar char="•"/>
            </a:pPr>
            <a:r>
              <a:rPr lang="fr-CH" dirty="0" smtClean="0"/>
              <a:t>Application </a:t>
            </a:r>
            <a:r>
              <a:rPr lang="fr-CH" dirty="0"/>
              <a:t>: As (</a:t>
            </a:r>
            <a:r>
              <a:rPr lang="fr-CH" dirty="0" err="1"/>
              <a:t>Automated</a:t>
            </a:r>
            <a:r>
              <a:rPr lang="fr-CH" dirty="0"/>
              <a:t> System)</a:t>
            </a:r>
          </a:p>
          <a:p>
            <a:pPr marL="633413" lvl="1" indent="-176213">
              <a:buFont typeface="Arial" pitchFamily="34" charset="0"/>
              <a:buChar char="•"/>
            </a:pPr>
            <a:r>
              <a:rPr lang="fr-CH" dirty="0"/>
              <a:t>Elément : </a:t>
            </a:r>
            <a:r>
              <a:rPr lang="fr-CH" dirty="0" err="1"/>
              <a:t>ingredient</a:t>
            </a:r>
            <a:endParaRPr lang="fr-CH" dirty="0"/>
          </a:p>
          <a:p>
            <a:pPr marL="633413" lvl="1" indent="-176213">
              <a:buFont typeface="Arial" pitchFamily="34" charset="0"/>
              <a:buChar char="•"/>
            </a:pPr>
            <a:r>
              <a:rPr lang="fr-CH" dirty="0"/>
              <a:t>Service : </a:t>
            </a:r>
            <a:r>
              <a:rPr lang="fr-CH" dirty="0" err="1"/>
              <a:t>Find</a:t>
            </a:r>
            <a:r>
              <a:rPr lang="fr-CH" dirty="0"/>
              <a:t> </a:t>
            </a:r>
            <a:r>
              <a:rPr lang="fr-CH" dirty="0" smtClean="0">
                <a:sym typeface="Wingdings" panose="05000000000000000000" pitchFamily="2" charset="2"/>
              </a:rPr>
              <a:t> </a:t>
            </a:r>
            <a:r>
              <a:rPr lang="fr-CH" dirty="0" err="1">
                <a:sym typeface="Wingdings" panose="05000000000000000000" pitchFamily="2" charset="2"/>
              </a:rPr>
              <a:t>View</a:t>
            </a:r>
            <a:r>
              <a:rPr lang="fr-CH" dirty="0">
                <a:sym typeface="Wingdings" panose="05000000000000000000" pitchFamily="2" charset="2"/>
              </a:rPr>
              <a:t> Data : </a:t>
            </a:r>
            <a:r>
              <a:rPr lang="fr-CH" dirty="0" err="1" smtClean="0">
                <a:sym typeface="Wingdings" panose="05000000000000000000" pitchFamily="2" charset="2"/>
              </a:rPr>
              <a:t>AsIngredient</a:t>
            </a:r>
            <a:r>
              <a:rPr lang="fr-CH" dirty="0" err="1">
                <a:sym typeface="Wingdings" panose="05000000000000000000" pitchFamily="2" charset="2"/>
              </a:rPr>
              <a:t>Find</a:t>
            </a:r>
            <a:r>
              <a:rPr lang="fr-CH" dirty="0" err="1" smtClean="0">
                <a:sym typeface="Wingdings" panose="05000000000000000000" pitchFamily="2" charset="2"/>
              </a:rPr>
              <a:t>ViewData</a:t>
            </a:r>
            <a:r>
              <a:rPr lang="fr-CH" dirty="0" smtClean="0">
                <a:sym typeface="Wingdings" panose="05000000000000000000" pitchFamily="2" charset="2"/>
              </a:rPr>
              <a:t> </a:t>
            </a:r>
            <a:r>
              <a:rPr lang="fr-CH" dirty="0">
                <a:sym typeface="Wingdings" panose="05000000000000000000" pitchFamily="2" charset="2"/>
              </a:rPr>
              <a:t>(.</a:t>
            </a:r>
            <a:r>
              <a:rPr lang="fr-CH" dirty="0" err="1">
                <a:sym typeface="Wingdings" panose="05000000000000000000" pitchFamily="2" charset="2"/>
              </a:rPr>
              <a:t>php</a:t>
            </a:r>
            <a:r>
              <a:rPr lang="fr-CH" dirty="0">
                <a:sym typeface="Wingdings" panose="05000000000000000000" pitchFamily="2" charset="2"/>
              </a:rPr>
              <a:t>)</a:t>
            </a:r>
          </a:p>
          <a:p>
            <a:pPr marL="1090613" lvl="2" indent="-176213">
              <a:buFont typeface="Arial" pitchFamily="34" charset="0"/>
              <a:buChar char="•"/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14840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416744" y="227990"/>
            <a:ext cx="1358513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fr-CH" b="1" dirty="0" smtClean="0"/>
              <a:t>Bus Services</a:t>
            </a:r>
            <a:endParaRPr lang="fr-CH" b="1" dirty="0"/>
          </a:p>
        </p:txBody>
      </p:sp>
      <p:sp>
        <p:nvSpPr>
          <p:cNvPr id="4" name="ZoneTexte 3"/>
          <p:cNvSpPr txBox="1"/>
          <p:nvPr/>
        </p:nvSpPr>
        <p:spPr>
          <a:xfrm>
            <a:off x="1081647" y="908720"/>
            <a:ext cx="1002870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6213" indent="-176213">
              <a:buFont typeface="Arial" pitchFamily="34" charset="0"/>
              <a:buChar char="•"/>
            </a:pPr>
            <a:r>
              <a:rPr lang="fr-CH" dirty="0" smtClean="0"/>
              <a:t>1 Bus Service par application et élément</a:t>
            </a:r>
          </a:p>
          <a:p>
            <a:pPr marL="633413" lvl="1" indent="-176213">
              <a:buFont typeface="Arial" pitchFamily="34" charset="0"/>
              <a:buChar char="•"/>
            </a:pPr>
            <a:r>
              <a:rPr lang="fr-CH" dirty="0" smtClean="0"/>
              <a:t>Application </a:t>
            </a:r>
            <a:r>
              <a:rPr lang="fr-CH" dirty="0"/>
              <a:t>: Man (Enterprise Management)</a:t>
            </a:r>
          </a:p>
          <a:p>
            <a:pPr marL="633413" lvl="1" indent="-176213">
              <a:buFont typeface="Arial" pitchFamily="34" charset="0"/>
              <a:buChar char="•"/>
            </a:pPr>
            <a:r>
              <a:rPr lang="fr-CH" dirty="0" smtClean="0"/>
              <a:t>Elément </a:t>
            </a:r>
            <a:r>
              <a:rPr lang="fr-CH" dirty="0"/>
              <a:t>: </a:t>
            </a:r>
            <a:r>
              <a:rPr lang="fr-CH" dirty="0" err="1"/>
              <a:t>ingredient</a:t>
            </a:r>
            <a:r>
              <a:rPr lang="fr-CH" dirty="0"/>
              <a:t> </a:t>
            </a:r>
            <a:r>
              <a:rPr lang="fr-CH" dirty="0">
                <a:sym typeface="Wingdings" panose="05000000000000000000" pitchFamily="2" charset="2"/>
              </a:rPr>
              <a:t> </a:t>
            </a:r>
            <a:r>
              <a:rPr lang="fr-CH" dirty="0" smtClean="0">
                <a:sym typeface="Wingdings" panose="05000000000000000000" pitchFamily="2" charset="2"/>
              </a:rPr>
              <a:t>Bus Service </a:t>
            </a:r>
            <a:r>
              <a:rPr lang="fr-CH" dirty="0">
                <a:sym typeface="Wingdings" panose="05000000000000000000" pitchFamily="2" charset="2"/>
              </a:rPr>
              <a:t>: </a:t>
            </a:r>
            <a:r>
              <a:rPr lang="fr-CH" dirty="0" err="1" smtClean="0">
                <a:sym typeface="Wingdings" panose="05000000000000000000" pitchFamily="2" charset="2"/>
              </a:rPr>
              <a:t>ManIngredientBusSvc</a:t>
            </a:r>
            <a:r>
              <a:rPr lang="fr-CH" dirty="0" smtClean="0">
                <a:sym typeface="Wingdings" panose="05000000000000000000" pitchFamily="2" charset="2"/>
              </a:rPr>
              <a:t> </a:t>
            </a:r>
            <a:r>
              <a:rPr lang="fr-CH" dirty="0">
                <a:sym typeface="Wingdings" panose="05000000000000000000" pitchFamily="2" charset="2"/>
              </a:rPr>
              <a:t>(.</a:t>
            </a:r>
            <a:r>
              <a:rPr lang="fr-CH" dirty="0" err="1">
                <a:sym typeface="Wingdings" panose="05000000000000000000" pitchFamily="2" charset="2"/>
              </a:rPr>
              <a:t>php</a:t>
            </a:r>
            <a:r>
              <a:rPr lang="fr-CH" dirty="0">
                <a:sym typeface="Wingdings" panose="05000000000000000000" pitchFamily="2" charset="2"/>
              </a:rPr>
              <a:t>)</a:t>
            </a:r>
            <a:endParaRPr lang="fr-CH" dirty="0"/>
          </a:p>
          <a:p>
            <a:pPr marL="176213" indent="-176213">
              <a:buFont typeface="Arial" pitchFamily="34" charset="0"/>
              <a:buChar char="•"/>
            </a:pPr>
            <a:endParaRPr lang="fr-CH" dirty="0"/>
          </a:p>
          <a:p>
            <a:pPr marL="633413" lvl="1" indent="-176213">
              <a:buFont typeface="Arial" pitchFamily="34" charset="0"/>
              <a:buChar char="•"/>
            </a:pPr>
            <a:r>
              <a:rPr lang="fr-CH" dirty="0"/>
              <a:t>Application : As (</a:t>
            </a:r>
            <a:r>
              <a:rPr lang="fr-CH" dirty="0" err="1"/>
              <a:t>Automated</a:t>
            </a:r>
            <a:r>
              <a:rPr lang="fr-CH" dirty="0"/>
              <a:t> System)</a:t>
            </a:r>
          </a:p>
          <a:p>
            <a:pPr marL="633413" lvl="1" indent="-176213">
              <a:buFont typeface="Arial" pitchFamily="34" charset="0"/>
              <a:buChar char="•"/>
            </a:pPr>
            <a:r>
              <a:rPr lang="fr-CH" dirty="0"/>
              <a:t>Elément </a:t>
            </a:r>
            <a:r>
              <a:rPr lang="fr-CH" dirty="0" smtClean="0"/>
              <a:t>: </a:t>
            </a:r>
            <a:r>
              <a:rPr lang="fr-CH" dirty="0" err="1"/>
              <a:t>ingredient</a:t>
            </a:r>
            <a:r>
              <a:rPr lang="fr-CH" dirty="0"/>
              <a:t> </a:t>
            </a:r>
            <a:r>
              <a:rPr lang="fr-CH" dirty="0">
                <a:sym typeface="Wingdings" panose="05000000000000000000" pitchFamily="2" charset="2"/>
              </a:rPr>
              <a:t> </a:t>
            </a:r>
            <a:r>
              <a:rPr lang="fr-CH" dirty="0" smtClean="0">
                <a:sym typeface="Wingdings" panose="05000000000000000000" pitchFamily="2" charset="2"/>
              </a:rPr>
              <a:t>Bus Service : </a:t>
            </a:r>
            <a:r>
              <a:rPr lang="fr-CH" dirty="0" err="1" smtClean="0">
                <a:sym typeface="Wingdings" panose="05000000000000000000" pitchFamily="2" charset="2"/>
              </a:rPr>
              <a:t>AsIngredientBusSvc</a:t>
            </a:r>
            <a:r>
              <a:rPr lang="fr-CH" dirty="0" smtClean="0">
                <a:sym typeface="Wingdings" panose="05000000000000000000" pitchFamily="2" charset="2"/>
              </a:rPr>
              <a:t> </a:t>
            </a:r>
            <a:r>
              <a:rPr lang="fr-CH" dirty="0">
                <a:sym typeface="Wingdings" panose="05000000000000000000" pitchFamily="2" charset="2"/>
              </a:rPr>
              <a:t>(.</a:t>
            </a:r>
            <a:r>
              <a:rPr lang="fr-CH" dirty="0" err="1">
                <a:sym typeface="Wingdings" panose="05000000000000000000" pitchFamily="2" charset="2"/>
              </a:rPr>
              <a:t>php</a:t>
            </a:r>
            <a:r>
              <a:rPr lang="fr-CH" dirty="0">
                <a:sym typeface="Wingdings" panose="05000000000000000000" pitchFamily="2" charset="2"/>
              </a:rPr>
              <a:t>)</a:t>
            </a:r>
            <a:endParaRPr lang="fr-CH" dirty="0"/>
          </a:p>
          <a:p>
            <a:pPr marL="633413" lvl="1" indent="-176213">
              <a:buFont typeface="Arial" pitchFamily="34" charset="0"/>
              <a:buChar char="•"/>
            </a:pPr>
            <a:endParaRPr lang="fr-CH" dirty="0"/>
          </a:p>
          <a:p>
            <a:pPr marL="633413" lvl="1" indent="-176213">
              <a:buFont typeface="Arial" pitchFamily="34" charset="0"/>
              <a:buChar char="•"/>
            </a:pPr>
            <a:endParaRPr lang="fr-CH" dirty="0"/>
          </a:p>
          <a:p>
            <a:pPr marL="176213" indent="-176213">
              <a:buFont typeface="Arial" pitchFamily="34" charset="0"/>
              <a:buChar char="•"/>
            </a:pPr>
            <a:r>
              <a:rPr lang="fr-CH" dirty="0" smtClean="0"/>
              <a:t>Utilise 1 </a:t>
            </a:r>
            <a:r>
              <a:rPr lang="fr-CH" dirty="0" err="1" smtClean="0"/>
              <a:t>View</a:t>
            </a:r>
            <a:r>
              <a:rPr lang="fr-CH" dirty="0" smtClean="0"/>
              <a:t> Data et 1 ou plusieurs Data </a:t>
            </a:r>
            <a:r>
              <a:rPr lang="fr-CH" dirty="0" err="1" smtClean="0"/>
              <a:t>Data</a:t>
            </a:r>
            <a:r>
              <a:rPr lang="fr-CH" dirty="0" smtClean="0"/>
              <a:t> par application</a:t>
            </a:r>
            <a:r>
              <a:rPr lang="fr-CH" dirty="0"/>
              <a:t> par service par élément (List, </a:t>
            </a:r>
            <a:r>
              <a:rPr lang="fr-CH" dirty="0" err="1"/>
              <a:t>Find</a:t>
            </a:r>
            <a:r>
              <a:rPr lang="fr-CH" dirty="0"/>
              <a:t>, </a:t>
            </a:r>
            <a:r>
              <a:rPr lang="fr-CH" dirty="0" err="1" smtClean="0"/>
              <a:t>Detail</a:t>
            </a:r>
            <a:r>
              <a:rPr lang="fr-CH" dirty="0" smtClean="0"/>
              <a:t>)</a:t>
            </a:r>
          </a:p>
          <a:p>
            <a:pPr marL="176213" indent="-176213">
              <a:buFont typeface="Arial" pitchFamily="34" charset="0"/>
              <a:buChar char="•"/>
            </a:pPr>
            <a:endParaRPr lang="fr-CH" dirty="0" smtClean="0"/>
          </a:p>
          <a:p>
            <a:pPr marL="176213" indent="-176213">
              <a:buFont typeface="Arial" pitchFamily="34" charset="0"/>
              <a:buChar char="•"/>
            </a:pPr>
            <a:r>
              <a:rPr lang="fr-CH" dirty="0" smtClean="0"/>
              <a:t>Transforme les Data </a:t>
            </a:r>
            <a:r>
              <a:rPr lang="fr-CH" dirty="0" err="1" smtClean="0"/>
              <a:t>Data</a:t>
            </a:r>
            <a:r>
              <a:rPr lang="fr-CH" dirty="0" smtClean="0"/>
              <a:t> en </a:t>
            </a:r>
            <a:r>
              <a:rPr lang="fr-CH" dirty="0" err="1" smtClean="0"/>
              <a:t>View</a:t>
            </a:r>
            <a:r>
              <a:rPr lang="fr-CH" dirty="0" smtClean="0"/>
              <a:t> Data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5656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391897" y="227990"/>
            <a:ext cx="1463157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fr-CH" b="1" dirty="0" smtClean="0"/>
              <a:t>Data Services</a:t>
            </a:r>
            <a:endParaRPr lang="fr-CH" b="1" dirty="0"/>
          </a:p>
        </p:txBody>
      </p:sp>
      <p:sp>
        <p:nvSpPr>
          <p:cNvPr id="4" name="ZoneTexte 3"/>
          <p:cNvSpPr txBox="1"/>
          <p:nvPr/>
        </p:nvSpPr>
        <p:spPr>
          <a:xfrm>
            <a:off x="558170" y="1197907"/>
            <a:ext cx="1128155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6213" indent="-176213">
              <a:buFont typeface="Arial" pitchFamily="34" charset="0"/>
              <a:buChar char="•"/>
            </a:pPr>
            <a:r>
              <a:rPr lang="fr-CH" dirty="0" smtClean="0"/>
              <a:t>1 Data Service par application et élément.</a:t>
            </a:r>
          </a:p>
          <a:p>
            <a:pPr marL="633413" lvl="1" indent="-176213">
              <a:buFont typeface="Arial" pitchFamily="34" charset="0"/>
              <a:buChar char="•"/>
            </a:pPr>
            <a:r>
              <a:rPr lang="fr-CH" dirty="0" smtClean="0"/>
              <a:t>Application </a:t>
            </a:r>
            <a:r>
              <a:rPr lang="fr-CH" dirty="0"/>
              <a:t>: </a:t>
            </a:r>
            <a:r>
              <a:rPr lang="fr-CH" dirty="0" smtClean="0"/>
              <a:t>Man, </a:t>
            </a:r>
            <a:r>
              <a:rPr lang="fr-CH" dirty="0"/>
              <a:t>E</a:t>
            </a:r>
            <a:r>
              <a:rPr lang="fr-CH" dirty="0" smtClean="0"/>
              <a:t>lément : </a:t>
            </a:r>
            <a:r>
              <a:rPr lang="fr-CH" dirty="0" err="1"/>
              <a:t>ingredient</a:t>
            </a:r>
            <a:r>
              <a:rPr lang="fr-CH" dirty="0"/>
              <a:t> </a:t>
            </a:r>
            <a:r>
              <a:rPr lang="fr-CH" dirty="0">
                <a:sym typeface="Wingdings" panose="05000000000000000000" pitchFamily="2" charset="2"/>
              </a:rPr>
              <a:t> </a:t>
            </a:r>
            <a:r>
              <a:rPr lang="fr-CH" dirty="0" smtClean="0">
                <a:sym typeface="Wingdings" panose="05000000000000000000" pitchFamily="2" charset="2"/>
              </a:rPr>
              <a:t>Data Service </a:t>
            </a:r>
            <a:r>
              <a:rPr lang="fr-CH" dirty="0">
                <a:sym typeface="Wingdings" panose="05000000000000000000" pitchFamily="2" charset="2"/>
              </a:rPr>
              <a:t>: </a:t>
            </a:r>
            <a:r>
              <a:rPr lang="fr-CH" dirty="0" err="1" smtClean="0">
                <a:sym typeface="Wingdings" panose="05000000000000000000" pitchFamily="2" charset="2"/>
              </a:rPr>
              <a:t>ManIngredientDataSvc</a:t>
            </a:r>
            <a:r>
              <a:rPr lang="fr-CH" dirty="0" smtClean="0">
                <a:sym typeface="Wingdings" panose="05000000000000000000" pitchFamily="2" charset="2"/>
              </a:rPr>
              <a:t> </a:t>
            </a:r>
            <a:r>
              <a:rPr lang="fr-CH" dirty="0">
                <a:sym typeface="Wingdings" panose="05000000000000000000" pitchFamily="2" charset="2"/>
              </a:rPr>
              <a:t>(.</a:t>
            </a:r>
            <a:r>
              <a:rPr lang="fr-CH" dirty="0" err="1">
                <a:sym typeface="Wingdings" panose="05000000000000000000" pitchFamily="2" charset="2"/>
              </a:rPr>
              <a:t>php</a:t>
            </a:r>
            <a:r>
              <a:rPr lang="fr-CH" dirty="0">
                <a:sym typeface="Wingdings" panose="05000000000000000000" pitchFamily="2" charset="2"/>
              </a:rPr>
              <a:t>)</a:t>
            </a:r>
            <a:endParaRPr lang="fr-CH" dirty="0"/>
          </a:p>
          <a:p>
            <a:pPr marL="633413" lvl="1" indent="-176213">
              <a:buFont typeface="Arial" pitchFamily="34" charset="0"/>
              <a:buChar char="•"/>
            </a:pPr>
            <a:r>
              <a:rPr lang="fr-CH" dirty="0" smtClean="0"/>
              <a:t>Application </a:t>
            </a:r>
            <a:r>
              <a:rPr lang="fr-CH" dirty="0"/>
              <a:t>: </a:t>
            </a:r>
            <a:r>
              <a:rPr lang="fr-CH" dirty="0" smtClean="0"/>
              <a:t>As, Elément : </a:t>
            </a:r>
            <a:r>
              <a:rPr lang="fr-CH" dirty="0" err="1"/>
              <a:t>ingredient</a:t>
            </a:r>
            <a:r>
              <a:rPr lang="fr-CH" dirty="0"/>
              <a:t> </a:t>
            </a:r>
            <a:r>
              <a:rPr lang="fr-CH" dirty="0">
                <a:sym typeface="Wingdings" panose="05000000000000000000" pitchFamily="2" charset="2"/>
              </a:rPr>
              <a:t> </a:t>
            </a:r>
            <a:r>
              <a:rPr lang="fr-CH" dirty="0" smtClean="0">
                <a:sym typeface="Wingdings" panose="05000000000000000000" pitchFamily="2" charset="2"/>
              </a:rPr>
              <a:t>Data Service : </a:t>
            </a:r>
            <a:r>
              <a:rPr lang="fr-CH" dirty="0" err="1" smtClean="0">
                <a:sym typeface="Wingdings" panose="05000000000000000000" pitchFamily="2" charset="2"/>
              </a:rPr>
              <a:t>AsIngredientDataSvc</a:t>
            </a:r>
            <a:r>
              <a:rPr lang="fr-CH" dirty="0" smtClean="0">
                <a:sym typeface="Wingdings" panose="05000000000000000000" pitchFamily="2" charset="2"/>
              </a:rPr>
              <a:t> </a:t>
            </a:r>
            <a:r>
              <a:rPr lang="fr-CH" dirty="0">
                <a:sym typeface="Wingdings" panose="05000000000000000000" pitchFamily="2" charset="2"/>
              </a:rPr>
              <a:t>(.</a:t>
            </a:r>
            <a:r>
              <a:rPr lang="fr-CH" dirty="0" err="1">
                <a:sym typeface="Wingdings" panose="05000000000000000000" pitchFamily="2" charset="2"/>
              </a:rPr>
              <a:t>php</a:t>
            </a:r>
            <a:r>
              <a:rPr lang="fr-CH" dirty="0">
                <a:sym typeface="Wingdings" panose="05000000000000000000" pitchFamily="2" charset="2"/>
              </a:rPr>
              <a:t>)</a:t>
            </a:r>
            <a:endParaRPr lang="fr-CH" dirty="0"/>
          </a:p>
          <a:p>
            <a:pPr marL="176213" indent="-176213">
              <a:buFont typeface="Arial" pitchFamily="34" charset="0"/>
              <a:buChar char="•"/>
            </a:pPr>
            <a:endParaRPr lang="fr-CH" dirty="0" smtClean="0"/>
          </a:p>
          <a:p>
            <a:pPr marL="176213" indent="-176213">
              <a:buFont typeface="Arial" pitchFamily="34" charset="0"/>
              <a:buChar char="•"/>
            </a:pPr>
            <a:r>
              <a:rPr lang="fr-CH" dirty="0" smtClean="0"/>
              <a:t>2 Data </a:t>
            </a:r>
            <a:r>
              <a:rPr lang="fr-CH" dirty="0"/>
              <a:t>Data par application </a:t>
            </a:r>
            <a:r>
              <a:rPr lang="fr-CH" dirty="0" smtClean="0"/>
              <a:t>par </a:t>
            </a:r>
            <a:r>
              <a:rPr lang="fr-CH" dirty="0"/>
              <a:t>élément </a:t>
            </a:r>
            <a:r>
              <a:rPr lang="fr-CH" dirty="0" smtClean="0"/>
              <a:t>: List et </a:t>
            </a:r>
            <a:r>
              <a:rPr lang="fr-CH" dirty="0" err="1" smtClean="0"/>
              <a:t>Detail</a:t>
            </a:r>
            <a:endParaRPr lang="fr-CH" dirty="0" smtClean="0"/>
          </a:p>
          <a:p>
            <a:pPr marL="633413" lvl="1" indent="-176213">
              <a:buFont typeface="Arial" pitchFamily="34" charset="0"/>
              <a:buChar char="•"/>
            </a:pPr>
            <a:r>
              <a:rPr lang="fr-CH" b="1" dirty="0" smtClean="0"/>
              <a:t>List</a:t>
            </a:r>
            <a:r>
              <a:rPr lang="fr-CH" dirty="0" smtClean="0"/>
              <a:t> Data </a:t>
            </a:r>
            <a:r>
              <a:rPr lang="fr-CH" dirty="0" err="1" smtClean="0"/>
              <a:t>Data</a:t>
            </a:r>
            <a:r>
              <a:rPr lang="fr-CH" dirty="0" smtClean="0"/>
              <a:t> dépend du contenu à afficher</a:t>
            </a:r>
          </a:p>
          <a:p>
            <a:pPr marL="633413" lvl="1" indent="-176213">
              <a:buFont typeface="Arial" pitchFamily="34" charset="0"/>
              <a:buChar char="•"/>
            </a:pPr>
            <a:r>
              <a:rPr lang="fr-CH" b="1" dirty="0" err="1" smtClean="0"/>
              <a:t>Detail</a:t>
            </a:r>
            <a:r>
              <a:rPr lang="fr-CH" dirty="0" smtClean="0"/>
              <a:t> Data </a:t>
            </a:r>
            <a:r>
              <a:rPr lang="fr-CH" dirty="0" err="1" smtClean="0"/>
              <a:t>Data</a:t>
            </a:r>
            <a:r>
              <a:rPr lang="fr-CH" dirty="0" smtClean="0"/>
              <a:t> contient tous les champs d’un élément. Utilisé pour la création et l’affichage des informations</a:t>
            </a:r>
          </a:p>
          <a:p>
            <a:pPr marL="176213" indent="-176213">
              <a:buFont typeface="Arial" pitchFamily="34" charset="0"/>
              <a:buChar char="•"/>
            </a:pPr>
            <a:endParaRPr lang="fr-CH" dirty="0" smtClean="0"/>
          </a:p>
          <a:p>
            <a:pPr marL="176213" indent="-176213">
              <a:buFont typeface="Arial" pitchFamily="34" charset="0"/>
              <a:buChar char="•"/>
            </a:pPr>
            <a:r>
              <a:rPr lang="fr-CH" dirty="0" smtClean="0"/>
              <a:t>1 </a:t>
            </a:r>
            <a:r>
              <a:rPr lang="fr-CH" dirty="0"/>
              <a:t>Data </a:t>
            </a:r>
            <a:r>
              <a:rPr lang="fr-CH" dirty="0" err="1"/>
              <a:t>Data</a:t>
            </a:r>
            <a:r>
              <a:rPr lang="fr-CH" dirty="0"/>
              <a:t> </a:t>
            </a:r>
            <a:r>
              <a:rPr lang="fr-CH" dirty="0" smtClean="0"/>
              <a:t>générique : </a:t>
            </a:r>
            <a:r>
              <a:rPr lang="fr-CH" dirty="0" err="1" smtClean="0"/>
              <a:t>GenIdDataData</a:t>
            </a:r>
            <a:r>
              <a:rPr lang="fr-CH" dirty="0" smtClean="0"/>
              <a:t>. La version originale est dans le dossier 08. Data</a:t>
            </a:r>
          </a:p>
          <a:p>
            <a:pPr marL="633413" lvl="1" indent="-176213">
              <a:buFont typeface="Arial" pitchFamily="34" charset="0"/>
              <a:buChar char="•"/>
            </a:pPr>
            <a:r>
              <a:rPr lang="fr-CH" b="1" dirty="0" err="1" smtClean="0"/>
              <a:t>GenIdDataData</a:t>
            </a:r>
            <a:r>
              <a:rPr lang="fr-CH" dirty="0" smtClean="0"/>
              <a:t> </a:t>
            </a:r>
            <a:r>
              <a:rPr lang="fr-CH" dirty="0"/>
              <a:t>contient l’Id </a:t>
            </a:r>
            <a:r>
              <a:rPr lang="fr-CH" dirty="0" smtClean="0"/>
              <a:t>d’un élément</a:t>
            </a:r>
            <a:r>
              <a:rPr lang="fr-CH" dirty="0"/>
              <a:t>. Utilisé pour </a:t>
            </a:r>
            <a:r>
              <a:rPr lang="fr-CH" dirty="0" err="1"/>
              <a:t>Find</a:t>
            </a:r>
            <a:r>
              <a:rPr lang="fr-CH" dirty="0"/>
              <a:t>, </a:t>
            </a:r>
            <a:r>
              <a:rPr lang="fr-CH" dirty="0" err="1"/>
              <a:t>Remove</a:t>
            </a:r>
            <a:r>
              <a:rPr lang="fr-CH" dirty="0"/>
              <a:t>, Restore</a:t>
            </a:r>
          </a:p>
          <a:p>
            <a:pPr marL="176213" indent="-176213">
              <a:buFont typeface="Arial" pitchFamily="34" charset="0"/>
              <a:buChar char="•"/>
            </a:pPr>
            <a:endParaRPr lang="fr-CH" dirty="0" smtClean="0"/>
          </a:p>
          <a:p>
            <a:pPr marL="633413" lvl="1" indent="-176213">
              <a:buFont typeface="Arial" pitchFamily="34" charset="0"/>
              <a:buChar char="•"/>
            </a:pPr>
            <a:r>
              <a:rPr lang="fr-CH" dirty="0" smtClean="0"/>
              <a:t>Application </a:t>
            </a:r>
            <a:r>
              <a:rPr lang="fr-CH" dirty="0"/>
              <a:t>: </a:t>
            </a:r>
            <a:r>
              <a:rPr lang="fr-CH" dirty="0" smtClean="0"/>
              <a:t>Man, </a:t>
            </a:r>
            <a:r>
              <a:rPr lang="fr-CH" dirty="0"/>
              <a:t>Elément : </a:t>
            </a:r>
            <a:r>
              <a:rPr lang="fr-CH" dirty="0" err="1"/>
              <a:t>ingredient</a:t>
            </a:r>
            <a:r>
              <a:rPr lang="fr-CH" dirty="0" smtClean="0"/>
              <a:t>, Service </a:t>
            </a:r>
            <a:r>
              <a:rPr lang="fr-CH" dirty="0"/>
              <a:t>: </a:t>
            </a:r>
            <a:r>
              <a:rPr lang="fr-CH" dirty="0" smtClean="0"/>
              <a:t>List </a:t>
            </a:r>
            <a:r>
              <a:rPr lang="fr-CH" dirty="0">
                <a:sym typeface="Wingdings" panose="05000000000000000000" pitchFamily="2" charset="2"/>
              </a:rPr>
              <a:t> </a:t>
            </a:r>
            <a:r>
              <a:rPr lang="fr-CH" dirty="0" smtClean="0">
                <a:sym typeface="Wingdings" panose="05000000000000000000" pitchFamily="2" charset="2"/>
              </a:rPr>
              <a:t>Data </a:t>
            </a:r>
            <a:r>
              <a:rPr lang="fr-CH" dirty="0">
                <a:sym typeface="Wingdings" panose="05000000000000000000" pitchFamily="2" charset="2"/>
              </a:rPr>
              <a:t>Data : </a:t>
            </a:r>
            <a:r>
              <a:rPr lang="fr-CH" dirty="0" err="1" smtClean="0">
                <a:sym typeface="Wingdings" panose="05000000000000000000" pitchFamily="2" charset="2"/>
              </a:rPr>
              <a:t>ManIngredient</a:t>
            </a:r>
            <a:r>
              <a:rPr lang="fr-CH" dirty="0" err="1">
                <a:sym typeface="Wingdings" panose="05000000000000000000" pitchFamily="2" charset="2"/>
              </a:rPr>
              <a:t>List</a:t>
            </a:r>
            <a:r>
              <a:rPr lang="fr-CH" dirty="0" err="1" smtClean="0">
                <a:sym typeface="Wingdings" panose="05000000000000000000" pitchFamily="2" charset="2"/>
              </a:rPr>
              <a:t>DataData</a:t>
            </a:r>
            <a:r>
              <a:rPr lang="fr-CH" dirty="0" smtClean="0">
                <a:sym typeface="Wingdings" panose="05000000000000000000" pitchFamily="2" charset="2"/>
              </a:rPr>
              <a:t> </a:t>
            </a:r>
            <a:r>
              <a:rPr lang="fr-CH" dirty="0">
                <a:sym typeface="Wingdings" panose="05000000000000000000" pitchFamily="2" charset="2"/>
              </a:rPr>
              <a:t>(.</a:t>
            </a:r>
            <a:r>
              <a:rPr lang="fr-CH" dirty="0" err="1">
                <a:sym typeface="Wingdings" panose="05000000000000000000" pitchFamily="2" charset="2"/>
              </a:rPr>
              <a:t>php</a:t>
            </a:r>
            <a:r>
              <a:rPr lang="fr-CH" dirty="0">
                <a:sym typeface="Wingdings" panose="05000000000000000000" pitchFamily="2" charset="2"/>
              </a:rPr>
              <a:t>)</a:t>
            </a:r>
          </a:p>
          <a:p>
            <a:pPr marL="633413" lvl="1" indent="-176213">
              <a:buFont typeface="Arial" pitchFamily="34" charset="0"/>
              <a:buChar char="•"/>
            </a:pPr>
            <a:r>
              <a:rPr lang="fr-CH" dirty="0" smtClean="0"/>
              <a:t>Application </a:t>
            </a:r>
            <a:r>
              <a:rPr lang="fr-CH" dirty="0"/>
              <a:t>: </a:t>
            </a:r>
            <a:r>
              <a:rPr lang="fr-CH" dirty="0" smtClean="0"/>
              <a:t>As</a:t>
            </a:r>
            <a:r>
              <a:rPr lang="fr-CH" dirty="0"/>
              <a:t> , Elément : </a:t>
            </a:r>
            <a:r>
              <a:rPr lang="fr-CH" dirty="0" err="1"/>
              <a:t>ingredient</a:t>
            </a:r>
            <a:r>
              <a:rPr lang="fr-CH" dirty="0" smtClean="0"/>
              <a:t>, Service </a:t>
            </a:r>
            <a:r>
              <a:rPr lang="fr-CH" dirty="0"/>
              <a:t>: </a:t>
            </a:r>
            <a:r>
              <a:rPr lang="fr-CH" dirty="0" err="1" smtClean="0"/>
              <a:t>Find</a:t>
            </a:r>
            <a:r>
              <a:rPr lang="fr-CH" dirty="0" smtClean="0"/>
              <a:t> </a:t>
            </a:r>
            <a:r>
              <a:rPr lang="fr-CH" dirty="0">
                <a:sym typeface="Wingdings" panose="05000000000000000000" pitchFamily="2" charset="2"/>
              </a:rPr>
              <a:t> </a:t>
            </a:r>
            <a:r>
              <a:rPr lang="fr-CH" dirty="0" smtClean="0">
                <a:sym typeface="Wingdings" panose="05000000000000000000" pitchFamily="2" charset="2"/>
              </a:rPr>
              <a:t>Data </a:t>
            </a:r>
            <a:r>
              <a:rPr lang="fr-CH" dirty="0">
                <a:sym typeface="Wingdings" panose="05000000000000000000" pitchFamily="2" charset="2"/>
              </a:rPr>
              <a:t>Data : </a:t>
            </a:r>
            <a:r>
              <a:rPr lang="fr-CH" dirty="0" err="1" smtClean="0">
                <a:sym typeface="Wingdings" panose="05000000000000000000" pitchFamily="2" charset="2"/>
              </a:rPr>
              <a:t>GenIdDataData</a:t>
            </a:r>
            <a:r>
              <a:rPr lang="fr-CH" dirty="0" smtClean="0">
                <a:sym typeface="Wingdings" panose="05000000000000000000" pitchFamily="2" charset="2"/>
              </a:rPr>
              <a:t> (.</a:t>
            </a:r>
            <a:r>
              <a:rPr lang="fr-CH" dirty="0" err="1">
                <a:sym typeface="Wingdings" panose="05000000000000000000" pitchFamily="2" charset="2"/>
              </a:rPr>
              <a:t>php</a:t>
            </a:r>
            <a:r>
              <a:rPr lang="fr-CH" dirty="0">
                <a:sym typeface="Wingdings" panose="05000000000000000000" pitchFamily="2" charset="2"/>
              </a:rPr>
              <a:t>)</a:t>
            </a:r>
          </a:p>
          <a:p>
            <a:pPr marL="176213" indent="-176213">
              <a:buFont typeface="Arial" pitchFamily="34" charset="0"/>
              <a:buChar char="•"/>
            </a:pPr>
            <a:endParaRPr lang="fr-CH" dirty="0" smtClean="0"/>
          </a:p>
          <a:p>
            <a:pPr marL="176213" indent="-176213">
              <a:buFont typeface="Arial" pitchFamily="34" charset="0"/>
              <a:buChar char="•"/>
            </a:pPr>
            <a:r>
              <a:rPr lang="fr-CH" dirty="0" smtClean="0"/>
              <a:t>Utilise les éléments de la couche Storage</a:t>
            </a:r>
            <a:endParaRPr lang="fr-CH" dirty="0" smtClean="0">
              <a:sym typeface="Wingdings" panose="05000000000000000000" pitchFamily="2" charset="2"/>
            </a:endParaRPr>
          </a:p>
          <a:p>
            <a:pPr marL="176213" indent="-176213">
              <a:buFont typeface="Arial" pitchFamily="34" charset="0"/>
              <a:buChar char="•"/>
            </a:pPr>
            <a:r>
              <a:rPr lang="fr-CH" dirty="0" smtClean="0">
                <a:sym typeface="Wingdings" panose="05000000000000000000" pitchFamily="2" charset="2"/>
              </a:rPr>
              <a:t>Transforme les </a:t>
            </a:r>
            <a:r>
              <a:rPr lang="fr-CH" dirty="0" err="1" smtClean="0">
                <a:sym typeface="Wingdings" panose="05000000000000000000" pitchFamily="2" charset="2"/>
              </a:rPr>
              <a:t>Stor</a:t>
            </a:r>
            <a:r>
              <a:rPr lang="fr-CH" dirty="0" smtClean="0">
                <a:sym typeface="Wingdings" panose="05000000000000000000" pitchFamily="2" charset="2"/>
              </a:rPr>
              <a:t> Data en Data Data</a:t>
            </a:r>
            <a:endParaRPr lang="fr-CH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038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127081" y="227990"/>
            <a:ext cx="1937838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fr-CH" b="1" dirty="0" smtClean="0"/>
              <a:t>Storage (</a:t>
            </a:r>
            <a:r>
              <a:rPr lang="fr-CH" b="1" dirty="0" err="1" smtClean="0"/>
              <a:t>Db</a:t>
            </a:r>
            <a:r>
              <a:rPr lang="fr-CH" b="1" dirty="0" smtClean="0"/>
              <a:t>) Layer</a:t>
            </a:r>
            <a:endParaRPr lang="fr-CH" b="1" dirty="0"/>
          </a:p>
        </p:txBody>
      </p:sp>
      <p:sp>
        <p:nvSpPr>
          <p:cNvPr id="4" name="ZoneTexte 3"/>
          <p:cNvSpPr txBox="1"/>
          <p:nvPr/>
        </p:nvSpPr>
        <p:spPr>
          <a:xfrm>
            <a:off x="2656597" y="1131709"/>
            <a:ext cx="687880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6213" indent="-176213">
              <a:buFont typeface="Arial" pitchFamily="34" charset="0"/>
              <a:buChar char="•"/>
            </a:pPr>
            <a:r>
              <a:rPr lang="fr-CH" dirty="0" smtClean="0"/>
              <a:t>1 </a:t>
            </a:r>
            <a:r>
              <a:rPr lang="fr-CH" dirty="0" err="1" smtClean="0"/>
              <a:t>Stor</a:t>
            </a:r>
            <a:r>
              <a:rPr lang="fr-CH" dirty="0" smtClean="0"/>
              <a:t> Object par Table </a:t>
            </a:r>
            <a:r>
              <a:rPr lang="fr-CH" dirty="0" err="1" smtClean="0"/>
              <a:t>Db</a:t>
            </a:r>
            <a:endParaRPr lang="fr-CH" dirty="0" smtClean="0"/>
          </a:p>
          <a:p>
            <a:pPr marL="633413" lvl="1" indent="-176213">
              <a:buFont typeface="Arial" pitchFamily="34" charset="0"/>
              <a:buChar char="•"/>
            </a:pPr>
            <a:r>
              <a:rPr lang="fr-CH" dirty="0" smtClean="0"/>
              <a:t>Table </a:t>
            </a:r>
            <a:r>
              <a:rPr lang="fr-CH" dirty="0" err="1" smtClean="0"/>
              <a:t>Db</a:t>
            </a:r>
            <a:r>
              <a:rPr lang="fr-CH" dirty="0" smtClean="0"/>
              <a:t> : </a:t>
            </a:r>
            <a:r>
              <a:rPr lang="fr-CH" dirty="0" err="1" smtClean="0"/>
              <a:t>ingredient</a:t>
            </a:r>
            <a:r>
              <a:rPr lang="fr-CH" dirty="0" smtClean="0"/>
              <a:t> </a:t>
            </a:r>
            <a:r>
              <a:rPr lang="fr-CH" dirty="0" smtClean="0">
                <a:sym typeface="Wingdings" panose="05000000000000000000" pitchFamily="2" charset="2"/>
              </a:rPr>
              <a:t> </a:t>
            </a:r>
            <a:r>
              <a:rPr lang="fr-CH" dirty="0" err="1" smtClean="0">
                <a:sym typeface="Wingdings" panose="05000000000000000000" pitchFamily="2" charset="2"/>
              </a:rPr>
              <a:t>Stor</a:t>
            </a:r>
            <a:r>
              <a:rPr lang="fr-CH" dirty="0" smtClean="0">
                <a:sym typeface="Wingdings" panose="05000000000000000000" pitchFamily="2" charset="2"/>
              </a:rPr>
              <a:t> Object : </a:t>
            </a:r>
            <a:r>
              <a:rPr lang="fr-CH" dirty="0" err="1" smtClean="0">
                <a:sym typeface="Wingdings" panose="05000000000000000000" pitchFamily="2" charset="2"/>
              </a:rPr>
              <a:t>IngredientStor</a:t>
            </a:r>
            <a:r>
              <a:rPr lang="fr-CH" dirty="0" smtClean="0">
                <a:sym typeface="Wingdings" panose="05000000000000000000" pitchFamily="2" charset="2"/>
              </a:rPr>
              <a:t> (.</a:t>
            </a:r>
            <a:r>
              <a:rPr lang="fr-CH" dirty="0" err="1" smtClean="0">
                <a:sym typeface="Wingdings" panose="05000000000000000000" pitchFamily="2" charset="2"/>
              </a:rPr>
              <a:t>php</a:t>
            </a:r>
            <a:r>
              <a:rPr lang="fr-CH" dirty="0" smtClean="0">
                <a:sym typeface="Wingdings" panose="05000000000000000000" pitchFamily="2" charset="2"/>
              </a:rPr>
              <a:t>)</a:t>
            </a:r>
            <a:endParaRPr lang="fr-CH" dirty="0" smtClean="0"/>
          </a:p>
          <a:p>
            <a:pPr marL="176213" indent="-176213">
              <a:buFont typeface="Arial" pitchFamily="34" charset="0"/>
              <a:buChar char="•"/>
            </a:pPr>
            <a:endParaRPr lang="fr-CH" dirty="0" smtClean="0"/>
          </a:p>
          <a:p>
            <a:pPr marL="176213" indent="-176213">
              <a:buFont typeface="Arial" pitchFamily="34" charset="0"/>
              <a:buChar char="•"/>
            </a:pPr>
            <a:r>
              <a:rPr lang="fr-CH" dirty="0"/>
              <a:t>1 </a:t>
            </a:r>
            <a:r>
              <a:rPr lang="fr-CH" dirty="0" err="1"/>
              <a:t>Stor</a:t>
            </a:r>
            <a:r>
              <a:rPr lang="fr-CH" dirty="0"/>
              <a:t> Data pour tous les champs de Table </a:t>
            </a:r>
            <a:r>
              <a:rPr lang="fr-CH" dirty="0" err="1"/>
              <a:t>Db</a:t>
            </a:r>
            <a:endParaRPr lang="fr-CH" dirty="0"/>
          </a:p>
          <a:p>
            <a:pPr marL="633413" lvl="1" indent="-176213">
              <a:buFont typeface="Arial" pitchFamily="34" charset="0"/>
              <a:buChar char="•"/>
            </a:pPr>
            <a:r>
              <a:rPr lang="fr-CH" dirty="0"/>
              <a:t>Table </a:t>
            </a:r>
            <a:r>
              <a:rPr lang="fr-CH" dirty="0" err="1"/>
              <a:t>Db</a:t>
            </a:r>
            <a:r>
              <a:rPr lang="fr-CH" dirty="0"/>
              <a:t> : </a:t>
            </a:r>
            <a:r>
              <a:rPr lang="fr-CH" dirty="0" err="1"/>
              <a:t>ingredient</a:t>
            </a:r>
            <a:r>
              <a:rPr lang="fr-CH" dirty="0"/>
              <a:t> </a:t>
            </a:r>
            <a:r>
              <a:rPr lang="fr-CH" dirty="0">
                <a:sym typeface="Wingdings" panose="05000000000000000000" pitchFamily="2" charset="2"/>
              </a:rPr>
              <a:t> </a:t>
            </a:r>
            <a:r>
              <a:rPr lang="fr-CH" dirty="0" err="1">
                <a:sym typeface="Wingdings" panose="05000000000000000000" pitchFamily="2" charset="2"/>
              </a:rPr>
              <a:t>Stor</a:t>
            </a:r>
            <a:r>
              <a:rPr lang="fr-CH" dirty="0">
                <a:sym typeface="Wingdings" panose="05000000000000000000" pitchFamily="2" charset="2"/>
              </a:rPr>
              <a:t> Data : </a:t>
            </a:r>
            <a:r>
              <a:rPr lang="fr-CH" dirty="0" err="1">
                <a:sym typeface="Wingdings" panose="05000000000000000000" pitchFamily="2" charset="2"/>
              </a:rPr>
              <a:t>IngredientStorData</a:t>
            </a:r>
            <a:r>
              <a:rPr lang="fr-CH" dirty="0">
                <a:sym typeface="Wingdings" panose="05000000000000000000" pitchFamily="2" charset="2"/>
              </a:rPr>
              <a:t> (.</a:t>
            </a:r>
            <a:r>
              <a:rPr lang="fr-CH" dirty="0" err="1">
                <a:sym typeface="Wingdings" panose="05000000000000000000" pitchFamily="2" charset="2"/>
              </a:rPr>
              <a:t>php</a:t>
            </a:r>
            <a:r>
              <a:rPr lang="fr-CH" dirty="0" smtClean="0">
                <a:sym typeface="Wingdings" panose="05000000000000000000" pitchFamily="2" charset="2"/>
              </a:rPr>
              <a:t>)</a:t>
            </a:r>
          </a:p>
          <a:p>
            <a:pPr marL="176213" indent="-176213">
              <a:buFont typeface="Arial" pitchFamily="34" charset="0"/>
              <a:buChar char="•"/>
            </a:pPr>
            <a:endParaRPr lang="fr-CH" dirty="0"/>
          </a:p>
          <a:p>
            <a:pPr marL="176213" indent="-176213">
              <a:buFont typeface="Arial" pitchFamily="34" charset="0"/>
              <a:buChar char="•"/>
            </a:pPr>
            <a:r>
              <a:rPr lang="fr-CH" dirty="0"/>
              <a:t>1 </a:t>
            </a:r>
            <a:r>
              <a:rPr lang="fr-CH" dirty="0" err="1"/>
              <a:t>Stor</a:t>
            </a:r>
            <a:r>
              <a:rPr lang="fr-CH" dirty="0"/>
              <a:t> Data pour </a:t>
            </a:r>
            <a:r>
              <a:rPr lang="fr-CH" dirty="0" smtClean="0"/>
              <a:t>la liste (facultatif)</a:t>
            </a:r>
            <a:endParaRPr lang="fr-CH" dirty="0"/>
          </a:p>
          <a:p>
            <a:pPr marL="633413" lvl="1" indent="-176213">
              <a:buFont typeface="Arial" pitchFamily="34" charset="0"/>
              <a:buChar char="•"/>
            </a:pPr>
            <a:r>
              <a:rPr lang="fr-CH" dirty="0"/>
              <a:t>Table </a:t>
            </a:r>
            <a:r>
              <a:rPr lang="fr-CH" dirty="0" err="1"/>
              <a:t>Db</a:t>
            </a:r>
            <a:r>
              <a:rPr lang="fr-CH" dirty="0"/>
              <a:t> : </a:t>
            </a:r>
            <a:r>
              <a:rPr lang="fr-CH" dirty="0" err="1"/>
              <a:t>ingredient</a:t>
            </a:r>
            <a:r>
              <a:rPr lang="fr-CH" dirty="0"/>
              <a:t> </a:t>
            </a:r>
            <a:r>
              <a:rPr lang="fr-CH" dirty="0">
                <a:sym typeface="Wingdings" panose="05000000000000000000" pitchFamily="2" charset="2"/>
              </a:rPr>
              <a:t> </a:t>
            </a:r>
            <a:r>
              <a:rPr lang="fr-CH" dirty="0" err="1">
                <a:sym typeface="Wingdings" panose="05000000000000000000" pitchFamily="2" charset="2"/>
              </a:rPr>
              <a:t>Stor</a:t>
            </a:r>
            <a:r>
              <a:rPr lang="fr-CH" dirty="0">
                <a:sym typeface="Wingdings" panose="05000000000000000000" pitchFamily="2" charset="2"/>
              </a:rPr>
              <a:t> Data : </a:t>
            </a:r>
            <a:r>
              <a:rPr lang="fr-CH" dirty="0" err="1" smtClean="0">
                <a:sym typeface="Wingdings" panose="05000000000000000000" pitchFamily="2" charset="2"/>
              </a:rPr>
              <a:t>IngredientListStorData</a:t>
            </a:r>
            <a:r>
              <a:rPr lang="fr-CH" dirty="0" smtClean="0">
                <a:sym typeface="Wingdings" panose="05000000000000000000" pitchFamily="2" charset="2"/>
              </a:rPr>
              <a:t> </a:t>
            </a:r>
            <a:r>
              <a:rPr lang="fr-CH" dirty="0">
                <a:sym typeface="Wingdings" panose="05000000000000000000" pitchFamily="2" charset="2"/>
              </a:rPr>
              <a:t>(.</a:t>
            </a:r>
            <a:r>
              <a:rPr lang="fr-CH" dirty="0" err="1">
                <a:sym typeface="Wingdings" panose="05000000000000000000" pitchFamily="2" charset="2"/>
              </a:rPr>
              <a:t>php</a:t>
            </a:r>
            <a:r>
              <a:rPr lang="fr-CH" dirty="0" smtClean="0">
                <a:sym typeface="Wingdings" panose="05000000000000000000" pitchFamily="2" charset="2"/>
              </a:rPr>
              <a:t>)</a:t>
            </a:r>
            <a:endParaRPr lang="fr-CH" dirty="0"/>
          </a:p>
          <a:p>
            <a:pPr marL="176213" indent="-176213">
              <a:buFont typeface="Arial" pitchFamily="34" charset="0"/>
              <a:buChar char="•"/>
            </a:pPr>
            <a:endParaRPr lang="fr-CH" dirty="0" smtClean="0"/>
          </a:p>
        </p:txBody>
      </p:sp>
    </p:spTree>
    <p:extLst>
      <p:ext uri="{BB962C8B-B14F-4D97-AF65-F5344CB8AC3E}">
        <p14:creationId xmlns:p14="http://schemas.microsoft.com/office/powerpoint/2010/main" val="252714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KIM">
  <a:themeElements>
    <a:clrScheme name="Personnalisé 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95959"/>
      </a:hlink>
      <a:folHlink>
        <a:srgbClr val="59595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KIM" id="{2BDA3886-4356-4E7A-8EC4-B7D8B8F301F3}" vid="{77291092-75A4-44EA-BADA-C65275604AC9}"/>
    </a:ext>
  </a:ext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7691</TotalTime>
  <Words>505</Words>
  <Application>Microsoft Office PowerPoint</Application>
  <PresentationFormat>Grand écran</PresentationFormat>
  <Paragraphs>111</Paragraphs>
  <Slides>8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Wingdings</vt:lpstr>
      <vt:lpstr>EKIM</vt:lpstr>
      <vt:lpstr>Conception personnalisée</vt:lpstr>
      <vt:lpstr>EKIM SI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Yvan Excoffier</dc:creator>
  <cp:lastModifiedBy>Yvan</cp:lastModifiedBy>
  <cp:revision>184</cp:revision>
  <dcterms:created xsi:type="dcterms:W3CDTF">2016-11-04T07:50:22Z</dcterms:created>
  <dcterms:modified xsi:type="dcterms:W3CDTF">2017-04-24T15:17:01Z</dcterms:modified>
</cp:coreProperties>
</file>