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comments/comment1.xml" ContentType="application/vnd.openxmlformats-officedocument.presentationml.comments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21597938" cy="28803600"/>
  <p:notesSz cx="6858000" cy="9144000"/>
  <p:defaultTextStyle>
    <a:defPPr>
      <a:defRPr lang="fr-FR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IMT" initials="IMT" lastIdx="3" clrIdx="0"/>
  <p:cmAuthor id="1" name="Institut Mines-Télécom" initials="Note" lastIdx="3" clrIdx="1"/>
  <p:cmAuthor id="2" name="Vincent Gauthier" initials="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003882"/>
    <a:srgbClr val="BFCF3E"/>
    <a:srgbClr val="B4C325"/>
    <a:srgbClr val="7E635A"/>
    <a:srgbClr val="A8B50A"/>
    <a:srgbClr val="BF1238"/>
    <a:srgbClr val="F89A1E"/>
    <a:srgbClr val="6D5047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50" d="100"/>
          <a:sy n="50" d="100"/>
        </p:scale>
        <p:origin x="-418" y="2674"/>
      </p:cViewPr>
      <p:guideLst>
        <p:guide orient="horz" pos="3237"/>
        <p:guide pos="349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2-02-13T15:27:28.712" idx="3">
    <p:pos x="12761" y="15706"/>
    <p:text>Faire figurer la date et le nom de l'événement.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143125" y="685800"/>
            <a:ext cx="257175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19E8FE1-73A9-7F4B-8D4E-EC9CC0AF2E4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10083336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619250" y="8947150"/>
            <a:ext cx="18359438" cy="6175375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240088" y="16322675"/>
            <a:ext cx="15117762" cy="73596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Rectangle 4"/>
          <p:cNvSpPr>
            <a:spLocks noGrp="1" noChangeArrowheads="1"/>
          </p:cNvSpPr>
          <p:nvPr userDrawn="1"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 userDrawn="1"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 userDrawn="1"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618DBB-A609-6C4C-AE65-F4F039DDCBBA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4"/>
          <p:cNvSpPr>
            <a:spLocks noGrp="1" noChangeArrowheads="1"/>
          </p:cNvSpPr>
          <p:nvPr userDrawn="1"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 userDrawn="1"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 userDrawn="1"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883292-9D45-3B4D-A9BD-0054C93465C3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15389225" y="0"/>
            <a:ext cx="4589463" cy="25603200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619250" y="0"/>
            <a:ext cx="13617575" cy="256032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4"/>
          <p:cNvSpPr>
            <a:spLocks noGrp="1" noChangeArrowheads="1"/>
          </p:cNvSpPr>
          <p:nvPr userDrawn="1"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 userDrawn="1"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 userDrawn="1"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D0EEBC-1641-B149-8682-47F2A1D53BB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4"/>
          <p:cNvSpPr>
            <a:spLocks noGrp="1" noChangeArrowheads="1"/>
          </p:cNvSpPr>
          <p:nvPr userDrawn="1"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 userDrawn="1"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 userDrawn="1"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238F6C-F8A5-F647-8AC7-5E73EDAF4A4E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06563" y="18508663"/>
            <a:ext cx="18357850" cy="5721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706563" y="12207875"/>
            <a:ext cx="18357850" cy="6300788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Rectangle 4"/>
          <p:cNvSpPr>
            <a:spLocks noGrp="1" noChangeArrowheads="1"/>
          </p:cNvSpPr>
          <p:nvPr userDrawn="1"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 userDrawn="1"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 userDrawn="1"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F92167-A23B-3C4D-A19D-25B8CB1D169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619250" y="8321675"/>
            <a:ext cx="9102725" cy="172815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0874375" y="8321675"/>
            <a:ext cx="9104313" cy="172815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Rectangle 4"/>
          <p:cNvSpPr>
            <a:spLocks noGrp="1" noChangeArrowheads="1"/>
          </p:cNvSpPr>
          <p:nvPr userDrawn="1"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5"/>
          <p:cNvSpPr>
            <a:spLocks noGrp="1" noChangeArrowheads="1"/>
          </p:cNvSpPr>
          <p:nvPr userDrawn="1"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Rectangle 6"/>
          <p:cNvSpPr>
            <a:spLocks noGrp="1" noChangeArrowheads="1"/>
          </p:cNvSpPr>
          <p:nvPr userDrawn="1"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1A99C8-7A69-4841-8334-964294B45750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79500" y="1154113"/>
            <a:ext cx="19438938" cy="48006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079500" y="6446838"/>
            <a:ext cx="9542463" cy="2687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079500" y="9134475"/>
            <a:ext cx="9542463" cy="165957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10971213" y="6446838"/>
            <a:ext cx="9547225" cy="2687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10971213" y="9134475"/>
            <a:ext cx="9547225" cy="165957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Rectangle 4"/>
          <p:cNvSpPr>
            <a:spLocks noGrp="1" noChangeArrowheads="1"/>
          </p:cNvSpPr>
          <p:nvPr userDrawn="1"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8" name="Rectangle 5"/>
          <p:cNvSpPr>
            <a:spLocks noGrp="1" noChangeArrowheads="1"/>
          </p:cNvSpPr>
          <p:nvPr userDrawn="1"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9" name="Rectangle 6"/>
          <p:cNvSpPr>
            <a:spLocks noGrp="1" noChangeArrowheads="1"/>
          </p:cNvSpPr>
          <p:nvPr userDrawn="1"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6413B6-E4FB-694D-9F28-20B6F5104259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Rectangle 4"/>
          <p:cNvSpPr>
            <a:spLocks noGrp="1" noChangeArrowheads="1"/>
          </p:cNvSpPr>
          <p:nvPr userDrawn="1"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 userDrawn="1"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6"/>
          <p:cNvSpPr>
            <a:spLocks noGrp="1" noChangeArrowheads="1"/>
          </p:cNvSpPr>
          <p:nvPr userDrawn="1"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C342CB-0C65-5F4F-9C0C-853269F95ED0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 userDrawn="1"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Rectangle 5"/>
          <p:cNvSpPr>
            <a:spLocks noGrp="1" noChangeArrowheads="1"/>
          </p:cNvSpPr>
          <p:nvPr userDrawn="1"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Rectangle 6"/>
          <p:cNvSpPr>
            <a:spLocks noGrp="1" noChangeArrowheads="1"/>
          </p:cNvSpPr>
          <p:nvPr userDrawn="1"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C6928A-FD25-224E-9BEC-25812EA1FE44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79500" y="1146175"/>
            <a:ext cx="7105650" cy="48815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443913" y="1146175"/>
            <a:ext cx="12074525" cy="245840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079500" y="6027738"/>
            <a:ext cx="7105650" cy="197024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4"/>
          <p:cNvSpPr>
            <a:spLocks noGrp="1" noChangeArrowheads="1"/>
          </p:cNvSpPr>
          <p:nvPr userDrawn="1"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5"/>
          <p:cNvSpPr>
            <a:spLocks noGrp="1" noChangeArrowheads="1"/>
          </p:cNvSpPr>
          <p:nvPr userDrawn="1"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Rectangle 6"/>
          <p:cNvSpPr>
            <a:spLocks noGrp="1" noChangeArrowheads="1"/>
          </p:cNvSpPr>
          <p:nvPr userDrawn="1"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B6556E-4DA8-E942-9294-DBB56DFE0086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233863" y="20162838"/>
            <a:ext cx="12958762" cy="237966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4233863" y="2573338"/>
            <a:ext cx="12958762" cy="172831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233863" y="22542500"/>
            <a:ext cx="12958762" cy="33813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4"/>
          <p:cNvSpPr>
            <a:spLocks noGrp="1" noChangeArrowheads="1"/>
          </p:cNvSpPr>
          <p:nvPr userDrawn="1"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5"/>
          <p:cNvSpPr>
            <a:spLocks noGrp="1" noChangeArrowheads="1"/>
          </p:cNvSpPr>
          <p:nvPr userDrawn="1"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Rectangle 6"/>
          <p:cNvSpPr>
            <a:spLocks noGrp="1" noChangeArrowheads="1"/>
          </p:cNvSpPr>
          <p:nvPr userDrawn="1"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1576D0-2758-A04E-A3AE-16CDB9CACDBF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 bwMode="auto">
          <a:xfrm rot="16200000">
            <a:off x="12276138" y="19478625"/>
            <a:ext cx="1292225" cy="17351375"/>
          </a:xfrm>
          <a:prstGeom prst="rect">
            <a:avLst/>
          </a:prstGeom>
          <a:solidFill>
            <a:srgbClr val="00388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030" name="Group 21"/>
          <p:cNvGrpSpPr>
            <a:grpSpLocks/>
          </p:cNvGrpSpPr>
          <p:nvPr/>
        </p:nvGrpSpPr>
        <p:grpSpPr bwMode="auto">
          <a:xfrm>
            <a:off x="0" y="0"/>
            <a:ext cx="15316200" cy="3959225"/>
            <a:chOff x="0" y="0"/>
            <a:chExt cx="9648" cy="2494"/>
          </a:xfrm>
          <a:solidFill>
            <a:srgbClr val="003882"/>
          </a:solidFill>
        </p:grpSpPr>
        <p:grpSp>
          <p:nvGrpSpPr>
            <p:cNvPr id="1040" name="Group 10"/>
            <p:cNvGrpSpPr>
              <a:grpSpLocks/>
            </p:cNvGrpSpPr>
            <p:nvPr userDrawn="1"/>
          </p:nvGrpSpPr>
          <p:grpSpPr bwMode="auto">
            <a:xfrm>
              <a:off x="0" y="0"/>
              <a:ext cx="9648" cy="2494"/>
              <a:chOff x="0" y="0"/>
              <a:chExt cx="9648" cy="2494"/>
            </a:xfrm>
            <a:grpFill/>
          </p:grpSpPr>
          <p:sp>
            <p:nvSpPr>
              <p:cNvPr id="2" name="AutoShape 8"/>
              <p:cNvSpPr>
                <a:spLocks noChangeArrowheads="1"/>
              </p:cNvSpPr>
              <p:nvPr userDrawn="1"/>
            </p:nvSpPr>
            <p:spPr bwMode="auto">
              <a:xfrm>
                <a:off x="2736" y="0"/>
                <a:ext cx="6912" cy="2494"/>
              </a:xfrm>
              <a:prstGeom prst="roundRect">
                <a:avLst>
                  <a:gd name="adj" fmla="val 16667"/>
                </a:avLst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fr-FR"/>
              </a:p>
            </p:txBody>
          </p:sp>
          <p:sp>
            <p:nvSpPr>
              <p:cNvPr id="3" name="Rectangle 9"/>
              <p:cNvSpPr>
                <a:spLocks noChangeArrowheads="1"/>
              </p:cNvSpPr>
              <p:nvPr userDrawn="1"/>
            </p:nvSpPr>
            <p:spPr bwMode="auto">
              <a:xfrm>
                <a:off x="0" y="0"/>
                <a:ext cx="3401" cy="2494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fr-FR" dirty="0"/>
              </a:p>
            </p:txBody>
          </p:sp>
        </p:grpSp>
        <p:sp>
          <p:nvSpPr>
            <p:cNvPr id="1043" name="Rectangle 19"/>
            <p:cNvSpPr>
              <a:spLocks noChangeArrowheads="1"/>
            </p:cNvSpPr>
            <p:nvPr userDrawn="1"/>
          </p:nvSpPr>
          <p:spPr bwMode="auto">
            <a:xfrm>
              <a:off x="4224" y="0"/>
              <a:ext cx="5424" cy="1056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fr-FR"/>
            </a:p>
          </p:txBody>
        </p:sp>
      </p:grpSp>
      <p:sp>
        <p:nvSpPr>
          <p:cNvPr id="10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619250" y="8321675"/>
            <a:ext cx="18359438" cy="1728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288009" tIns="144004" rIns="288009" bIns="14400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619250" y="26242963"/>
            <a:ext cx="4500563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288009" tIns="144004" rIns="288009" bIns="144004" numCol="1" anchor="t" anchorCtr="0" compatLnSpc="1">
            <a:prstTxWarp prst="textNoShape">
              <a:avLst/>
            </a:prstTxWarp>
          </a:bodyPr>
          <a:lstStyle>
            <a:lvl1pPr>
              <a:defRPr sz="44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378700" y="26242963"/>
            <a:ext cx="6840538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288009" tIns="144004" rIns="288009" bIns="144004" numCol="1" anchor="t" anchorCtr="0" compatLnSpc="1">
            <a:prstTxWarp prst="textNoShape">
              <a:avLst/>
            </a:prstTxWarp>
          </a:bodyPr>
          <a:lstStyle>
            <a:lvl1pPr algn="ctr">
              <a:defRPr sz="44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5478125" y="26242963"/>
            <a:ext cx="4500563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288009" tIns="144004" rIns="288009" bIns="144004" numCol="1" anchor="t" anchorCtr="0" compatLnSpc="1">
            <a:prstTxWarp prst="textNoShape">
              <a:avLst/>
            </a:prstTxWarp>
          </a:bodyPr>
          <a:lstStyle>
            <a:lvl1pPr algn="r">
              <a:defRPr sz="4400"/>
            </a:lvl1pPr>
          </a:lstStyle>
          <a:p>
            <a:pPr>
              <a:defRPr/>
            </a:pPr>
            <a:fld id="{69466F48-5A00-C344-9631-A4FFAF03AC20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103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495800" y="0"/>
            <a:ext cx="107442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288009" tIns="144004" rIns="288009" bIns="14400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et modifiez le titre</a:t>
            </a:r>
          </a:p>
        </p:txBody>
      </p:sp>
      <p:sp>
        <p:nvSpPr>
          <p:cNvPr id="20" name="Text Box 16"/>
          <p:cNvSpPr txBox="1">
            <a:spLocks noChangeArrowheads="1"/>
          </p:cNvSpPr>
          <p:nvPr/>
        </p:nvSpPr>
        <p:spPr bwMode="auto">
          <a:xfrm>
            <a:off x="5312569" y="27889200"/>
            <a:ext cx="1377950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fr-FR" sz="2700" dirty="0">
                <a:solidFill>
                  <a:srgbClr val="FFFFFF"/>
                </a:solidFill>
                <a:latin typeface="Arial Bold" pitchFamily="80" charset="0"/>
              </a:rPr>
              <a:t>Contact</a:t>
            </a:r>
          </a:p>
        </p:txBody>
      </p:sp>
      <p:sp>
        <p:nvSpPr>
          <p:cNvPr id="22" name="Text Box 16"/>
          <p:cNvSpPr txBox="1">
            <a:spLocks noChangeArrowheads="1"/>
          </p:cNvSpPr>
          <p:nvPr/>
        </p:nvSpPr>
        <p:spPr bwMode="auto">
          <a:xfrm>
            <a:off x="14381163" y="27889200"/>
            <a:ext cx="1511300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fr-FR" sz="2700" dirty="0">
                <a:solidFill>
                  <a:srgbClr val="FFFFFF"/>
                </a:solidFill>
                <a:latin typeface="Arial Bold" pitchFamily="80" charset="0"/>
              </a:rPr>
              <a:t>Site web</a:t>
            </a:r>
          </a:p>
        </p:txBody>
      </p:sp>
      <p:sp>
        <p:nvSpPr>
          <p:cNvPr id="27" name="Rectangle 26"/>
          <p:cNvSpPr/>
          <p:nvPr/>
        </p:nvSpPr>
        <p:spPr bwMode="auto">
          <a:xfrm rot="16200000">
            <a:off x="162379" y="27345821"/>
            <a:ext cx="1292225" cy="1616982"/>
          </a:xfrm>
          <a:prstGeom prst="rect">
            <a:avLst/>
          </a:prstGeom>
          <a:solidFill>
            <a:srgbClr val="00388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Rectangle 28"/>
          <p:cNvSpPr/>
          <p:nvPr/>
        </p:nvSpPr>
        <p:spPr bwMode="auto">
          <a:xfrm rot="16200000">
            <a:off x="1780267" y="27344915"/>
            <a:ext cx="1292225" cy="161879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Rectangle 29"/>
          <p:cNvSpPr/>
          <p:nvPr/>
        </p:nvSpPr>
        <p:spPr bwMode="auto">
          <a:xfrm rot="16200000">
            <a:off x="3399064" y="27344915"/>
            <a:ext cx="1292225" cy="1618796"/>
          </a:xfrm>
          <a:prstGeom prst="rect">
            <a:avLst/>
          </a:prstGeom>
          <a:solidFill>
            <a:srgbClr val="6D504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1" name="Picture 27" descr="bretagne_cont_pant"/>
          <p:cNvPicPr>
            <a:picLocks noChangeAspect="1" noChangeArrowheads="1"/>
          </p:cNvPicPr>
          <p:nvPr userDrawn="1"/>
        </p:nvPicPr>
        <p:blipFill>
          <a:blip r:embed="rId13"/>
          <a:stretch>
            <a:fillRect/>
          </a:stretch>
        </p:blipFill>
        <p:spPr bwMode="auto">
          <a:xfrm>
            <a:off x="588169" y="531815"/>
            <a:ext cx="2365125" cy="3095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2879725" rtl="0" eaLnBrk="0" fontAlgn="base" hangingPunct="0">
        <a:spcBef>
          <a:spcPct val="0"/>
        </a:spcBef>
        <a:spcAft>
          <a:spcPct val="0"/>
        </a:spcAft>
        <a:defRPr sz="5700">
          <a:solidFill>
            <a:schemeClr val="bg1"/>
          </a:solidFill>
          <a:latin typeface="+mj-lt"/>
          <a:ea typeface="+mj-ea"/>
          <a:cs typeface="+mj-cs"/>
        </a:defRPr>
      </a:lvl1pPr>
      <a:lvl2pPr algn="l" defTabSz="2879725" rtl="0" eaLnBrk="0" fontAlgn="base" hangingPunct="0">
        <a:spcBef>
          <a:spcPct val="0"/>
        </a:spcBef>
        <a:spcAft>
          <a:spcPct val="0"/>
        </a:spcAft>
        <a:defRPr sz="5700">
          <a:solidFill>
            <a:schemeClr val="bg1"/>
          </a:solidFill>
          <a:latin typeface="Arial Bold" pitchFamily="80" charset="0"/>
          <a:ea typeface="ヒラギノ角ゴ Pro W3" charset="-128"/>
          <a:cs typeface="ヒラギノ角ゴ Pro W3" charset="-128"/>
        </a:defRPr>
      </a:lvl2pPr>
      <a:lvl3pPr algn="l" defTabSz="2879725" rtl="0" eaLnBrk="0" fontAlgn="base" hangingPunct="0">
        <a:spcBef>
          <a:spcPct val="0"/>
        </a:spcBef>
        <a:spcAft>
          <a:spcPct val="0"/>
        </a:spcAft>
        <a:defRPr sz="5700">
          <a:solidFill>
            <a:schemeClr val="bg1"/>
          </a:solidFill>
          <a:latin typeface="Arial Bold" pitchFamily="80" charset="0"/>
          <a:ea typeface="ヒラギノ角ゴ Pro W3" charset="-128"/>
          <a:cs typeface="ヒラギノ角ゴ Pro W3" charset="-128"/>
        </a:defRPr>
      </a:lvl3pPr>
      <a:lvl4pPr algn="l" defTabSz="2879725" rtl="0" eaLnBrk="0" fontAlgn="base" hangingPunct="0">
        <a:spcBef>
          <a:spcPct val="0"/>
        </a:spcBef>
        <a:spcAft>
          <a:spcPct val="0"/>
        </a:spcAft>
        <a:defRPr sz="5700">
          <a:solidFill>
            <a:schemeClr val="bg1"/>
          </a:solidFill>
          <a:latin typeface="Arial Bold" pitchFamily="80" charset="0"/>
          <a:ea typeface="ヒラギノ角ゴ Pro W3" charset="-128"/>
          <a:cs typeface="ヒラギノ角ゴ Pro W3" charset="-128"/>
        </a:defRPr>
      </a:lvl4pPr>
      <a:lvl5pPr algn="l" defTabSz="2879725" rtl="0" eaLnBrk="0" fontAlgn="base" hangingPunct="0">
        <a:spcBef>
          <a:spcPct val="0"/>
        </a:spcBef>
        <a:spcAft>
          <a:spcPct val="0"/>
        </a:spcAft>
        <a:defRPr sz="5700">
          <a:solidFill>
            <a:schemeClr val="bg1"/>
          </a:solidFill>
          <a:latin typeface="Arial Bold" pitchFamily="80" charset="0"/>
          <a:ea typeface="ヒラギノ角ゴ Pro W3" charset="-128"/>
          <a:cs typeface="ヒラギノ角ゴ Pro W3" charset="-128"/>
        </a:defRPr>
      </a:lvl5pPr>
      <a:lvl6pPr marL="457200" algn="l" defTabSz="2879725" rtl="0" fontAlgn="base">
        <a:spcBef>
          <a:spcPct val="0"/>
        </a:spcBef>
        <a:spcAft>
          <a:spcPct val="0"/>
        </a:spcAft>
        <a:defRPr sz="5700">
          <a:solidFill>
            <a:schemeClr val="bg1"/>
          </a:solidFill>
          <a:latin typeface="Arial Bold" pitchFamily="80" charset="0"/>
          <a:ea typeface="ヒラギノ角ゴ Pro W3" charset="-128"/>
          <a:cs typeface="ヒラギノ角ゴ Pro W3" charset="-128"/>
        </a:defRPr>
      </a:lvl6pPr>
      <a:lvl7pPr marL="914400" algn="l" defTabSz="2879725" rtl="0" fontAlgn="base">
        <a:spcBef>
          <a:spcPct val="0"/>
        </a:spcBef>
        <a:spcAft>
          <a:spcPct val="0"/>
        </a:spcAft>
        <a:defRPr sz="5700">
          <a:solidFill>
            <a:schemeClr val="bg1"/>
          </a:solidFill>
          <a:latin typeface="Arial Bold" pitchFamily="80" charset="0"/>
          <a:ea typeface="ヒラギノ角ゴ Pro W3" charset="-128"/>
          <a:cs typeface="ヒラギノ角ゴ Pro W3" charset="-128"/>
        </a:defRPr>
      </a:lvl7pPr>
      <a:lvl8pPr marL="1371600" algn="l" defTabSz="2879725" rtl="0" fontAlgn="base">
        <a:spcBef>
          <a:spcPct val="0"/>
        </a:spcBef>
        <a:spcAft>
          <a:spcPct val="0"/>
        </a:spcAft>
        <a:defRPr sz="5700">
          <a:solidFill>
            <a:schemeClr val="bg1"/>
          </a:solidFill>
          <a:latin typeface="Arial Bold" pitchFamily="80" charset="0"/>
          <a:ea typeface="ヒラギノ角ゴ Pro W3" charset="-128"/>
          <a:cs typeface="ヒラギノ角ゴ Pro W3" charset="-128"/>
        </a:defRPr>
      </a:lvl8pPr>
      <a:lvl9pPr marL="1828800" algn="l" defTabSz="2879725" rtl="0" fontAlgn="base">
        <a:spcBef>
          <a:spcPct val="0"/>
        </a:spcBef>
        <a:spcAft>
          <a:spcPct val="0"/>
        </a:spcAft>
        <a:defRPr sz="5700">
          <a:solidFill>
            <a:schemeClr val="bg1"/>
          </a:solidFill>
          <a:latin typeface="Arial Bold" pitchFamily="80" charset="0"/>
          <a:ea typeface="ヒラギノ角ゴ Pro W3" charset="-128"/>
          <a:cs typeface="ヒラギノ角ゴ Pro W3" charset="-128"/>
        </a:defRPr>
      </a:lvl9pPr>
    </p:titleStyle>
    <p:bodyStyle>
      <a:lvl1pPr marL="1079500" indent="-1079500" algn="l" defTabSz="2879725" rtl="0" eaLnBrk="0" fontAlgn="base" hangingPunct="0">
        <a:spcBef>
          <a:spcPct val="20000"/>
        </a:spcBef>
        <a:spcAft>
          <a:spcPct val="0"/>
        </a:spcAft>
        <a:buChar char="•"/>
        <a:defRPr sz="10100">
          <a:solidFill>
            <a:schemeClr val="tx1"/>
          </a:solidFill>
          <a:latin typeface="+mn-lt"/>
          <a:ea typeface="+mn-ea"/>
          <a:cs typeface="+mn-cs"/>
        </a:defRPr>
      </a:lvl1pPr>
      <a:lvl2pPr marL="2339975" indent="-900113" algn="l" defTabSz="2879725" rtl="0" eaLnBrk="0" fontAlgn="base" hangingPunct="0">
        <a:spcBef>
          <a:spcPct val="20000"/>
        </a:spcBef>
        <a:spcAft>
          <a:spcPct val="0"/>
        </a:spcAft>
        <a:buChar char="–"/>
        <a:defRPr sz="8800">
          <a:solidFill>
            <a:schemeClr val="tx1"/>
          </a:solidFill>
          <a:latin typeface="+mn-lt"/>
          <a:ea typeface="+mn-ea"/>
        </a:defRPr>
      </a:lvl2pPr>
      <a:lvl3pPr marL="3600450" indent="-720725" algn="l" defTabSz="2879725" rtl="0" eaLnBrk="0" fontAlgn="base" hangingPunct="0">
        <a:spcBef>
          <a:spcPct val="20000"/>
        </a:spcBef>
        <a:spcAft>
          <a:spcPct val="0"/>
        </a:spcAft>
        <a:buChar char="•"/>
        <a:defRPr sz="7600">
          <a:solidFill>
            <a:schemeClr val="tx1"/>
          </a:solidFill>
          <a:latin typeface="+mn-lt"/>
          <a:ea typeface="+mn-ea"/>
        </a:defRPr>
      </a:lvl3pPr>
      <a:lvl4pPr marL="5040313" indent="-720725" algn="l" defTabSz="2879725" rtl="0" eaLnBrk="0" fontAlgn="base" hangingPunct="0">
        <a:spcBef>
          <a:spcPct val="20000"/>
        </a:spcBef>
        <a:spcAft>
          <a:spcPct val="0"/>
        </a:spcAft>
        <a:buChar char="–"/>
        <a:defRPr sz="6300">
          <a:solidFill>
            <a:schemeClr val="tx1"/>
          </a:solidFill>
          <a:latin typeface="+mn-lt"/>
          <a:ea typeface="+mn-ea"/>
        </a:defRPr>
      </a:lvl4pPr>
      <a:lvl5pPr marL="6480175" indent="-720725" algn="l" defTabSz="2879725" rtl="0" eaLnBrk="0" fontAlgn="base" hangingPunct="0">
        <a:spcBef>
          <a:spcPct val="20000"/>
        </a:spcBef>
        <a:spcAft>
          <a:spcPct val="0"/>
        </a:spcAft>
        <a:buChar char="»"/>
        <a:defRPr sz="6300">
          <a:solidFill>
            <a:schemeClr val="tx1"/>
          </a:solidFill>
          <a:latin typeface="+mn-lt"/>
          <a:ea typeface="+mn-ea"/>
        </a:defRPr>
      </a:lvl5pPr>
      <a:lvl6pPr marL="6937375" indent="-720725" algn="l" defTabSz="2879725" rtl="0" fontAlgn="base">
        <a:spcBef>
          <a:spcPct val="20000"/>
        </a:spcBef>
        <a:spcAft>
          <a:spcPct val="0"/>
        </a:spcAft>
        <a:buChar char="»"/>
        <a:defRPr sz="6300">
          <a:solidFill>
            <a:schemeClr val="tx1"/>
          </a:solidFill>
          <a:latin typeface="+mn-lt"/>
          <a:ea typeface="+mn-ea"/>
        </a:defRPr>
      </a:lvl6pPr>
      <a:lvl7pPr marL="7394575" indent="-720725" algn="l" defTabSz="2879725" rtl="0" fontAlgn="base">
        <a:spcBef>
          <a:spcPct val="20000"/>
        </a:spcBef>
        <a:spcAft>
          <a:spcPct val="0"/>
        </a:spcAft>
        <a:buChar char="»"/>
        <a:defRPr sz="6300">
          <a:solidFill>
            <a:schemeClr val="tx1"/>
          </a:solidFill>
          <a:latin typeface="+mn-lt"/>
          <a:ea typeface="+mn-ea"/>
        </a:defRPr>
      </a:lvl7pPr>
      <a:lvl8pPr marL="7851775" indent="-720725" algn="l" defTabSz="2879725" rtl="0" fontAlgn="base">
        <a:spcBef>
          <a:spcPct val="20000"/>
        </a:spcBef>
        <a:spcAft>
          <a:spcPct val="0"/>
        </a:spcAft>
        <a:buChar char="»"/>
        <a:defRPr sz="6300">
          <a:solidFill>
            <a:schemeClr val="tx1"/>
          </a:solidFill>
          <a:latin typeface="+mn-lt"/>
          <a:ea typeface="+mn-ea"/>
        </a:defRPr>
      </a:lvl8pPr>
      <a:lvl9pPr marL="8308975" indent="-720725" algn="l" defTabSz="2879725" rtl="0" fontAlgn="base">
        <a:spcBef>
          <a:spcPct val="20000"/>
        </a:spcBef>
        <a:spcAft>
          <a:spcPct val="0"/>
        </a:spcAft>
        <a:buChar char="»"/>
        <a:defRPr sz="63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wmf"/><Relationship Id="rId9" Type="http://schemas.openxmlformats.org/officeDocument/2006/relationships/comments" Target="../comments/commen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z="4800" b="1" dirty="0" smtClean="0"/>
              <a:t>Coalition Formation </a:t>
            </a:r>
            <a:r>
              <a:rPr lang="fr-FR" sz="4800" b="1" dirty="0" err="1" smtClean="0"/>
              <a:t>Algorithm</a:t>
            </a:r>
            <a:r>
              <a:rPr lang="fr-FR" sz="4800" b="1" dirty="0" smtClean="0"/>
              <a:t> of </a:t>
            </a:r>
            <a:r>
              <a:rPr lang="fr-FR" sz="4800" b="1" dirty="0" err="1" smtClean="0"/>
              <a:t>Prosumers</a:t>
            </a:r>
            <a:r>
              <a:rPr lang="fr-FR" sz="4800" b="1" dirty="0" smtClean="0"/>
              <a:t> in a Smart </a:t>
            </a:r>
            <a:r>
              <a:rPr lang="fr-FR" sz="4800" b="1" dirty="0" err="1" smtClean="0"/>
              <a:t>Grid</a:t>
            </a:r>
            <a:r>
              <a:rPr lang="fr-FR" sz="4800" b="1" dirty="0" smtClean="0"/>
              <a:t> </a:t>
            </a:r>
            <a:r>
              <a:rPr lang="fr-FR" sz="4800" b="1" dirty="0" err="1" smtClean="0"/>
              <a:t>Environment</a:t>
            </a:r>
            <a:endParaRPr lang="fr-FR" sz="3600" b="1" dirty="0"/>
          </a:p>
        </p:txBody>
      </p:sp>
      <p:sp>
        <p:nvSpPr>
          <p:cNvPr id="14339" name="Rectangle 5"/>
          <p:cNvSpPr>
            <a:spLocks noChangeArrowheads="1"/>
          </p:cNvSpPr>
          <p:nvPr/>
        </p:nvSpPr>
        <p:spPr bwMode="auto">
          <a:xfrm>
            <a:off x="4454525" y="2768282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4340" name="Text Box 7"/>
          <p:cNvSpPr txBox="1">
            <a:spLocks noChangeArrowheads="1"/>
          </p:cNvSpPr>
          <p:nvPr/>
        </p:nvSpPr>
        <p:spPr bwMode="auto">
          <a:xfrm>
            <a:off x="457200" y="4536704"/>
            <a:ext cx="147955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fr-FR" sz="2700">
                <a:solidFill>
                  <a:srgbClr val="6D5047"/>
                </a:solidFill>
                <a:latin typeface="Arial Bold" pitchFamily="80" charset="0"/>
              </a:rPr>
              <a:t>Auteurs</a:t>
            </a:r>
          </a:p>
        </p:txBody>
      </p:sp>
      <p:sp>
        <p:nvSpPr>
          <p:cNvPr id="14342" name="Line 10"/>
          <p:cNvSpPr>
            <a:spLocks noChangeShapeType="1"/>
          </p:cNvSpPr>
          <p:nvPr/>
        </p:nvSpPr>
        <p:spPr bwMode="auto">
          <a:xfrm>
            <a:off x="457200" y="5065342"/>
            <a:ext cx="3598863" cy="0"/>
          </a:xfrm>
          <a:prstGeom prst="line">
            <a:avLst/>
          </a:prstGeom>
          <a:noFill/>
          <a:ln w="9525">
            <a:solidFill>
              <a:srgbClr val="00388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344" name="Text Box 14"/>
          <p:cNvSpPr txBox="1">
            <a:spLocks noChangeArrowheads="1"/>
          </p:cNvSpPr>
          <p:nvPr/>
        </p:nvSpPr>
        <p:spPr bwMode="auto">
          <a:xfrm>
            <a:off x="441325" y="13382625"/>
            <a:ext cx="3368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4345" name="Text Box 15"/>
          <p:cNvSpPr txBox="1">
            <a:spLocks noChangeArrowheads="1"/>
          </p:cNvSpPr>
          <p:nvPr/>
        </p:nvSpPr>
        <p:spPr bwMode="auto">
          <a:xfrm>
            <a:off x="457200" y="5293942"/>
            <a:ext cx="3810000" cy="1874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fr-FR" sz="2300" dirty="0" smtClean="0"/>
              <a:t>Nicolas </a:t>
            </a:r>
            <a:r>
              <a:rPr lang="fr-FR" sz="2300" dirty="0" err="1" smtClean="0"/>
              <a:t>Gensollen</a:t>
            </a:r>
            <a:endParaRPr lang="fr-FR" sz="2300" dirty="0" smtClean="0"/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fr-FR" sz="2300" dirty="0" smtClean="0"/>
              <a:t>Vincent Gauthier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fr-FR" sz="2300" dirty="0" smtClean="0"/>
              <a:t>Monique Becker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fr-FR" sz="2300" dirty="0" smtClean="0"/>
              <a:t>Michel Marot</a:t>
            </a:r>
          </a:p>
        </p:txBody>
      </p:sp>
      <p:sp>
        <p:nvSpPr>
          <p:cNvPr id="14346" name="Text Box 20"/>
          <p:cNvSpPr txBox="1">
            <a:spLocks noChangeArrowheads="1"/>
          </p:cNvSpPr>
          <p:nvPr/>
        </p:nvSpPr>
        <p:spPr bwMode="auto">
          <a:xfrm>
            <a:off x="4750297" y="4464696"/>
            <a:ext cx="11201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fr-FR" sz="3600" dirty="0" smtClean="0">
                <a:solidFill>
                  <a:srgbClr val="003882"/>
                </a:solidFill>
                <a:latin typeface="Arial Black" charset="0"/>
              </a:rPr>
              <a:t>Objectives</a:t>
            </a:r>
            <a:endParaRPr lang="fr-FR" sz="3600" dirty="0">
              <a:solidFill>
                <a:srgbClr val="003882"/>
              </a:solidFill>
              <a:latin typeface="Arial Black" charset="0"/>
            </a:endParaRPr>
          </a:p>
        </p:txBody>
      </p:sp>
      <p:sp>
        <p:nvSpPr>
          <p:cNvPr id="14355" name="Text Box 29"/>
          <p:cNvSpPr txBox="1">
            <a:spLocks noChangeArrowheads="1"/>
          </p:cNvSpPr>
          <p:nvPr/>
        </p:nvSpPr>
        <p:spPr bwMode="auto">
          <a:xfrm>
            <a:off x="5254353" y="18506256"/>
            <a:ext cx="712879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fr-FR" sz="3600" dirty="0" err="1" smtClean="0">
                <a:solidFill>
                  <a:srgbClr val="003882"/>
                </a:solidFill>
                <a:latin typeface="Arial Black" charset="0"/>
              </a:rPr>
              <a:t>Optimization</a:t>
            </a:r>
            <a:endParaRPr lang="fr-FR" sz="3600" dirty="0">
              <a:solidFill>
                <a:srgbClr val="003882"/>
              </a:solidFill>
              <a:latin typeface="Arial Black" charset="0"/>
            </a:endParaRPr>
          </a:p>
        </p:txBody>
      </p:sp>
      <p:sp>
        <p:nvSpPr>
          <p:cNvPr id="31" name="Text Box 4"/>
          <p:cNvSpPr txBox="1">
            <a:spLocks noChangeArrowheads="1"/>
          </p:cNvSpPr>
          <p:nvPr/>
        </p:nvSpPr>
        <p:spPr bwMode="auto">
          <a:xfrm>
            <a:off x="6760369" y="27933006"/>
            <a:ext cx="6479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r>
              <a:rPr lang="fr-FR" dirty="0" err="1" smtClean="0">
                <a:solidFill>
                  <a:srgbClr val="FFFFFF"/>
                </a:solidFill>
                <a:ea typeface="Lucida Grande" charset="0"/>
                <a:cs typeface="Lucida Grande" charset="0"/>
              </a:rPr>
              <a:t>Nicolas.gensollen</a:t>
            </a:r>
            <a:r>
              <a:rPr lang="fr-FR" dirty="0" smtClean="0">
                <a:solidFill>
                  <a:srgbClr val="FFFFFF"/>
                </a:solidFill>
              </a:rPr>
              <a:t>@﻿</a:t>
            </a:r>
            <a:r>
              <a:rPr lang="fr-FR" dirty="0" err="1" smtClean="0">
                <a:solidFill>
                  <a:srgbClr val="FFFFFF"/>
                </a:solidFill>
              </a:rPr>
              <a:t>telecom-sudparis.eu</a:t>
            </a:r>
            <a:endParaRPr lang="fr-FR" dirty="0">
              <a:solidFill>
                <a:srgbClr val="FFFFFF"/>
              </a:solidFill>
            </a:endParaRPr>
          </a:p>
        </p:txBody>
      </p:sp>
      <p:sp>
        <p:nvSpPr>
          <p:cNvPr id="32" name="Text Box 4"/>
          <p:cNvSpPr txBox="1">
            <a:spLocks noChangeArrowheads="1"/>
          </p:cNvSpPr>
          <p:nvPr/>
        </p:nvSpPr>
        <p:spPr bwMode="auto">
          <a:xfrm>
            <a:off x="16133763" y="27935238"/>
            <a:ext cx="47434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  <a:spAutoFit/>
          </a:bodyPr>
          <a:lstStyle/>
          <a:p>
            <a:r>
              <a:rPr lang="fr-FR" dirty="0" smtClean="0">
                <a:solidFill>
                  <a:srgbClr val="FFFFFF"/>
                </a:solidFill>
                <a:ea typeface="Lucida Grande" charset="0"/>
                <a:cs typeface="Lucida Grande" charset="0"/>
              </a:rPr>
              <a:t>﻿</a:t>
            </a:r>
            <a:r>
              <a:rPr lang="fr-FR" dirty="0">
                <a:solidFill>
                  <a:srgbClr val="FFFFFF"/>
                </a:solidFill>
                <a:ea typeface="Lucida Grande" charset="0"/>
                <a:cs typeface="Lucida Grande" charset="0"/>
              </a:rPr>
              <a:t>http://</a:t>
            </a:r>
            <a:r>
              <a:rPr lang="fr-FR" dirty="0" err="1">
                <a:solidFill>
                  <a:srgbClr val="FFFFFF"/>
                </a:solidFill>
                <a:ea typeface="Lucida Grande" charset="0"/>
                <a:cs typeface="Lucida Grande" charset="0"/>
              </a:rPr>
              <a:t>complex.luxbulb.org</a:t>
            </a:r>
            <a:r>
              <a:rPr lang="fr-FR" dirty="0">
                <a:solidFill>
                  <a:srgbClr val="FFFFFF"/>
                </a:solidFill>
                <a:ea typeface="Lucida Grande" charset="0"/>
                <a:cs typeface="Lucida Grande" charset="0"/>
              </a:rPr>
              <a:t>/.</a:t>
            </a:r>
            <a:endParaRPr lang="fr-FR" dirty="0">
              <a:solidFill>
                <a:srgbClr val="FFFFFF"/>
              </a:solidFill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55753" y="455316"/>
            <a:ext cx="2929260" cy="2929260"/>
          </a:xfrm>
          <a:prstGeom prst="rect">
            <a:avLst/>
          </a:prstGeom>
        </p:spPr>
      </p:pic>
      <p:sp>
        <p:nvSpPr>
          <p:cNvPr id="37" name="Text Box 20"/>
          <p:cNvSpPr txBox="1">
            <a:spLocks noChangeArrowheads="1"/>
          </p:cNvSpPr>
          <p:nvPr/>
        </p:nvSpPr>
        <p:spPr bwMode="auto">
          <a:xfrm>
            <a:off x="4894313" y="7921080"/>
            <a:ext cx="741682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fr-FR" sz="3600" dirty="0" smtClean="0">
                <a:solidFill>
                  <a:srgbClr val="003882"/>
                </a:solidFill>
                <a:latin typeface="Arial Black" charset="0"/>
              </a:rPr>
              <a:t>Simulations</a:t>
            </a:r>
            <a:endParaRPr lang="fr-FR" sz="3600" dirty="0">
              <a:solidFill>
                <a:srgbClr val="003882"/>
              </a:solidFill>
              <a:latin typeface="Arial Black" charset="0"/>
            </a:endParaRPr>
          </a:p>
        </p:txBody>
      </p:sp>
      <p:sp>
        <p:nvSpPr>
          <p:cNvPr id="38" name="Text Box 28"/>
          <p:cNvSpPr txBox="1">
            <a:spLocks noChangeArrowheads="1"/>
          </p:cNvSpPr>
          <p:nvPr/>
        </p:nvSpPr>
        <p:spPr bwMode="auto">
          <a:xfrm>
            <a:off x="13031217" y="13825736"/>
            <a:ext cx="7992888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marL="342900" indent="-342900">
              <a:buFont typeface="Wingdings" charset="2"/>
              <a:buChar char="q"/>
            </a:pPr>
            <a:r>
              <a:rPr lang="fr-FR" dirty="0" smtClean="0">
                <a:effectLst/>
              </a:rPr>
              <a:t>Coalitions </a:t>
            </a:r>
            <a:r>
              <a:rPr lang="fr-FR" dirty="0" err="1" smtClean="0">
                <a:effectLst/>
              </a:rPr>
              <a:t>estimate</a:t>
            </a:r>
            <a:r>
              <a:rPr lang="fr-FR" dirty="0" smtClean="0">
                <a:effectLst/>
              </a:rPr>
              <a:t> </a:t>
            </a:r>
            <a:r>
              <a:rPr lang="fr-FR" dirty="0" err="1" smtClean="0">
                <a:effectLst/>
              </a:rPr>
              <a:t>contracts</a:t>
            </a:r>
            <a:r>
              <a:rPr lang="fr-FR" dirty="0" smtClean="0">
                <a:effectLst/>
              </a:rPr>
              <a:t> for </a:t>
            </a:r>
            <a:r>
              <a:rPr lang="fr-FR" dirty="0" err="1" smtClean="0">
                <a:effectLst/>
              </a:rPr>
              <a:t>next</a:t>
            </a:r>
            <a:r>
              <a:rPr lang="fr-FR" dirty="0" smtClean="0">
                <a:effectLst/>
              </a:rPr>
              <a:t> </a:t>
            </a:r>
            <a:r>
              <a:rPr lang="fr-FR" dirty="0" err="1" smtClean="0">
                <a:effectLst/>
              </a:rPr>
              <a:t>periods</a:t>
            </a:r>
            <a:endParaRPr lang="fr-FR" dirty="0" smtClean="0">
              <a:effectLst/>
            </a:endParaRPr>
          </a:p>
          <a:p>
            <a:pPr marL="342900" indent="-342900">
              <a:buFont typeface="Wingdings" charset="2"/>
              <a:buChar char="q"/>
            </a:pPr>
            <a:r>
              <a:rPr lang="fr-FR" dirty="0" smtClean="0"/>
              <a:t>Gains are </a:t>
            </a:r>
            <a:r>
              <a:rPr lang="fr-FR" dirty="0" err="1" smtClean="0"/>
              <a:t>proportionals</a:t>
            </a:r>
            <a:r>
              <a:rPr lang="fr-FR" dirty="0" smtClean="0"/>
              <a:t> to the </a:t>
            </a:r>
            <a:r>
              <a:rPr lang="fr-FR" dirty="0" err="1" smtClean="0"/>
              <a:t>contracts</a:t>
            </a:r>
            <a:endParaRPr lang="fr-FR" dirty="0" smtClean="0"/>
          </a:p>
          <a:p>
            <a:pPr marL="342900" indent="-342900">
              <a:buFont typeface="Wingdings" charset="2"/>
              <a:buChar char="q"/>
            </a:pPr>
            <a:r>
              <a:rPr lang="fr-FR" dirty="0" err="1" smtClean="0">
                <a:effectLst/>
              </a:rPr>
              <a:t>Penalities</a:t>
            </a:r>
            <a:r>
              <a:rPr lang="fr-FR" dirty="0" smtClean="0">
                <a:effectLst/>
              </a:rPr>
              <a:t> </a:t>
            </a:r>
            <a:r>
              <a:rPr lang="fr-FR" dirty="0" err="1" smtClean="0">
                <a:effectLst/>
              </a:rPr>
              <a:t>when</a:t>
            </a:r>
            <a:r>
              <a:rPr lang="fr-FR" dirty="0" smtClean="0">
                <a:effectLst/>
              </a:rPr>
              <a:t> not </a:t>
            </a:r>
            <a:r>
              <a:rPr lang="fr-FR" dirty="0" err="1" smtClean="0">
                <a:effectLst/>
              </a:rPr>
              <a:t>respected</a:t>
            </a:r>
            <a:endParaRPr lang="fr-FR" dirty="0" smtClean="0"/>
          </a:p>
          <a:p>
            <a:pPr marL="342900" indent="-342900">
              <a:buFont typeface="Wingdings" charset="2"/>
              <a:buChar char="q"/>
            </a:pPr>
            <a:r>
              <a:rPr lang="fr-FR" dirty="0" err="1" smtClean="0">
                <a:effectLst/>
              </a:rPr>
              <a:t>Deviations</a:t>
            </a:r>
            <a:r>
              <a:rPr lang="fr-FR" dirty="0" smtClean="0">
                <a:effectLst/>
              </a:rPr>
              <a:t> are </a:t>
            </a:r>
            <a:r>
              <a:rPr lang="fr-FR" dirty="0" err="1" smtClean="0">
                <a:effectLst/>
              </a:rPr>
              <a:t>inavitable</a:t>
            </a:r>
            <a:r>
              <a:rPr lang="fr-FR" dirty="0" smtClean="0">
                <a:effectLst/>
              </a:rPr>
              <a:t> due to </a:t>
            </a:r>
            <a:r>
              <a:rPr lang="fr-FR" dirty="0" err="1" smtClean="0">
                <a:effectLst/>
              </a:rPr>
              <a:t>volatilities</a:t>
            </a:r>
            <a:endParaRPr lang="fr-FR" dirty="0" smtClean="0">
              <a:effectLst/>
            </a:endParaRPr>
          </a:p>
          <a:p>
            <a:pPr marL="342900" indent="-342900">
              <a:buFont typeface="Wingdings" charset="2"/>
              <a:buChar char="q"/>
            </a:pPr>
            <a:r>
              <a:rPr lang="fr-FR" dirty="0" smtClean="0"/>
              <a:t>Stable coalitions = </a:t>
            </a:r>
            <a:r>
              <a:rPr lang="fr-FR" dirty="0" err="1" smtClean="0"/>
              <a:t>less</a:t>
            </a:r>
            <a:r>
              <a:rPr lang="fr-FR" dirty="0" smtClean="0"/>
              <a:t> </a:t>
            </a:r>
            <a:r>
              <a:rPr lang="fr-FR" dirty="0" err="1" smtClean="0"/>
              <a:t>deviations</a:t>
            </a:r>
            <a:r>
              <a:rPr lang="fr-FR" dirty="0" smtClean="0"/>
              <a:t> = </a:t>
            </a:r>
            <a:r>
              <a:rPr lang="fr-FR" dirty="0" err="1" smtClean="0"/>
              <a:t>less</a:t>
            </a:r>
            <a:r>
              <a:rPr lang="fr-FR" dirty="0" smtClean="0"/>
              <a:t> </a:t>
            </a:r>
            <a:r>
              <a:rPr lang="fr-FR" dirty="0" err="1" smtClean="0"/>
              <a:t>risky</a:t>
            </a:r>
            <a:r>
              <a:rPr lang="fr-FR" dirty="0" smtClean="0"/>
              <a:t> </a:t>
            </a:r>
            <a:r>
              <a:rPr lang="fr-FR" dirty="0" err="1" smtClean="0"/>
              <a:t>payoffs</a:t>
            </a:r>
            <a:endParaRPr lang="fr-FR" dirty="0" smtClean="0"/>
          </a:p>
          <a:p>
            <a:pPr marL="342900" indent="-342900">
              <a:buFont typeface="Wingdings" charset="2"/>
              <a:buChar char="q"/>
            </a:pPr>
            <a:r>
              <a:rPr lang="fr-FR" dirty="0" err="1" smtClean="0"/>
              <a:t>Correlations</a:t>
            </a:r>
            <a:r>
              <a:rPr lang="fr-FR" dirty="0" smtClean="0"/>
              <a:t> </a:t>
            </a:r>
            <a:r>
              <a:rPr lang="fr-FR" dirty="0" err="1" smtClean="0"/>
              <a:t>between</a:t>
            </a:r>
            <a:r>
              <a:rPr lang="fr-FR" dirty="0" smtClean="0"/>
              <a:t> agents impact </a:t>
            </a:r>
            <a:r>
              <a:rPr lang="fr-FR" dirty="0" err="1" smtClean="0"/>
              <a:t>stability</a:t>
            </a:r>
            <a:r>
              <a:rPr lang="fr-FR" dirty="0" smtClean="0"/>
              <a:t> of coalitions</a:t>
            </a:r>
          </a:p>
          <a:p>
            <a:pPr marL="342900" indent="-342900">
              <a:buFont typeface="Wingdings" charset="2"/>
              <a:buChar char="q"/>
            </a:pPr>
            <a:r>
              <a:rPr lang="fr-FR" dirty="0" err="1" smtClean="0">
                <a:effectLst/>
              </a:rPr>
              <a:t>Grid</a:t>
            </a:r>
            <a:r>
              <a:rPr lang="fr-FR" dirty="0" smtClean="0">
                <a:effectLst/>
              </a:rPr>
              <a:t> </a:t>
            </a:r>
            <a:r>
              <a:rPr lang="fr-FR" dirty="0" err="1" smtClean="0">
                <a:effectLst/>
              </a:rPr>
              <a:t>operator</a:t>
            </a:r>
            <a:r>
              <a:rPr lang="fr-FR" dirty="0" smtClean="0">
                <a:effectLst/>
              </a:rPr>
              <a:t> </a:t>
            </a:r>
            <a:r>
              <a:rPr lang="fr-FR" dirty="0" err="1" smtClean="0">
                <a:effectLst/>
              </a:rPr>
              <a:t>specifies</a:t>
            </a:r>
            <a:r>
              <a:rPr lang="fr-FR" dirty="0" smtClean="0">
                <a:effectLst/>
              </a:rPr>
              <a:t> :</a:t>
            </a:r>
          </a:p>
          <a:p>
            <a:pPr marL="1714500" lvl="3" indent="-342900">
              <a:buFont typeface="Wingdings" charset="2"/>
              <a:buChar char="q"/>
            </a:pPr>
            <a:r>
              <a:rPr lang="fr-FR" dirty="0" smtClean="0"/>
              <a:t>Maximum </a:t>
            </a:r>
            <a:r>
              <a:rPr lang="fr-FR" dirty="0" err="1" smtClean="0"/>
              <a:t>amount</a:t>
            </a:r>
            <a:r>
              <a:rPr lang="fr-FR" dirty="0" smtClean="0"/>
              <a:t> of </a:t>
            </a:r>
            <a:r>
              <a:rPr lang="fr-FR" dirty="0" err="1" smtClean="0"/>
              <a:t>risk</a:t>
            </a:r>
            <a:r>
              <a:rPr lang="fr-FR" dirty="0" smtClean="0"/>
              <a:t> acceptable</a:t>
            </a:r>
          </a:p>
          <a:p>
            <a:pPr marL="1714500" lvl="3" indent="-342900">
              <a:buFont typeface="Wingdings" charset="2"/>
              <a:buChar char="q"/>
            </a:pPr>
            <a:r>
              <a:rPr lang="fr-FR" dirty="0" smtClean="0">
                <a:effectLst/>
              </a:rPr>
              <a:t>Minimum production acceptable</a:t>
            </a:r>
          </a:p>
        </p:txBody>
      </p:sp>
      <p:cxnSp>
        <p:nvCxnSpPr>
          <p:cNvPr id="39" name="Connecteur droit 38"/>
          <p:cNvCxnSpPr/>
          <p:nvPr/>
        </p:nvCxnSpPr>
        <p:spPr bwMode="auto">
          <a:xfrm>
            <a:off x="5110337" y="12889632"/>
            <a:ext cx="1576975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388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Connecteur droit 39"/>
          <p:cNvCxnSpPr/>
          <p:nvPr/>
        </p:nvCxnSpPr>
        <p:spPr bwMode="auto">
          <a:xfrm>
            <a:off x="4822305" y="7705056"/>
            <a:ext cx="856895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388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Rectangle 10"/>
          <p:cNvSpPr/>
          <p:nvPr/>
        </p:nvSpPr>
        <p:spPr>
          <a:xfrm>
            <a:off x="4750297" y="5162124"/>
            <a:ext cx="878497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fr-FR" b="1" i="1" dirty="0" err="1" smtClean="0"/>
              <a:t>Prosumer</a:t>
            </a:r>
            <a:r>
              <a:rPr lang="fr-FR" b="1" i="1" dirty="0" smtClean="0"/>
              <a:t> = </a:t>
            </a:r>
            <a:r>
              <a:rPr lang="fr-FR" b="1" i="1" dirty="0" err="1" smtClean="0"/>
              <a:t>PROducer</a:t>
            </a:r>
            <a:r>
              <a:rPr lang="fr-FR" b="1" i="1" dirty="0" smtClean="0"/>
              <a:t> + </a:t>
            </a:r>
            <a:r>
              <a:rPr lang="fr-FR" b="1" i="1" dirty="0" err="1" smtClean="0"/>
              <a:t>conSUMER</a:t>
            </a:r>
            <a:endParaRPr lang="fr-FR" b="1" i="1" dirty="0" smtClean="0"/>
          </a:p>
          <a:p>
            <a:pPr algn="just">
              <a:buFont typeface="Arial" pitchFamily="34" charset="0"/>
              <a:buChar char="•"/>
            </a:pPr>
            <a:r>
              <a:rPr lang="fr-FR" b="1" i="1" dirty="0" smtClean="0"/>
              <a:t>Building a </a:t>
            </a:r>
            <a:r>
              <a:rPr lang="fr-FR" b="1" i="1" dirty="0" err="1" smtClean="0"/>
              <a:t>realistic</a:t>
            </a:r>
            <a:r>
              <a:rPr lang="fr-FR" b="1" i="1" dirty="0" smtClean="0"/>
              <a:t> </a:t>
            </a:r>
            <a:r>
              <a:rPr lang="fr-FR" b="1" i="1" dirty="0" err="1" smtClean="0"/>
              <a:t>prosumer</a:t>
            </a:r>
            <a:r>
              <a:rPr lang="fr-FR" b="1" i="1" dirty="0" smtClean="0"/>
              <a:t> model</a:t>
            </a:r>
          </a:p>
          <a:p>
            <a:pPr algn="just">
              <a:buFont typeface="Arial" pitchFamily="34" charset="0"/>
              <a:buChar char="•"/>
            </a:pPr>
            <a:r>
              <a:rPr lang="fr-FR" b="1" i="1" dirty="0" err="1" smtClean="0"/>
              <a:t>Allowing</a:t>
            </a:r>
            <a:r>
              <a:rPr lang="fr-FR" b="1" i="1" dirty="0" smtClean="0"/>
              <a:t> </a:t>
            </a:r>
            <a:r>
              <a:rPr lang="fr-FR" b="1" i="1" dirty="0" err="1" smtClean="0"/>
              <a:t>virtual</a:t>
            </a:r>
            <a:r>
              <a:rPr lang="fr-FR" b="1" i="1" dirty="0" smtClean="0"/>
              <a:t> </a:t>
            </a:r>
            <a:r>
              <a:rPr lang="fr-FR" b="1" i="1" dirty="0" err="1" smtClean="0"/>
              <a:t>aggregations</a:t>
            </a:r>
            <a:r>
              <a:rPr lang="fr-FR" b="1" i="1" dirty="0" smtClean="0"/>
              <a:t> to </a:t>
            </a:r>
            <a:r>
              <a:rPr lang="fr-FR" b="1" i="1" dirty="0" err="1" smtClean="0"/>
              <a:t>sell</a:t>
            </a:r>
            <a:r>
              <a:rPr lang="fr-FR" b="1" i="1" dirty="0" smtClean="0"/>
              <a:t> </a:t>
            </a:r>
            <a:r>
              <a:rPr lang="fr-FR" b="1" i="1" dirty="0" err="1" smtClean="0"/>
              <a:t>energy</a:t>
            </a:r>
            <a:endParaRPr lang="fr-FR" b="1" i="1" dirty="0" smtClean="0"/>
          </a:p>
          <a:p>
            <a:pPr algn="just">
              <a:buFont typeface="Arial" pitchFamily="34" charset="0"/>
              <a:buChar char="•"/>
            </a:pPr>
            <a:r>
              <a:rPr lang="fr-FR" b="1" i="1" dirty="0" err="1" smtClean="0"/>
              <a:t>Restraining</a:t>
            </a:r>
            <a:r>
              <a:rPr lang="fr-FR" b="1" i="1" dirty="0" smtClean="0"/>
              <a:t> </a:t>
            </a:r>
            <a:r>
              <a:rPr lang="fr-FR" b="1" i="1" dirty="0" err="1" smtClean="0"/>
              <a:t>market</a:t>
            </a:r>
            <a:r>
              <a:rPr lang="fr-FR" b="1" i="1" dirty="0" smtClean="0"/>
              <a:t> to stable and productive coalitions</a:t>
            </a:r>
          </a:p>
          <a:p>
            <a:pPr algn="just">
              <a:buFont typeface="Arial" pitchFamily="34" charset="0"/>
              <a:buChar char="•"/>
            </a:pPr>
            <a:r>
              <a:rPr lang="fr-FR" b="1" i="1" dirty="0" err="1" smtClean="0"/>
              <a:t>Maximizing</a:t>
            </a:r>
            <a:r>
              <a:rPr lang="fr-FR" b="1" i="1" dirty="0" smtClean="0"/>
              <a:t> the production on the </a:t>
            </a:r>
            <a:r>
              <a:rPr lang="fr-FR" b="1" i="1" dirty="0" err="1" smtClean="0"/>
              <a:t>market</a:t>
            </a:r>
            <a:r>
              <a:rPr lang="fr-FR" b="1" i="1" dirty="0" smtClean="0"/>
              <a:t> by </a:t>
            </a:r>
            <a:r>
              <a:rPr lang="fr-FR" b="1" i="1" dirty="0" err="1" smtClean="0"/>
              <a:t>optimizing</a:t>
            </a:r>
            <a:r>
              <a:rPr lang="fr-FR" b="1" i="1" dirty="0" smtClean="0"/>
              <a:t> the formation of the coalitions</a:t>
            </a:r>
          </a:p>
        </p:txBody>
      </p:sp>
      <p:cxnSp>
        <p:nvCxnSpPr>
          <p:cNvPr id="44" name="Connecteur droit 43"/>
          <p:cNvCxnSpPr/>
          <p:nvPr/>
        </p:nvCxnSpPr>
        <p:spPr bwMode="auto">
          <a:xfrm flipV="1">
            <a:off x="4750297" y="18362238"/>
            <a:ext cx="16129792" cy="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388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6" name="Text Box 21"/>
          <p:cNvSpPr txBox="1">
            <a:spLocks noChangeArrowheads="1"/>
          </p:cNvSpPr>
          <p:nvPr/>
        </p:nvSpPr>
        <p:spPr bwMode="auto">
          <a:xfrm>
            <a:off x="4894313" y="8641160"/>
            <a:ext cx="8712968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fr-FR" b="1" dirty="0" err="1" smtClean="0">
                <a:solidFill>
                  <a:srgbClr val="6D5047"/>
                </a:solidFill>
                <a:latin typeface="Arial Bold" pitchFamily="80" charset="0"/>
              </a:rPr>
              <a:t>Prosumers</a:t>
            </a:r>
            <a:r>
              <a:rPr lang="fr-FR" b="1" dirty="0" smtClean="0">
                <a:solidFill>
                  <a:srgbClr val="6D5047"/>
                </a:solidFill>
                <a:latin typeface="Arial Bold" pitchFamily="80" charset="0"/>
              </a:rPr>
              <a:t> are </a:t>
            </a:r>
            <a:r>
              <a:rPr lang="fr-FR" b="1" dirty="0" err="1" smtClean="0">
                <a:solidFill>
                  <a:srgbClr val="6D5047"/>
                </a:solidFill>
                <a:latin typeface="Arial Bold" pitchFamily="80" charset="0"/>
              </a:rPr>
              <a:t>positionned</a:t>
            </a:r>
            <a:r>
              <a:rPr lang="fr-FR" b="1" dirty="0" smtClean="0">
                <a:solidFill>
                  <a:srgbClr val="6D5047"/>
                </a:solidFill>
                <a:latin typeface="Arial Bold" pitchFamily="80" charset="0"/>
              </a:rPr>
              <a:t> </a:t>
            </a:r>
            <a:r>
              <a:rPr lang="fr-FR" b="1" dirty="0" err="1" smtClean="0">
                <a:solidFill>
                  <a:srgbClr val="6D5047"/>
                </a:solidFill>
                <a:latin typeface="Arial Bold" pitchFamily="80" charset="0"/>
              </a:rPr>
              <a:t>geographically</a:t>
            </a:r>
            <a:r>
              <a:rPr lang="fr-FR" b="1" dirty="0" smtClean="0">
                <a:solidFill>
                  <a:srgbClr val="6D5047"/>
                </a:solidFill>
                <a:latin typeface="Arial Bold" pitchFamily="80" charset="0"/>
              </a:rPr>
              <a:t> and </a:t>
            </a:r>
            <a:r>
              <a:rPr lang="fr-FR" b="1" dirty="0" err="1" smtClean="0">
                <a:solidFill>
                  <a:srgbClr val="6D5047"/>
                </a:solidFill>
                <a:latin typeface="Arial Bold" pitchFamily="80" charset="0"/>
              </a:rPr>
              <a:t>configured</a:t>
            </a:r>
            <a:r>
              <a:rPr lang="fr-FR" b="1" dirty="0" smtClean="0">
                <a:solidFill>
                  <a:srgbClr val="6D5047"/>
                </a:solidFill>
                <a:latin typeface="Arial Bold" pitchFamily="80" charset="0"/>
              </a:rPr>
              <a:t> (DER, </a:t>
            </a:r>
            <a:r>
              <a:rPr lang="fr-FR" b="1" dirty="0" err="1" smtClean="0">
                <a:solidFill>
                  <a:srgbClr val="6D5047"/>
                </a:solidFill>
                <a:latin typeface="Arial Bold" pitchFamily="80" charset="0"/>
              </a:rPr>
              <a:t>Loads</a:t>
            </a:r>
            <a:r>
              <a:rPr lang="fr-FR" b="1" dirty="0" smtClean="0">
                <a:solidFill>
                  <a:srgbClr val="6D5047"/>
                </a:solidFill>
                <a:latin typeface="Arial Bold" pitchFamily="80" charset="0"/>
              </a:rPr>
              <a:t>, </a:t>
            </a:r>
            <a:r>
              <a:rPr lang="fr-FR" b="1" dirty="0" err="1" smtClean="0">
                <a:solidFill>
                  <a:srgbClr val="6D5047"/>
                </a:solidFill>
                <a:latin typeface="Arial Bold" pitchFamily="80" charset="0"/>
              </a:rPr>
              <a:t>preferences</a:t>
            </a:r>
            <a:r>
              <a:rPr lang="fr-FR" b="1" dirty="0" smtClean="0">
                <a:solidFill>
                  <a:srgbClr val="6D5047"/>
                </a:solidFill>
                <a:latin typeface="Arial Bold" pitchFamily="80" charset="0"/>
              </a:rPr>
              <a:t>…)</a:t>
            </a:r>
          </a:p>
          <a:p>
            <a:pPr>
              <a:buFont typeface="Arial" pitchFamily="34" charset="0"/>
              <a:buChar char="•"/>
            </a:pPr>
            <a:r>
              <a:rPr lang="fr-FR" b="1" dirty="0" smtClean="0">
                <a:solidFill>
                  <a:srgbClr val="6D5047"/>
                </a:solidFill>
                <a:latin typeface="Arial Bold" pitchFamily="80" charset="0"/>
              </a:rPr>
              <a:t>Real </a:t>
            </a:r>
            <a:r>
              <a:rPr lang="fr-FR" b="1" dirty="0" err="1" smtClean="0">
                <a:solidFill>
                  <a:srgbClr val="6D5047"/>
                </a:solidFill>
                <a:latin typeface="Arial Bold" pitchFamily="80" charset="0"/>
              </a:rPr>
              <a:t>weather</a:t>
            </a:r>
            <a:r>
              <a:rPr lang="fr-FR" b="1" dirty="0" smtClean="0">
                <a:solidFill>
                  <a:srgbClr val="6D5047"/>
                </a:solidFill>
                <a:latin typeface="Arial Bold" pitchFamily="80" charset="0"/>
              </a:rPr>
              <a:t> data are </a:t>
            </a:r>
            <a:r>
              <a:rPr lang="fr-FR" b="1" dirty="0" err="1" smtClean="0">
                <a:solidFill>
                  <a:srgbClr val="6D5047"/>
                </a:solidFill>
                <a:latin typeface="Arial Bold" pitchFamily="80" charset="0"/>
              </a:rPr>
              <a:t>used</a:t>
            </a:r>
            <a:r>
              <a:rPr lang="fr-FR" b="1" dirty="0" smtClean="0">
                <a:solidFill>
                  <a:srgbClr val="6D5047"/>
                </a:solidFill>
                <a:latin typeface="Arial Bold" pitchFamily="80" charset="0"/>
              </a:rPr>
              <a:t> (</a:t>
            </a:r>
            <a:r>
              <a:rPr lang="fr-FR" b="1" dirty="0" err="1" smtClean="0">
                <a:solidFill>
                  <a:srgbClr val="6D5047"/>
                </a:solidFill>
                <a:latin typeface="Arial Bold" pitchFamily="80" charset="0"/>
              </a:rPr>
              <a:t>wind</a:t>
            </a:r>
            <a:r>
              <a:rPr lang="fr-FR" b="1" dirty="0" smtClean="0">
                <a:solidFill>
                  <a:srgbClr val="6D5047"/>
                </a:solidFill>
                <a:latin typeface="Arial Bold" pitchFamily="80" charset="0"/>
              </a:rPr>
              <a:t> speed, </a:t>
            </a:r>
            <a:r>
              <a:rPr lang="fr-FR" b="1" dirty="0" err="1" smtClean="0">
                <a:solidFill>
                  <a:srgbClr val="6D5047"/>
                </a:solidFill>
                <a:latin typeface="Arial Bold" pitchFamily="80" charset="0"/>
              </a:rPr>
              <a:t>solar</a:t>
            </a:r>
            <a:r>
              <a:rPr lang="fr-FR" b="1" dirty="0" smtClean="0">
                <a:solidFill>
                  <a:srgbClr val="6D5047"/>
                </a:solidFill>
                <a:latin typeface="Arial Bold" pitchFamily="80" charset="0"/>
              </a:rPr>
              <a:t> </a:t>
            </a:r>
            <a:r>
              <a:rPr lang="fr-FR" b="1" dirty="0" err="1" smtClean="0">
                <a:solidFill>
                  <a:srgbClr val="6D5047"/>
                </a:solidFill>
                <a:latin typeface="Arial Bold" pitchFamily="80" charset="0"/>
              </a:rPr>
              <a:t>irradiance</a:t>
            </a:r>
            <a:r>
              <a:rPr lang="fr-FR" b="1" dirty="0" smtClean="0">
                <a:solidFill>
                  <a:srgbClr val="6D5047"/>
                </a:solidFill>
                <a:latin typeface="Arial Bold" pitchFamily="80" charset="0"/>
              </a:rPr>
              <a:t>, </a:t>
            </a:r>
            <a:r>
              <a:rPr lang="fr-FR" b="1" dirty="0" err="1" smtClean="0">
                <a:solidFill>
                  <a:srgbClr val="6D5047"/>
                </a:solidFill>
                <a:latin typeface="Arial Bold" pitchFamily="80" charset="0"/>
              </a:rPr>
              <a:t>temperature</a:t>
            </a:r>
            <a:r>
              <a:rPr lang="fr-FR" b="1" dirty="0" smtClean="0">
                <a:solidFill>
                  <a:srgbClr val="6D5047"/>
                </a:solidFill>
                <a:latin typeface="Arial Bold" pitchFamily="80" charset="0"/>
              </a:rPr>
              <a:t>…)</a:t>
            </a:r>
          </a:p>
          <a:p>
            <a:pPr>
              <a:buFont typeface="Arial" pitchFamily="34" charset="0"/>
              <a:buChar char="•"/>
            </a:pPr>
            <a:r>
              <a:rPr lang="fr-FR" b="1" dirty="0" smtClean="0">
                <a:solidFill>
                  <a:srgbClr val="6D5047"/>
                </a:solidFill>
                <a:latin typeface="Arial Bold" pitchFamily="80" charset="0"/>
              </a:rPr>
              <a:t>The net productions are </a:t>
            </a:r>
            <a:r>
              <a:rPr lang="fr-FR" b="1" dirty="0" err="1" smtClean="0">
                <a:solidFill>
                  <a:srgbClr val="6D5047"/>
                </a:solidFill>
                <a:latin typeface="Arial Bold" pitchFamily="80" charset="0"/>
              </a:rPr>
              <a:t>recorded</a:t>
            </a:r>
            <a:r>
              <a:rPr lang="fr-FR" b="1" dirty="0" smtClean="0">
                <a:solidFill>
                  <a:srgbClr val="6D5047"/>
                </a:solidFill>
                <a:latin typeface="Arial Bold" pitchFamily="80" charset="0"/>
              </a:rPr>
              <a:t> for </a:t>
            </a:r>
            <a:r>
              <a:rPr lang="fr-FR" b="1" dirty="0" err="1" smtClean="0">
                <a:solidFill>
                  <a:srgbClr val="6D5047"/>
                </a:solidFill>
                <a:latin typeface="Arial Bold" pitchFamily="80" charset="0"/>
              </a:rPr>
              <a:t>each</a:t>
            </a:r>
            <a:r>
              <a:rPr lang="fr-FR" b="1" dirty="0" smtClean="0">
                <a:solidFill>
                  <a:srgbClr val="6D5047"/>
                </a:solidFill>
                <a:latin typeface="Arial Bold" pitchFamily="80" charset="0"/>
              </a:rPr>
              <a:t> agent :</a:t>
            </a:r>
            <a:endParaRPr lang="fr-FR" b="1" dirty="0">
              <a:solidFill>
                <a:srgbClr val="6D5047"/>
              </a:solidFill>
              <a:latin typeface="Arial Bold" pitchFamily="80" charset="0"/>
            </a:endParaRPr>
          </a:p>
          <a:p>
            <a:endParaRPr lang="fr-FR" dirty="0">
              <a:solidFill>
                <a:srgbClr val="6D5047"/>
              </a:solidFill>
              <a:latin typeface="Arial Bold" pitchFamily="80" charset="0"/>
            </a:endParaRPr>
          </a:p>
        </p:txBody>
      </p:sp>
      <p:sp>
        <p:nvSpPr>
          <p:cNvPr id="41" name="Text Box 20"/>
          <p:cNvSpPr txBox="1">
            <a:spLocks noChangeArrowheads="1"/>
          </p:cNvSpPr>
          <p:nvPr/>
        </p:nvSpPr>
        <p:spPr bwMode="auto">
          <a:xfrm>
            <a:off x="13031217" y="13105656"/>
            <a:ext cx="5832648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fr-FR" sz="3600" dirty="0" err="1" smtClean="0">
                <a:solidFill>
                  <a:srgbClr val="003882"/>
                </a:solidFill>
                <a:latin typeface="Arial Black" charset="0"/>
              </a:rPr>
              <a:t>Contract</a:t>
            </a:r>
            <a:r>
              <a:rPr lang="fr-FR" sz="3600" dirty="0" smtClean="0">
                <a:solidFill>
                  <a:srgbClr val="003882"/>
                </a:solidFill>
                <a:latin typeface="Arial Black" charset="0"/>
              </a:rPr>
              <a:t> </a:t>
            </a:r>
            <a:r>
              <a:rPr lang="fr-FR" sz="3600" dirty="0" err="1" smtClean="0">
                <a:solidFill>
                  <a:srgbClr val="003882"/>
                </a:solidFill>
                <a:latin typeface="Arial Black" charset="0"/>
              </a:rPr>
              <a:t>selection</a:t>
            </a:r>
            <a:endParaRPr lang="fr-FR" sz="2800" dirty="0">
              <a:solidFill>
                <a:srgbClr val="003882"/>
              </a:solidFill>
              <a:latin typeface="Arial Black" charset="0"/>
            </a:endParaRPr>
          </a:p>
          <a:p>
            <a:endParaRPr lang="fr-FR" sz="3600" dirty="0">
              <a:solidFill>
                <a:srgbClr val="003882"/>
              </a:solidFill>
              <a:latin typeface="Arial Black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966321" y="19226336"/>
            <a:ext cx="856895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Arial" pitchFamily="34" charset="0"/>
              <a:buChar char="•"/>
            </a:pPr>
            <a:r>
              <a:rPr lang="en-US" b="1" dirty="0" smtClean="0">
                <a:solidFill>
                  <a:srgbClr val="6D5047"/>
                </a:solidFill>
                <a:latin typeface="Arial Bold" pitchFamily="80" charset="0"/>
              </a:rPr>
              <a:t>Maximizing mean production and minimizing volatility</a:t>
            </a:r>
          </a:p>
          <a:p>
            <a:pPr marL="514350" indent="-514350">
              <a:buFont typeface="Arial" pitchFamily="34" charset="0"/>
              <a:buChar char="•"/>
            </a:pPr>
            <a:r>
              <a:rPr lang="en-US" b="1" dirty="0" smtClean="0">
                <a:solidFill>
                  <a:srgbClr val="6D5047"/>
                </a:solidFill>
                <a:latin typeface="Arial Bold" pitchFamily="80" charset="0"/>
              </a:rPr>
              <a:t>Graph representation of the correlation structure</a:t>
            </a:r>
          </a:p>
          <a:p>
            <a:pPr marL="514350" indent="-514350">
              <a:buFont typeface="Arial" pitchFamily="34" charset="0"/>
              <a:buChar char="•"/>
            </a:pPr>
            <a:r>
              <a:rPr lang="en-US" b="1" dirty="0" smtClean="0">
                <a:solidFill>
                  <a:srgbClr val="6D5047"/>
                </a:solidFill>
                <a:latin typeface="Arial Bold" pitchFamily="80" charset="0"/>
              </a:rPr>
              <a:t>Uncorrelated cliques are selected as coalition seeds</a:t>
            </a:r>
          </a:p>
          <a:p>
            <a:pPr marL="514350" indent="-514350">
              <a:buFont typeface="Arial" pitchFamily="34" charset="0"/>
              <a:buChar char="•"/>
            </a:pPr>
            <a:r>
              <a:rPr lang="en-US" b="1" dirty="0" smtClean="0">
                <a:solidFill>
                  <a:srgbClr val="6D5047"/>
                </a:solidFill>
                <a:latin typeface="Arial Bold" pitchFamily="80" charset="0"/>
              </a:rPr>
              <a:t>Local greedy utility improvements of the seeds</a:t>
            </a:r>
            <a:endParaRPr lang="en-US" b="1" dirty="0">
              <a:solidFill>
                <a:srgbClr val="6D5047"/>
              </a:solidFill>
              <a:latin typeface="Arial Bold" pitchFamily="80" charset="0"/>
            </a:endParaRPr>
          </a:p>
        </p:txBody>
      </p:sp>
      <p:pic>
        <p:nvPicPr>
          <p:cNvPr id="27" name="Image 26" descr="shem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94313" y="13033649"/>
            <a:ext cx="7920880" cy="5280586"/>
          </a:xfrm>
          <a:prstGeom prst="rect">
            <a:avLst/>
          </a:prstGeom>
        </p:spPr>
      </p:pic>
      <p:pic>
        <p:nvPicPr>
          <p:cNvPr id="28" name="Image 27" descr="Fig2.eps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39329" y="4025463"/>
            <a:ext cx="8350697" cy="8576137"/>
          </a:xfrm>
          <a:prstGeom prst="rect">
            <a:avLst/>
          </a:prstGeom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974433" y="10513368"/>
            <a:ext cx="4710839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" name="Image 42" descr="search-1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967321" y="18410246"/>
            <a:ext cx="6624736" cy="4416490"/>
          </a:xfrm>
          <a:prstGeom prst="rect">
            <a:avLst/>
          </a:prstGeom>
        </p:spPr>
      </p:pic>
      <p:cxnSp>
        <p:nvCxnSpPr>
          <p:cNvPr id="49" name="Connecteur droit 48"/>
          <p:cNvCxnSpPr/>
          <p:nvPr/>
        </p:nvCxnSpPr>
        <p:spPr bwMode="auto">
          <a:xfrm>
            <a:off x="4822305" y="20954528"/>
            <a:ext cx="813690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388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1" name="Text Box 29"/>
          <p:cNvSpPr txBox="1">
            <a:spLocks noChangeArrowheads="1"/>
          </p:cNvSpPr>
          <p:nvPr/>
        </p:nvSpPr>
        <p:spPr bwMode="auto">
          <a:xfrm>
            <a:off x="5182345" y="21026536"/>
            <a:ext cx="712879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fr-FR" sz="3600" dirty="0" err="1" smtClean="0">
                <a:solidFill>
                  <a:srgbClr val="003882"/>
                </a:solidFill>
                <a:latin typeface="Arial Black" charset="0"/>
              </a:rPr>
              <a:t>Results</a:t>
            </a:r>
            <a:endParaRPr lang="fr-FR" sz="3600" dirty="0">
              <a:solidFill>
                <a:srgbClr val="003882"/>
              </a:solidFill>
              <a:latin typeface="Arial Black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4966321" y="21746616"/>
            <a:ext cx="856895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Arial" pitchFamily="34" charset="0"/>
              <a:buChar char="•"/>
            </a:pPr>
            <a:r>
              <a:rPr lang="en-US" b="1" dirty="0" smtClean="0">
                <a:solidFill>
                  <a:srgbClr val="6D5047"/>
                </a:solidFill>
                <a:latin typeface="Arial Bold" pitchFamily="80" charset="0"/>
              </a:rPr>
              <a:t>Comparison with :</a:t>
            </a:r>
          </a:p>
          <a:p>
            <a:pPr marL="1428750" lvl="2" indent="-514350">
              <a:buFont typeface="Arial" pitchFamily="34" charset="0"/>
              <a:buChar char="•"/>
            </a:pPr>
            <a:r>
              <a:rPr lang="en-US" b="1" dirty="0" smtClean="0">
                <a:solidFill>
                  <a:srgbClr val="6D5047"/>
                </a:solidFill>
                <a:latin typeface="Arial Bold" pitchFamily="80" charset="0"/>
              </a:rPr>
              <a:t>R</a:t>
            </a:r>
            <a:r>
              <a:rPr lang="en-US" b="1" dirty="0" smtClean="0">
                <a:solidFill>
                  <a:srgbClr val="6D5047"/>
                </a:solidFill>
                <a:latin typeface="Arial Bold" pitchFamily="80" charset="0"/>
              </a:rPr>
              <a:t>andom search (baseline)</a:t>
            </a:r>
          </a:p>
          <a:p>
            <a:pPr marL="1428750" lvl="2" indent="-514350">
              <a:buFont typeface="Arial" pitchFamily="34" charset="0"/>
              <a:buChar char="•"/>
            </a:pPr>
            <a:r>
              <a:rPr lang="en-US" b="1" dirty="0" smtClean="0">
                <a:solidFill>
                  <a:srgbClr val="6D5047"/>
                </a:solidFill>
                <a:latin typeface="Arial Bold" pitchFamily="80" charset="0"/>
              </a:rPr>
              <a:t>Correlated coalitions (worst case)</a:t>
            </a:r>
            <a:endParaRPr lang="en-US" b="1" dirty="0" smtClean="0">
              <a:solidFill>
                <a:srgbClr val="6D5047"/>
              </a:solidFill>
              <a:latin typeface="Arial Bold" pitchFamily="80" charset="0"/>
            </a:endParaRPr>
          </a:p>
          <a:p>
            <a:pPr marL="514350" indent="-514350">
              <a:buFont typeface="Arial" pitchFamily="34" charset="0"/>
              <a:buChar char="•"/>
            </a:pPr>
            <a:endParaRPr lang="en-US" b="1" dirty="0">
              <a:solidFill>
                <a:srgbClr val="6D5047"/>
              </a:solidFill>
              <a:latin typeface="Arial Bold" pitchFamily="80" charset="0"/>
            </a:endParaRPr>
          </a:p>
        </p:txBody>
      </p:sp>
      <p:pic>
        <p:nvPicPr>
          <p:cNvPr id="54" name="Image 53" descr="coalitions-1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311021" y="23557012"/>
            <a:ext cx="9152244" cy="3482712"/>
          </a:xfrm>
          <a:prstGeom prst="rect">
            <a:avLst/>
          </a:prstGeom>
        </p:spPr>
      </p:pic>
      <p:pic>
        <p:nvPicPr>
          <p:cNvPr id="55" name="Image 54" descr="fig8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391257" y="22736261"/>
            <a:ext cx="8206681" cy="4698987"/>
          </a:xfrm>
          <a:prstGeom prst="rect">
            <a:avLst/>
          </a:prstGeom>
        </p:spPr>
      </p:pic>
      <p:sp>
        <p:nvSpPr>
          <p:cNvPr id="57" name="Text Box 21"/>
          <p:cNvSpPr txBox="1">
            <a:spLocks noChangeArrowheads="1"/>
          </p:cNvSpPr>
          <p:nvPr/>
        </p:nvSpPr>
        <p:spPr bwMode="auto">
          <a:xfrm>
            <a:off x="4894313" y="11233448"/>
            <a:ext cx="8712968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fr-FR" b="1" dirty="0" err="1" smtClean="0">
                <a:solidFill>
                  <a:srgbClr val="6D5047"/>
                </a:solidFill>
                <a:latin typeface="Arial Bold" pitchFamily="80" charset="0"/>
              </a:rPr>
              <a:t>Differences</a:t>
            </a:r>
            <a:r>
              <a:rPr lang="fr-FR" b="1" dirty="0" smtClean="0">
                <a:solidFill>
                  <a:srgbClr val="6D5047"/>
                </a:solidFill>
                <a:latin typeface="Arial Bold" pitchFamily="80" charset="0"/>
              </a:rPr>
              <a:t> </a:t>
            </a:r>
            <a:r>
              <a:rPr lang="fr-FR" b="1" dirty="0" err="1" smtClean="0">
                <a:solidFill>
                  <a:srgbClr val="6D5047"/>
                </a:solidFill>
                <a:latin typeface="Arial Bold" pitchFamily="80" charset="0"/>
              </a:rPr>
              <a:t>between</a:t>
            </a:r>
            <a:r>
              <a:rPr lang="fr-FR" b="1" dirty="0" smtClean="0">
                <a:solidFill>
                  <a:srgbClr val="6D5047"/>
                </a:solidFill>
                <a:latin typeface="Arial Bold" pitchFamily="80" charset="0"/>
              </a:rPr>
              <a:t> agents : </a:t>
            </a:r>
          </a:p>
          <a:p>
            <a:pPr lvl="2">
              <a:buFont typeface="Arial" pitchFamily="34" charset="0"/>
              <a:buChar char="•"/>
            </a:pPr>
            <a:r>
              <a:rPr lang="fr-FR" b="1" dirty="0" smtClean="0">
                <a:solidFill>
                  <a:srgbClr val="6D5047"/>
                </a:solidFill>
                <a:latin typeface="Arial Bold" pitchFamily="80" charset="0"/>
              </a:rPr>
              <a:t>profiles (DER </a:t>
            </a:r>
            <a:r>
              <a:rPr lang="fr-FR" b="1" dirty="0" err="1" smtClean="0">
                <a:solidFill>
                  <a:srgbClr val="6D5047"/>
                </a:solidFill>
                <a:latin typeface="Arial Bold" pitchFamily="80" charset="0"/>
              </a:rPr>
              <a:t>owned</a:t>
            </a:r>
            <a:r>
              <a:rPr lang="fr-FR" b="1" dirty="0" smtClean="0">
                <a:solidFill>
                  <a:srgbClr val="6D5047"/>
                </a:solidFill>
                <a:latin typeface="Arial Bold" pitchFamily="80" charset="0"/>
              </a:rPr>
              <a:t>)</a:t>
            </a:r>
          </a:p>
          <a:p>
            <a:pPr lvl="2">
              <a:buFont typeface="Arial" pitchFamily="34" charset="0"/>
              <a:buChar char="•"/>
            </a:pPr>
            <a:r>
              <a:rPr lang="fr-FR" b="1" dirty="0" err="1" smtClean="0">
                <a:solidFill>
                  <a:srgbClr val="6D5047"/>
                </a:solidFill>
                <a:latin typeface="Arial Bold" pitchFamily="80" charset="0"/>
              </a:rPr>
              <a:t>Weather</a:t>
            </a:r>
            <a:r>
              <a:rPr lang="fr-FR" b="1" dirty="0" smtClean="0">
                <a:solidFill>
                  <a:srgbClr val="6D5047"/>
                </a:solidFill>
                <a:latin typeface="Arial Bold" pitchFamily="80" charset="0"/>
              </a:rPr>
              <a:t> (location)</a:t>
            </a:r>
          </a:p>
          <a:p>
            <a:pPr lvl="2">
              <a:buFont typeface="Arial" pitchFamily="34" charset="0"/>
              <a:buChar char="•"/>
            </a:pPr>
            <a:r>
              <a:rPr lang="fr-FR" b="1" dirty="0" err="1" smtClean="0">
                <a:solidFill>
                  <a:srgbClr val="6D5047"/>
                </a:solidFill>
                <a:latin typeface="Arial Bold" pitchFamily="80" charset="0"/>
              </a:rPr>
              <a:t>Behaviors</a:t>
            </a:r>
            <a:r>
              <a:rPr lang="fr-FR" b="1" dirty="0" smtClean="0">
                <a:solidFill>
                  <a:srgbClr val="6D5047"/>
                </a:solidFill>
                <a:latin typeface="Arial Bold" pitchFamily="80" charset="0"/>
              </a:rPr>
              <a:t> (</a:t>
            </a:r>
            <a:r>
              <a:rPr lang="fr-FR" b="1" dirty="0" err="1" smtClean="0">
                <a:solidFill>
                  <a:srgbClr val="6D5047"/>
                </a:solidFill>
                <a:latin typeface="Arial Bold" pitchFamily="80" charset="0"/>
              </a:rPr>
              <a:t>consumption</a:t>
            </a:r>
            <a:r>
              <a:rPr lang="fr-FR" b="1" dirty="0" smtClean="0">
                <a:solidFill>
                  <a:srgbClr val="6D5047"/>
                </a:solidFill>
                <a:latin typeface="Arial Bold" pitchFamily="80" charset="0"/>
              </a:rPr>
              <a:t> habits) </a:t>
            </a:r>
            <a:endParaRPr lang="fr-FR" dirty="0">
              <a:solidFill>
                <a:srgbClr val="6D5047"/>
              </a:solidFill>
              <a:latin typeface="Arial Bold" pitchFamily="80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com_SudParis_Poster_recherche">
  <a:themeElements>
    <a:clrScheme name="Institut-TELECOM-Poster-Model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Institut-TELECOM-Poster-Modele">
      <a:majorFont>
        <a:latin typeface="Arial Bold"/>
        <a:ea typeface="ヒラギノ角ゴ Pro W3"/>
        <a:cs typeface="ヒラギノ角ゴ Pro W3"/>
      </a:majorFont>
      <a:minorFont>
        <a:latin typeface="Arial"/>
        <a:ea typeface="ヒラギノ角ゴ Pro W3"/>
        <a:cs typeface="ヒラギノ角ゴ Pro W3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ヒラギノ角ゴ Pro W3" charset="-128"/>
            <a:cs typeface="ヒラギノ角ゴ Pro W3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ヒラギノ角ゴ Pro W3" charset="-128"/>
            <a:cs typeface="ヒラギノ角ゴ Pro W3" charset="-128"/>
          </a:defRPr>
        </a:defPPr>
      </a:lstStyle>
    </a:lnDef>
  </a:objectDefaults>
  <a:extraClrSchemeLst>
    <a:extraClrScheme>
      <a:clrScheme name="Institut-TELECOM-Poster-Mode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stitut-TELECOM-Poster-Model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stitut-TELECOM-Poster-Model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stitut-TELECOM-Poster-Model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stitut-TELECOM-Poster-Model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stitut-TELECOM-Poster-Model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stitut-TELECOM-Poster-Model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stitut-TELECOM-Poster-Model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stitut-TELECOM-Poster-Model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stitut-TELECOM-Poster-Model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stitut-TELECOM-Poster-Model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stitut-TELECOM-Poster-Model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Telecom_SudParis_Poster_recherche.potx</Template>
  <TotalTime>318</TotalTime>
  <Words>207</Words>
  <Application>Microsoft Office PowerPoint</Application>
  <PresentationFormat>Personnalisé</PresentationFormat>
  <Paragraphs>41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Telecom_SudParis_Poster_recherche</vt:lpstr>
      <vt:lpstr>Coalition Formation Algorithm of Prosumers in a Smart Grid Environment</vt:lpstr>
    </vt:vector>
  </TitlesOfParts>
  <Company>Implica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Titre du poster</dc:title>
  <dc:creator>IMT</dc:creator>
  <cp:lastModifiedBy>gensolle</cp:lastModifiedBy>
  <cp:revision>82</cp:revision>
  <cp:lastPrinted>2012-01-18T13:26:06Z</cp:lastPrinted>
  <dcterms:created xsi:type="dcterms:W3CDTF">2012-02-29T16:05:21Z</dcterms:created>
  <dcterms:modified xsi:type="dcterms:W3CDTF">2015-05-27T13:50:59Z</dcterms:modified>
</cp:coreProperties>
</file>