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28803600" cy="21597938"/>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 initials="IMT" lastIdx="3" clrIdx="0"/>
  <p:cmAuthor id="1" name="Institut Mines-Télécom" initials="Note" lastIdx="3" clrIdx="1"/>
  <p:cmAuthor id="2" name="Vincent Gauthie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882"/>
    <a:srgbClr val="BFCF3E"/>
    <a:srgbClr val="B4C325"/>
    <a:srgbClr val="7E635A"/>
    <a:srgbClr val="A8B50A"/>
    <a:srgbClr val="BF1238"/>
    <a:srgbClr val="F89A1E"/>
    <a:srgbClr val="6D50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58" y="-62"/>
      </p:cViewPr>
      <p:guideLst>
        <p:guide orient="horz" pos="2427"/>
        <p:guide pos="465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2-13T15:27:28.712" idx="3">
    <p:pos x="12761" y="15706"/>
    <p:text>Faire figurer la date et le nom de l'événement.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919E8FE1-73A9-7F4B-8D4E-EC9CC0AF2E42}" type="slidenum">
              <a:rPr lang="fr-FR"/>
              <a:pPr>
                <a:defRPr/>
              </a:pPr>
              <a:t>‹N°›</a:t>
            </a:fld>
            <a:endParaRPr lang="fr-FR"/>
          </a:p>
        </p:txBody>
      </p:sp>
    </p:spTree>
    <p:extLst>
      <p:ext uri="{BB962C8B-B14F-4D97-AF65-F5344CB8AC3E}">
        <p14:creationId xmlns:p14="http://schemas.microsoft.com/office/powerpoint/2010/main" xmlns="" val="1100833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59476" y="6708884"/>
            <a:ext cx="24484648" cy="4630510"/>
          </a:xfrm>
        </p:spPr>
        <p:txBody>
          <a:bodyPr/>
          <a:lstStyle/>
          <a:p>
            <a:r>
              <a:rPr lang="fr-FR" smtClean="0"/>
              <a:t>Cliquez et modifiez le titre</a:t>
            </a:r>
            <a:endParaRPr lang="fr-FR"/>
          </a:p>
        </p:txBody>
      </p:sp>
      <p:sp>
        <p:nvSpPr>
          <p:cNvPr id="3" name="Sous-titre 2"/>
          <p:cNvSpPr>
            <a:spLocks noGrp="1"/>
          </p:cNvSpPr>
          <p:nvPr>
            <p:ph type="subTitle" idx="1"/>
          </p:nvPr>
        </p:nvSpPr>
        <p:spPr>
          <a:xfrm>
            <a:off x="4321070" y="12239308"/>
            <a:ext cx="20161460" cy="551852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F3618DBB-A609-6C4C-AE65-F4F039DDCBBA}"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B883292-9D45-3B4D-A9BD-0054C93465C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523492" y="0"/>
            <a:ext cx="6120633" cy="19198167"/>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2159477" y="0"/>
            <a:ext cx="18160770" cy="1919816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AD0EEBC-1641-B149-8682-47F2A1D53BB8}"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A238F6C-F8A5-F647-8AC7-5E73EDAF4A4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5919" y="13878437"/>
            <a:ext cx="24482530" cy="4290067"/>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2275919" y="9153888"/>
            <a:ext cx="24482530" cy="47245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0F92167-A23B-3C4D-A19D-25B8CB1D169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2159477" y="6239881"/>
            <a:ext cx="12139643"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14502364" y="6239881"/>
            <a:ext cx="12141760"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F81A99C8-7A69-4841-8334-964294B45750}"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651" y="865394"/>
            <a:ext cx="25924299" cy="35996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1439651" y="4834063"/>
            <a:ext cx="12726089"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1439651" y="6849346"/>
            <a:ext cx="12726089"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4631510" y="4834063"/>
            <a:ext cx="12732440"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14631510" y="6849346"/>
            <a:ext cx="12732440"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8"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9" name="Rectangle 6"/>
          <p:cNvSpPr>
            <a:spLocks noGrp="1" noChangeArrowheads="1"/>
          </p:cNvSpPr>
          <p:nvPr userDrawn="1">
            <p:ph type="sldNum" sz="quarter" idx="12"/>
          </p:nvPr>
        </p:nvSpPr>
        <p:spPr>
          <a:ln/>
        </p:spPr>
        <p:txBody>
          <a:bodyPr/>
          <a:lstStyle>
            <a:lvl1pPr>
              <a:defRPr/>
            </a:lvl1pPr>
          </a:lstStyle>
          <a:p>
            <a:pPr>
              <a:defRPr/>
            </a:pPr>
            <a:fld id="{B46413B6-E4FB-694D-9F28-20B6F5104259}"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4"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5" name="Rectangle 6"/>
          <p:cNvSpPr>
            <a:spLocks noGrp="1" noChangeArrowheads="1"/>
          </p:cNvSpPr>
          <p:nvPr userDrawn="1">
            <p:ph type="sldNum" sz="quarter" idx="12"/>
          </p:nvPr>
        </p:nvSpPr>
        <p:spPr>
          <a:ln/>
        </p:spPr>
        <p:txBody>
          <a:bodyPr/>
          <a:lstStyle>
            <a:lvl1pPr>
              <a:defRPr/>
            </a:lvl1pPr>
          </a:lstStyle>
          <a:p>
            <a:pPr>
              <a:defRPr/>
            </a:pPr>
            <a:fld id="{ECC342CB-0C65-5F4F-9C0C-853269F95ED0}"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3"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4" name="Rectangle 6"/>
          <p:cNvSpPr>
            <a:spLocks noGrp="1" noChangeArrowheads="1"/>
          </p:cNvSpPr>
          <p:nvPr userDrawn="1">
            <p:ph type="sldNum" sz="quarter" idx="12"/>
          </p:nvPr>
        </p:nvSpPr>
        <p:spPr>
          <a:ln/>
        </p:spPr>
        <p:txBody>
          <a:bodyPr/>
          <a:lstStyle>
            <a:lvl1pPr>
              <a:defRPr/>
            </a:lvl1pPr>
          </a:lstStyle>
          <a:p>
            <a:pPr>
              <a:defRPr/>
            </a:pPr>
            <a:fld id="{31C6928A-FD25-224E-9BEC-25812EA1FE4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651" y="859442"/>
            <a:ext cx="9476289" cy="3660365"/>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11261034" y="859442"/>
            <a:ext cx="16102916" cy="18433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439651" y="4519807"/>
            <a:ext cx="9476289" cy="147735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90B6556E-4DA8-E942-9294-DBB56DFE0086}"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6395" y="15118795"/>
            <a:ext cx="17282159" cy="178435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5646395" y="1929578"/>
            <a:ext cx="17282159" cy="129594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5646395" y="16903149"/>
            <a:ext cx="17282159" cy="25354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5B1576D0-2758-A04E-A3AE-16CDB9CACDBF}"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bwMode="auto">
          <a:xfrm rot="16200000">
            <a:off x="16748989" y="9540946"/>
            <a:ext cx="968955" cy="23140268"/>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grpSp>
        <p:nvGrpSpPr>
          <p:cNvPr id="1030" name="Group 21"/>
          <p:cNvGrpSpPr>
            <a:grpSpLocks/>
          </p:cNvGrpSpPr>
          <p:nvPr/>
        </p:nvGrpSpPr>
        <p:grpSpPr bwMode="auto">
          <a:xfrm>
            <a:off x="0" y="0"/>
            <a:ext cx="20426103" cy="2968764"/>
            <a:chOff x="0" y="0"/>
            <a:chExt cx="9648" cy="2494"/>
          </a:xfrm>
          <a:solidFill>
            <a:srgbClr val="003882"/>
          </a:solidFill>
        </p:grpSpPr>
        <p:grpSp>
          <p:nvGrpSpPr>
            <p:cNvPr id="1040" name="Group 10"/>
            <p:cNvGrpSpPr>
              <a:grpSpLocks/>
            </p:cNvGrpSpPr>
            <p:nvPr userDrawn="1"/>
          </p:nvGrpSpPr>
          <p:grpSpPr bwMode="auto">
            <a:xfrm>
              <a:off x="0" y="0"/>
              <a:ext cx="9648" cy="2494"/>
              <a:chOff x="0" y="0"/>
              <a:chExt cx="9648" cy="2494"/>
            </a:xfrm>
            <a:grpFill/>
          </p:grpSpPr>
          <p:sp>
            <p:nvSpPr>
              <p:cNvPr id="2" name="AutoShape 8"/>
              <p:cNvSpPr>
                <a:spLocks noChangeArrowheads="1"/>
              </p:cNvSpPr>
              <p:nvPr userDrawn="1"/>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a:defRPr/>
                </a:pPr>
                <a:endParaRPr lang="fr-FR"/>
              </a:p>
            </p:txBody>
          </p:sp>
          <p:sp>
            <p:nvSpPr>
              <p:cNvPr id="3" name="Rectangle 9"/>
              <p:cNvSpPr>
                <a:spLocks noChangeArrowheads="1"/>
              </p:cNvSpPr>
              <p:nvPr userDrawn="1"/>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a:defRPr/>
                </a:pPr>
                <a:endParaRPr lang="fr-FR" dirty="0"/>
              </a:p>
            </p:txBody>
          </p:sp>
        </p:grpSp>
        <p:sp>
          <p:nvSpPr>
            <p:cNvPr id="1043" name="Rectangle 19"/>
            <p:cNvSpPr>
              <a:spLocks noChangeArrowheads="1"/>
            </p:cNvSpPr>
            <p:nvPr userDrawn="1"/>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a:defRPr/>
              </a:pPr>
              <a:endParaRPr lang="fr-FR"/>
            </a:p>
          </p:txBody>
        </p:sp>
      </p:grpSp>
      <p:sp>
        <p:nvSpPr>
          <p:cNvPr id="1031" name="Rectangle 3"/>
          <p:cNvSpPr>
            <a:spLocks noGrp="1" noChangeArrowheads="1"/>
          </p:cNvSpPr>
          <p:nvPr>
            <p:ph type="body" idx="1"/>
          </p:nvPr>
        </p:nvSpPr>
        <p:spPr bwMode="auto">
          <a:xfrm>
            <a:off x="2159476" y="6239881"/>
            <a:ext cx="24484648" cy="12958287"/>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2"/>
          </p:nvPr>
        </p:nvSpPr>
        <p:spPr bwMode="auto">
          <a:xfrm>
            <a:off x="2159477"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defRPr sz="4400"/>
            </a:lvl1pPr>
          </a:lstStyle>
          <a:p>
            <a:pPr>
              <a:defRPr/>
            </a:pPr>
            <a:endParaRPr lang="fr-FR"/>
          </a:p>
        </p:txBody>
      </p:sp>
      <p:sp>
        <p:nvSpPr>
          <p:cNvPr id="1029" name="Rectangle 5"/>
          <p:cNvSpPr>
            <a:spLocks noGrp="1" noChangeArrowheads="1"/>
          </p:cNvSpPr>
          <p:nvPr>
            <p:ph type="ftr" sz="quarter" idx="3"/>
          </p:nvPr>
        </p:nvSpPr>
        <p:spPr bwMode="auto">
          <a:xfrm>
            <a:off x="9840436" y="19677884"/>
            <a:ext cx="9122728"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ctr">
              <a:defRPr sz="4400"/>
            </a:lvl1pPr>
          </a:lstStyle>
          <a:p>
            <a:pPr>
              <a:defRPr/>
            </a:pPr>
            <a:endParaRPr lang="fr-FR"/>
          </a:p>
        </p:txBody>
      </p:sp>
      <p:sp>
        <p:nvSpPr>
          <p:cNvPr id="5" name="Rectangle 6"/>
          <p:cNvSpPr>
            <a:spLocks noGrp="1" noChangeArrowheads="1"/>
          </p:cNvSpPr>
          <p:nvPr>
            <p:ph type="sldNum" sz="quarter" idx="4"/>
          </p:nvPr>
        </p:nvSpPr>
        <p:spPr bwMode="auto">
          <a:xfrm>
            <a:off x="20642051"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r">
              <a:defRPr sz="4400"/>
            </a:lvl1pPr>
          </a:lstStyle>
          <a:p>
            <a:pPr>
              <a:defRPr/>
            </a:pPr>
            <a:fld id="{69466F48-5A00-C344-9631-A4FFAF03AC20}" type="slidenum">
              <a:rPr lang="fr-FR"/>
              <a:pPr>
                <a:defRPr/>
              </a:pPr>
              <a:t>‹N°›</a:t>
            </a:fld>
            <a:endParaRPr lang="fr-FR"/>
          </a:p>
        </p:txBody>
      </p:sp>
      <p:sp>
        <p:nvSpPr>
          <p:cNvPr id="1035" name="Rectangle 2"/>
          <p:cNvSpPr>
            <a:spLocks noGrp="1" noChangeArrowheads="1"/>
          </p:cNvSpPr>
          <p:nvPr>
            <p:ph type="title"/>
          </p:nvPr>
        </p:nvSpPr>
        <p:spPr bwMode="auto">
          <a:xfrm>
            <a:off x="5995721" y="0"/>
            <a:ext cx="14328759" cy="2971145"/>
          </a:xfrm>
          <a:prstGeom prst="rect">
            <a:avLst/>
          </a:prstGeom>
          <a:noFill/>
          <a:ln w="9525">
            <a:noFill/>
            <a:miter lim="800000"/>
            <a:headEnd/>
            <a:tailEnd/>
          </a:ln>
        </p:spPr>
        <p:txBody>
          <a:bodyPr vert="horz" wrap="square" lIns="288009" tIns="144004" rIns="288009" bIns="144004" numCol="1" anchor="ctr" anchorCtr="0" compatLnSpc="1">
            <a:prstTxWarp prst="textNoShape">
              <a:avLst/>
            </a:prstTxWarp>
          </a:bodyPr>
          <a:lstStyle/>
          <a:p>
            <a:pPr lvl="0"/>
            <a:r>
              <a:rPr lang="fr-FR"/>
              <a:t>Cliquez et modifiez le titre</a:t>
            </a:r>
          </a:p>
        </p:txBody>
      </p:sp>
      <p:sp>
        <p:nvSpPr>
          <p:cNvPr id="20" name="Text Box 16"/>
          <p:cNvSpPr txBox="1">
            <a:spLocks noChangeArrowheads="1"/>
          </p:cNvSpPr>
          <p:nvPr/>
        </p:nvSpPr>
        <p:spPr bwMode="auto">
          <a:xfrm>
            <a:off x="7084987" y="20848832"/>
            <a:ext cx="1377300"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Contact</a:t>
            </a:r>
          </a:p>
        </p:txBody>
      </p:sp>
      <p:sp>
        <p:nvSpPr>
          <p:cNvPr id="22" name="Text Box 16"/>
          <p:cNvSpPr txBox="1">
            <a:spLocks noChangeArrowheads="1"/>
          </p:cNvSpPr>
          <p:nvPr/>
        </p:nvSpPr>
        <p:spPr bwMode="auto">
          <a:xfrm>
            <a:off x="19179112" y="20848832"/>
            <a:ext cx="1511952"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Site web</a:t>
            </a:r>
          </a:p>
        </p:txBody>
      </p:sp>
      <p:sp>
        <p:nvSpPr>
          <p:cNvPr id="27" name="Rectangle 26"/>
          <p:cNvSpPr/>
          <p:nvPr/>
        </p:nvSpPr>
        <p:spPr bwMode="auto">
          <a:xfrm rot="16200000">
            <a:off x="593750" y="20032854"/>
            <a:ext cx="968955" cy="2156451"/>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rot="16200000">
            <a:off x="2751409" y="20031645"/>
            <a:ext cx="968955" cy="21588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rot="16200000">
            <a:off x="4910281" y="20031645"/>
            <a:ext cx="968955" cy="2158871"/>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7" descr="bretagne_cont_pant"/>
          <p:cNvPicPr>
            <a:picLocks noChangeAspect="1" noChangeArrowheads="1"/>
          </p:cNvPicPr>
          <p:nvPr userDrawn="1"/>
        </p:nvPicPr>
        <p:blipFill>
          <a:blip r:embed="rId13"/>
          <a:stretch>
            <a:fillRect/>
          </a:stretch>
        </p:blipFill>
        <p:spPr bwMode="auto">
          <a:xfrm>
            <a:off x="784399" y="398774"/>
            <a:ext cx="3154195" cy="232100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p:titleStyle>
    <p:bodyStyle>
      <a:lvl1pPr marL="1079500" indent="-1079500" algn="l" defTabSz="2879725" rtl="0" eaLnBrk="0" fontAlgn="base" hangingPunct="0">
        <a:spcBef>
          <a:spcPct val="20000"/>
        </a:spcBef>
        <a:spcAft>
          <a:spcPct val="0"/>
        </a:spcAft>
        <a:buChar char="•"/>
        <a:defRPr sz="10100">
          <a:solidFill>
            <a:schemeClr val="tx1"/>
          </a:solidFill>
          <a:latin typeface="+mn-lt"/>
          <a:ea typeface="+mn-ea"/>
          <a:cs typeface="+mn-cs"/>
        </a:defRPr>
      </a:lvl1pPr>
      <a:lvl2pPr marL="2339975" indent="-900113" algn="l" defTabSz="2879725" rtl="0" eaLnBrk="0" fontAlgn="base" hangingPunct="0">
        <a:spcBef>
          <a:spcPct val="20000"/>
        </a:spcBef>
        <a:spcAft>
          <a:spcPct val="0"/>
        </a:spcAft>
        <a:buChar char="–"/>
        <a:defRPr sz="8800">
          <a:solidFill>
            <a:schemeClr val="tx1"/>
          </a:solidFill>
          <a:latin typeface="+mn-lt"/>
          <a:ea typeface="+mn-ea"/>
        </a:defRPr>
      </a:lvl2pPr>
      <a:lvl3pPr marL="3600450" indent="-720725" algn="l" defTabSz="2879725" rtl="0" eaLnBrk="0" fontAlgn="base" hangingPunct="0">
        <a:spcBef>
          <a:spcPct val="20000"/>
        </a:spcBef>
        <a:spcAft>
          <a:spcPct val="0"/>
        </a:spcAft>
        <a:buChar char="•"/>
        <a:defRPr sz="7600">
          <a:solidFill>
            <a:schemeClr val="tx1"/>
          </a:solidFill>
          <a:latin typeface="+mn-lt"/>
          <a:ea typeface="+mn-ea"/>
        </a:defRPr>
      </a:lvl3pPr>
      <a:lvl4pPr marL="5040313" indent="-720725" algn="l" defTabSz="2879725" rtl="0" eaLnBrk="0" fontAlgn="base" hangingPunct="0">
        <a:spcBef>
          <a:spcPct val="20000"/>
        </a:spcBef>
        <a:spcAft>
          <a:spcPct val="0"/>
        </a:spcAft>
        <a:buChar char="–"/>
        <a:defRPr sz="6300">
          <a:solidFill>
            <a:schemeClr val="tx1"/>
          </a:solidFill>
          <a:latin typeface="+mn-lt"/>
          <a:ea typeface="+mn-ea"/>
        </a:defRPr>
      </a:lvl4pPr>
      <a:lvl5pPr marL="6480175" indent="-720725" algn="l" defTabSz="2879725" rtl="0" eaLnBrk="0" fontAlgn="base" hangingPunct="0">
        <a:spcBef>
          <a:spcPct val="20000"/>
        </a:spcBef>
        <a:spcAft>
          <a:spcPct val="0"/>
        </a:spcAft>
        <a:buChar char="»"/>
        <a:defRPr sz="6300">
          <a:solidFill>
            <a:schemeClr val="tx1"/>
          </a:solidFill>
          <a:latin typeface="+mn-lt"/>
          <a:ea typeface="+mn-ea"/>
        </a:defRPr>
      </a:lvl5pPr>
      <a:lvl6pPr marL="6937375" indent="-720725" algn="l" defTabSz="2879725" rtl="0" fontAlgn="base">
        <a:spcBef>
          <a:spcPct val="20000"/>
        </a:spcBef>
        <a:spcAft>
          <a:spcPct val="0"/>
        </a:spcAft>
        <a:buChar char="»"/>
        <a:defRPr sz="6300">
          <a:solidFill>
            <a:schemeClr val="tx1"/>
          </a:solidFill>
          <a:latin typeface="+mn-lt"/>
          <a:ea typeface="+mn-ea"/>
        </a:defRPr>
      </a:lvl6pPr>
      <a:lvl7pPr marL="7394575" indent="-720725" algn="l" defTabSz="2879725" rtl="0" fontAlgn="base">
        <a:spcBef>
          <a:spcPct val="20000"/>
        </a:spcBef>
        <a:spcAft>
          <a:spcPct val="0"/>
        </a:spcAft>
        <a:buChar char="»"/>
        <a:defRPr sz="6300">
          <a:solidFill>
            <a:schemeClr val="tx1"/>
          </a:solidFill>
          <a:latin typeface="+mn-lt"/>
          <a:ea typeface="+mn-ea"/>
        </a:defRPr>
      </a:lvl7pPr>
      <a:lvl8pPr marL="7851775" indent="-720725" algn="l" defTabSz="2879725" rtl="0" fontAlgn="base">
        <a:spcBef>
          <a:spcPct val="20000"/>
        </a:spcBef>
        <a:spcAft>
          <a:spcPct val="0"/>
        </a:spcAft>
        <a:buChar char="»"/>
        <a:defRPr sz="6300">
          <a:solidFill>
            <a:schemeClr val="tx1"/>
          </a:solidFill>
          <a:latin typeface="+mn-lt"/>
          <a:ea typeface="+mn-ea"/>
        </a:defRPr>
      </a:lvl8pPr>
      <a:lvl9pPr marL="8308975" indent="-720725" algn="l" defTabSz="2879725" rtl="0" fontAlgn="base">
        <a:spcBef>
          <a:spcPct val="20000"/>
        </a:spcBef>
        <a:spcAft>
          <a:spcPct val="0"/>
        </a:spcAft>
        <a:buChar char="»"/>
        <a:defRPr sz="6300">
          <a:solidFill>
            <a:schemeClr val="tx1"/>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995721" y="288032"/>
            <a:ext cx="14328759" cy="2374033"/>
          </a:xfrm>
        </p:spPr>
        <p:txBody>
          <a:bodyPr/>
          <a:lstStyle/>
          <a:p>
            <a:pPr eaLnBrk="1" hangingPunct="1"/>
            <a:r>
              <a:rPr lang="fr-FR" sz="4800" b="1" dirty="0" smtClean="0"/>
              <a:t>Coalition Formation </a:t>
            </a:r>
            <a:r>
              <a:rPr lang="fr-FR" sz="4800" b="1" dirty="0" err="1" smtClean="0"/>
              <a:t>Algorithm</a:t>
            </a:r>
            <a:r>
              <a:rPr lang="fr-FR" sz="4800" b="1" dirty="0" smtClean="0"/>
              <a:t> of </a:t>
            </a:r>
            <a:r>
              <a:rPr lang="fr-FR" sz="4800" b="1" dirty="0" err="1" smtClean="0"/>
              <a:t>Prosumers</a:t>
            </a:r>
            <a:r>
              <a:rPr lang="fr-FR" sz="4800" b="1" dirty="0" smtClean="0"/>
              <a:t> in a Smart </a:t>
            </a:r>
            <a:r>
              <a:rPr lang="fr-FR" sz="4800" b="1" dirty="0" err="1" smtClean="0"/>
              <a:t>Grid</a:t>
            </a:r>
            <a:r>
              <a:rPr lang="fr-FR" sz="4800" b="1" dirty="0" smtClean="0"/>
              <a:t> </a:t>
            </a:r>
            <a:r>
              <a:rPr lang="fr-FR" sz="4800" b="1" dirty="0" err="1" smtClean="0"/>
              <a:t>Environment</a:t>
            </a:r>
            <a:endParaRPr lang="fr-FR" sz="3600" b="1" dirty="0"/>
          </a:p>
        </p:txBody>
      </p:sp>
      <p:sp>
        <p:nvSpPr>
          <p:cNvPr id="14339" name="Rectangle 5"/>
          <p:cNvSpPr>
            <a:spLocks noChangeArrowheads="1"/>
          </p:cNvSpPr>
          <p:nvPr/>
        </p:nvSpPr>
        <p:spPr bwMode="auto">
          <a:xfrm>
            <a:off x="5940676" y="20757542"/>
            <a:ext cx="184731" cy="461665"/>
          </a:xfrm>
          <a:prstGeom prst="rect">
            <a:avLst/>
          </a:prstGeom>
          <a:noFill/>
          <a:ln w="9525">
            <a:noFill/>
            <a:miter lim="800000"/>
            <a:headEnd/>
            <a:tailEnd/>
          </a:ln>
        </p:spPr>
        <p:txBody>
          <a:bodyPr wrap="none">
            <a:prstTxWarp prst="textNoShape">
              <a:avLst/>
            </a:prstTxWarp>
            <a:spAutoFit/>
          </a:bodyPr>
          <a:lstStyle/>
          <a:p>
            <a:endParaRPr lang="fr-FR"/>
          </a:p>
        </p:txBody>
      </p:sp>
      <p:sp>
        <p:nvSpPr>
          <p:cNvPr id="14340" name="Text Box 7"/>
          <p:cNvSpPr txBox="1">
            <a:spLocks noChangeArrowheads="1"/>
          </p:cNvSpPr>
          <p:nvPr/>
        </p:nvSpPr>
        <p:spPr bwMode="auto">
          <a:xfrm>
            <a:off x="609735" y="3401778"/>
            <a:ext cx="1377300" cy="507831"/>
          </a:xfrm>
          <a:prstGeom prst="rect">
            <a:avLst/>
          </a:prstGeom>
          <a:noFill/>
          <a:ln w="9525">
            <a:noFill/>
            <a:miter lim="800000"/>
            <a:headEnd/>
            <a:tailEnd/>
          </a:ln>
        </p:spPr>
        <p:txBody>
          <a:bodyPr wrap="none">
            <a:prstTxWarp prst="textNoShape">
              <a:avLst/>
            </a:prstTxWarp>
            <a:spAutoFit/>
          </a:bodyPr>
          <a:lstStyle/>
          <a:p>
            <a:r>
              <a:rPr lang="fr-FR" sz="2700" dirty="0" err="1" smtClean="0">
                <a:solidFill>
                  <a:srgbClr val="6D5047"/>
                </a:solidFill>
                <a:latin typeface="Arial Bold" pitchFamily="80" charset="0"/>
              </a:rPr>
              <a:t>Authors</a:t>
            </a:r>
            <a:endParaRPr lang="fr-FR" sz="2700" dirty="0">
              <a:solidFill>
                <a:srgbClr val="6D5047"/>
              </a:solidFill>
              <a:latin typeface="Arial Bold" pitchFamily="80" charset="0"/>
            </a:endParaRPr>
          </a:p>
        </p:txBody>
      </p:sp>
      <p:sp>
        <p:nvSpPr>
          <p:cNvPr id="14342" name="Line 10"/>
          <p:cNvSpPr>
            <a:spLocks noChangeShapeType="1"/>
          </p:cNvSpPr>
          <p:nvPr/>
        </p:nvSpPr>
        <p:spPr bwMode="auto">
          <a:xfrm>
            <a:off x="609735" y="3886201"/>
            <a:ext cx="2558817"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sp>
        <p:nvSpPr>
          <p:cNvPr id="14344" name="Text Box 14"/>
          <p:cNvSpPr txBox="1">
            <a:spLocks noChangeArrowheads="1"/>
          </p:cNvSpPr>
          <p:nvPr/>
        </p:nvSpPr>
        <p:spPr bwMode="auto">
          <a:xfrm>
            <a:off x="588564" y="10034756"/>
            <a:ext cx="4492557" cy="461665"/>
          </a:xfrm>
          <a:prstGeom prst="rect">
            <a:avLst/>
          </a:prstGeom>
          <a:noFill/>
          <a:ln w="9525">
            <a:noFill/>
            <a:miter lim="800000"/>
            <a:headEnd/>
            <a:tailEnd/>
          </a:ln>
        </p:spPr>
        <p:txBody>
          <a:bodyPr>
            <a:prstTxWarp prst="textNoShape">
              <a:avLst/>
            </a:prstTxWarp>
            <a:spAutoFit/>
          </a:bodyPr>
          <a:lstStyle/>
          <a:p>
            <a:endParaRPr lang="fr-FR"/>
          </a:p>
        </p:txBody>
      </p:sp>
      <p:sp>
        <p:nvSpPr>
          <p:cNvPr id="14345" name="Text Box 15"/>
          <p:cNvSpPr txBox="1">
            <a:spLocks noChangeArrowheads="1"/>
          </p:cNvSpPr>
          <p:nvPr/>
        </p:nvSpPr>
        <p:spPr bwMode="auto">
          <a:xfrm>
            <a:off x="609734" y="3969581"/>
            <a:ext cx="2846850" cy="1880515"/>
          </a:xfrm>
          <a:prstGeom prst="rect">
            <a:avLst/>
          </a:prstGeom>
          <a:noFill/>
          <a:ln w="9525">
            <a:noFill/>
            <a:miter lim="800000"/>
            <a:headEnd/>
            <a:tailEnd/>
          </a:ln>
        </p:spPr>
        <p:txBody>
          <a:bodyPr wrap="square">
            <a:prstTxWarp prst="textNoShape">
              <a:avLst/>
            </a:prstTxWarp>
            <a:spAutoFit/>
          </a:bodyPr>
          <a:lstStyle/>
          <a:p>
            <a:pPr>
              <a:lnSpc>
                <a:spcPct val="110000"/>
              </a:lnSpc>
              <a:spcAft>
                <a:spcPts val="600"/>
              </a:spcAft>
            </a:pPr>
            <a:r>
              <a:rPr lang="fr-FR" sz="2300" dirty="0" smtClean="0"/>
              <a:t>Nicolas </a:t>
            </a:r>
            <a:r>
              <a:rPr lang="fr-FR" sz="2300" dirty="0" err="1" smtClean="0"/>
              <a:t>Gensollen</a:t>
            </a:r>
            <a:endParaRPr lang="fr-FR" sz="2300" dirty="0" smtClean="0"/>
          </a:p>
          <a:p>
            <a:pPr>
              <a:lnSpc>
                <a:spcPct val="110000"/>
              </a:lnSpc>
              <a:spcAft>
                <a:spcPts val="600"/>
              </a:spcAft>
            </a:pPr>
            <a:r>
              <a:rPr lang="fr-FR" sz="2300" dirty="0" smtClean="0"/>
              <a:t>Vincent Gauthier</a:t>
            </a:r>
          </a:p>
          <a:p>
            <a:pPr>
              <a:lnSpc>
                <a:spcPct val="110000"/>
              </a:lnSpc>
              <a:spcAft>
                <a:spcPts val="600"/>
              </a:spcAft>
            </a:pPr>
            <a:r>
              <a:rPr lang="fr-FR" sz="2300" dirty="0" smtClean="0"/>
              <a:t>Monique Becker</a:t>
            </a:r>
          </a:p>
          <a:p>
            <a:pPr>
              <a:lnSpc>
                <a:spcPct val="110000"/>
              </a:lnSpc>
              <a:spcAft>
                <a:spcPts val="600"/>
              </a:spcAft>
            </a:pPr>
            <a:r>
              <a:rPr lang="fr-FR" sz="2300" dirty="0" smtClean="0"/>
              <a:t>Michel Marot</a:t>
            </a:r>
          </a:p>
        </p:txBody>
      </p:sp>
      <p:sp>
        <p:nvSpPr>
          <p:cNvPr id="14346" name="Text Box 20"/>
          <p:cNvSpPr txBox="1">
            <a:spLocks noChangeArrowheads="1"/>
          </p:cNvSpPr>
          <p:nvPr/>
        </p:nvSpPr>
        <p:spPr bwMode="auto">
          <a:xfrm>
            <a:off x="7960251" y="9720590"/>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Objectives</a:t>
            </a:r>
            <a:endParaRPr lang="fr-FR" sz="3600" dirty="0">
              <a:solidFill>
                <a:srgbClr val="003882"/>
              </a:solidFill>
              <a:latin typeface="Arial Black" charset="0"/>
            </a:endParaRPr>
          </a:p>
        </p:txBody>
      </p:sp>
      <p:sp>
        <p:nvSpPr>
          <p:cNvPr id="14355" name="Text Box 29"/>
          <p:cNvSpPr txBox="1">
            <a:spLocks noChangeArrowheads="1"/>
          </p:cNvSpPr>
          <p:nvPr/>
        </p:nvSpPr>
        <p:spPr bwMode="auto">
          <a:xfrm>
            <a:off x="23114768" y="3166121"/>
            <a:ext cx="460851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Optimization</a:t>
            </a:r>
            <a:endParaRPr lang="fr-FR" sz="3600" dirty="0">
              <a:solidFill>
                <a:srgbClr val="003882"/>
              </a:solidFill>
              <a:latin typeface="Arial Black" charset="0"/>
            </a:endParaRPr>
          </a:p>
        </p:txBody>
      </p:sp>
      <p:sp>
        <p:nvSpPr>
          <p:cNvPr id="31" name="Text Box 4"/>
          <p:cNvSpPr txBox="1">
            <a:spLocks noChangeArrowheads="1"/>
          </p:cNvSpPr>
          <p:nvPr/>
        </p:nvSpPr>
        <p:spPr bwMode="auto">
          <a:xfrm>
            <a:off x="9015813" y="20887391"/>
            <a:ext cx="8641105" cy="461665"/>
          </a:xfrm>
          <a:prstGeom prst="rect">
            <a:avLst/>
          </a:prstGeom>
          <a:noFill/>
          <a:ln w="9525">
            <a:noFill/>
            <a:miter lim="800000"/>
            <a:headEnd/>
            <a:tailEnd/>
          </a:ln>
        </p:spPr>
        <p:txBody>
          <a:bodyPr wrap="square" anchor="ctr">
            <a:prstTxWarp prst="textNoShape">
              <a:avLst/>
            </a:prstTxWarp>
            <a:spAutoFit/>
          </a:bodyPr>
          <a:lstStyle/>
          <a:p>
            <a:r>
              <a:rPr lang="fr-FR" dirty="0" err="1" smtClean="0">
                <a:solidFill>
                  <a:srgbClr val="FFFFFF"/>
                </a:solidFill>
                <a:ea typeface="Lucida Grande" charset="0"/>
                <a:cs typeface="Lucida Grande" charset="0"/>
              </a:rPr>
              <a:t>Nicolas.gensollen</a:t>
            </a:r>
            <a:r>
              <a:rPr lang="fr-FR" dirty="0" smtClean="0">
                <a:solidFill>
                  <a:srgbClr val="FFFFFF"/>
                </a:solidFill>
              </a:rPr>
              <a:t>@﻿</a:t>
            </a:r>
            <a:r>
              <a:rPr lang="fr-FR" dirty="0" err="1" smtClean="0">
                <a:solidFill>
                  <a:srgbClr val="FFFFFF"/>
                </a:solidFill>
              </a:rPr>
              <a:t>telecom-sudparis.eu</a:t>
            </a:r>
            <a:endParaRPr lang="fr-FR" dirty="0">
              <a:solidFill>
                <a:srgbClr val="FFFFFF"/>
              </a:solidFill>
            </a:endParaRPr>
          </a:p>
        </p:txBody>
      </p:sp>
      <p:sp>
        <p:nvSpPr>
          <p:cNvPr id="32" name="Text Box 4"/>
          <p:cNvSpPr txBox="1">
            <a:spLocks noChangeArrowheads="1"/>
          </p:cNvSpPr>
          <p:nvPr/>
        </p:nvSpPr>
        <p:spPr bwMode="auto">
          <a:xfrm>
            <a:off x="21516427" y="20887390"/>
            <a:ext cx="6325994" cy="461665"/>
          </a:xfrm>
          <a:prstGeom prst="rect">
            <a:avLst/>
          </a:prstGeom>
          <a:noFill/>
          <a:ln w="9525">
            <a:noFill/>
            <a:miter lim="800000"/>
            <a:headEnd/>
            <a:tailEnd/>
          </a:ln>
        </p:spPr>
        <p:txBody>
          <a:bodyPr anchor="ctr">
            <a:prstTxWarp prst="textNoShape">
              <a:avLst/>
            </a:prstTxWarp>
            <a:spAutoFit/>
          </a:bodyPr>
          <a:lstStyle/>
          <a:p>
            <a:r>
              <a:rPr lang="fr-FR" dirty="0" smtClean="0">
                <a:solidFill>
                  <a:srgbClr val="FFFFFF"/>
                </a:solidFill>
                <a:ea typeface="Lucida Grande" charset="0"/>
                <a:cs typeface="Lucida Grande" charset="0"/>
              </a:rPr>
              <a:t>﻿</a:t>
            </a:r>
            <a:r>
              <a:rPr lang="fr-FR" dirty="0">
                <a:solidFill>
                  <a:srgbClr val="FFFFFF"/>
                </a:solidFill>
                <a:ea typeface="Lucida Grande" charset="0"/>
                <a:cs typeface="Lucida Grande" charset="0"/>
              </a:rPr>
              <a:t>http://</a:t>
            </a:r>
            <a:r>
              <a:rPr lang="fr-FR" dirty="0" err="1">
                <a:solidFill>
                  <a:srgbClr val="FFFFFF"/>
                </a:solidFill>
                <a:ea typeface="Lucida Grande" charset="0"/>
                <a:cs typeface="Lucida Grande" charset="0"/>
              </a:rPr>
              <a:t>complex.luxbulb.org</a:t>
            </a:r>
            <a:r>
              <a:rPr lang="fr-FR" dirty="0">
                <a:solidFill>
                  <a:srgbClr val="FFFFFF"/>
                </a:solidFill>
                <a:ea typeface="Lucida Grande" charset="0"/>
                <a:cs typeface="Lucida Grande" charset="0"/>
              </a:rPr>
              <a:t>/.</a:t>
            </a:r>
            <a:endParaRPr lang="fr-FR" dirty="0">
              <a:solidFill>
                <a:srgbClr val="FFFFFF"/>
              </a:solidFill>
            </a:endParaRPr>
          </a:p>
        </p:txBody>
      </p:sp>
      <p:pic>
        <p:nvPicPr>
          <p:cNvPr id="2" name="Image 1"/>
          <p:cNvPicPr>
            <a:picLocks noChangeAspect="1"/>
          </p:cNvPicPr>
          <p:nvPr/>
        </p:nvPicPr>
        <p:blipFill>
          <a:blip r:embed="rId2"/>
          <a:stretch>
            <a:fillRect/>
          </a:stretch>
        </p:blipFill>
        <p:spPr>
          <a:xfrm>
            <a:off x="23978864" y="310170"/>
            <a:ext cx="3816423" cy="2567919"/>
          </a:xfrm>
          <a:prstGeom prst="rect">
            <a:avLst/>
          </a:prstGeom>
        </p:spPr>
      </p:pic>
      <p:sp>
        <p:nvSpPr>
          <p:cNvPr id="37" name="Text Box 20"/>
          <p:cNvSpPr txBox="1">
            <a:spLocks noChangeArrowheads="1"/>
          </p:cNvSpPr>
          <p:nvPr/>
        </p:nvSpPr>
        <p:spPr bwMode="auto">
          <a:xfrm>
            <a:off x="7895342" y="14761150"/>
            <a:ext cx="3410114"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Simulations</a:t>
            </a:r>
            <a:endParaRPr lang="fr-FR" sz="3600" dirty="0">
              <a:solidFill>
                <a:srgbClr val="003882"/>
              </a:solidFill>
              <a:latin typeface="Arial Black" charset="0"/>
            </a:endParaRPr>
          </a:p>
        </p:txBody>
      </p:sp>
      <p:sp>
        <p:nvSpPr>
          <p:cNvPr id="38" name="Text Box 28"/>
          <p:cNvSpPr txBox="1">
            <a:spLocks noChangeArrowheads="1"/>
          </p:cNvSpPr>
          <p:nvPr/>
        </p:nvSpPr>
        <p:spPr bwMode="auto">
          <a:xfrm>
            <a:off x="12673608" y="3969524"/>
            <a:ext cx="4608512" cy="6740307"/>
          </a:xfrm>
          <a:prstGeom prst="rect">
            <a:avLst/>
          </a:prstGeom>
          <a:noFill/>
          <a:ln w="9525">
            <a:noFill/>
            <a:miter lim="800000"/>
            <a:headEnd/>
            <a:tailEnd/>
          </a:ln>
        </p:spPr>
        <p:txBody>
          <a:bodyPr wrap="square">
            <a:prstTxWarp prst="textNoShape">
              <a:avLst/>
            </a:prstTxWarp>
            <a:spAutoFit/>
          </a:bodyPr>
          <a:lstStyle/>
          <a:p>
            <a:pPr marL="342900" indent="-342900">
              <a:buFont typeface="Wingdings" charset="2"/>
              <a:buChar char="q"/>
            </a:pPr>
            <a:r>
              <a:rPr lang="fr-FR" dirty="0" smtClean="0">
                <a:effectLst/>
              </a:rPr>
              <a:t>Coalitions </a:t>
            </a:r>
            <a:r>
              <a:rPr lang="fr-FR" dirty="0" err="1" smtClean="0">
                <a:effectLst/>
              </a:rPr>
              <a:t>estimate</a:t>
            </a:r>
            <a:r>
              <a:rPr lang="fr-FR" dirty="0" smtClean="0">
                <a:effectLst/>
              </a:rPr>
              <a:t> </a:t>
            </a:r>
            <a:r>
              <a:rPr lang="fr-FR" b="1" dirty="0" err="1" smtClean="0">
                <a:effectLst/>
              </a:rPr>
              <a:t>contracts</a:t>
            </a:r>
            <a:r>
              <a:rPr lang="fr-FR" b="1" dirty="0" smtClean="0">
                <a:effectLst/>
              </a:rPr>
              <a:t> for </a:t>
            </a:r>
            <a:r>
              <a:rPr lang="fr-FR" b="1" dirty="0" err="1" smtClean="0">
                <a:effectLst/>
              </a:rPr>
              <a:t>next</a:t>
            </a:r>
            <a:r>
              <a:rPr lang="fr-FR" b="1" dirty="0" smtClean="0">
                <a:effectLst/>
              </a:rPr>
              <a:t> </a:t>
            </a:r>
            <a:r>
              <a:rPr lang="fr-FR" b="1" dirty="0" err="1" smtClean="0">
                <a:effectLst/>
              </a:rPr>
              <a:t>periods</a:t>
            </a:r>
            <a:endParaRPr lang="fr-FR" b="1" dirty="0" smtClean="0">
              <a:effectLst/>
            </a:endParaRPr>
          </a:p>
          <a:p>
            <a:pPr marL="342900" indent="-342900">
              <a:buFont typeface="Wingdings" charset="2"/>
              <a:buChar char="q"/>
            </a:pPr>
            <a:r>
              <a:rPr lang="fr-FR" dirty="0" smtClean="0"/>
              <a:t>Gains are </a:t>
            </a:r>
            <a:r>
              <a:rPr lang="fr-FR" dirty="0" err="1" smtClean="0"/>
              <a:t>proportionals</a:t>
            </a:r>
            <a:r>
              <a:rPr lang="fr-FR" dirty="0" smtClean="0"/>
              <a:t> to the </a:t>
            </a:r>
            <a:r>
              <a:rPr lang="fr-FR" dirty="0" err="1" smtClean="0"/>
              <a:t>contracts</a:t>
            </a:r>
            <a:endParaRPr lang="fr-FR" dirty="0" smtClean="0"/>
          </a:p>
          <a:p>
            <a:pPr marL="342900" indent="-342900">
              <a:buFont typeface="Wingdings" charset="2"/>
              <a:buChar char="q"/>
            </a:pPr>
            <a:r>
              <a:rPr lang="fr-FR" dirty="0" err="1" smtClean="0">
                <a:effectLst/>
              </a:rPr>
              <a:t>Penalities</a:t>
            </a:r>
            <a:r>
              <a:rPr lang="fr-FR" dirty="0" smtClean="0">
                <a:effectLst/>
              </a:rPr>
              <a:t> </a:t>
            </a:r>
            <a:r>
              <a:rPr lang="fr-FR" dirty="0" err="1" smtClean="0">
                <a:effectLst/>
              </a:rPr>
              <a:t>when</a:t>
            </a:r>
            <a:r>
              <a:rPr lang="fr-FR" dirty="0" smtClean="0">
                <a:effectLst/>
              </a:rPr>
              <a:t> not </a:t>
            </a:r>
            <a:r>
              <a:rPr lang="fr-FR" dirty="0" err="1" smtClean="0">
                <a:effectLst/>
              </a:rPr>
              <a:t>respected</a:t>
            </a:r>
            <a:endParaRPr lang="fr-FR" dirty="0" smtClean="0"/>
          </a:p>
          <a:p>
            <a:pPr marL="342900" indent="-342900">
              <a:buFont typeface="Wingdings" charset="2"/>
              <a:buChar char="q"/>
            </a:pPr>
            <a:r>
              <a:rPr lang="fr-FR" dirty="0" err="1" smtClean="0">
                <a:effectLst/>
              </a:rPr>
              <a:t>Deviations</a:t>
            </a:r>
            <a:r>
              <a:rPr lang="fr-FR" dirty="0" smtClean="0">
                <a:effectLst/>
              </a:rPr>
              <a:t> are </a:t>
            </a:r>
            <a:r>
              <a:rPr lang="fr-FR" dirty="0" err="1" smtClean="0">
                <a:effectLst/>
              </a:rPr>
              <a:t>inavitable</a:t>
            </a:r>
            <a:r>
              <a:rPr lang="fr-FR" dirty="0" smtClean="0">
                <a:effectLst/>
              </a:rPr>
              <a:t> due to </a:t>
            </a:r>
            <a:r>
              <a:rPr lang="fr-FR" dirty="0" err="1" smtClean="0">
                <a:effectLst/>
              </a:rPr>
              <a:t>volatilities</a:t>
            </a:r>
            <a:endParaRPr lang="fr-FR" dirty="0" smtClean="0">
              <a:effectLst/>
            </a:endParaRPr>
          </a:p>
          <a:p>
            <a:pPr marL="342900" indent="-342900">
              <a:buFont typeface="Wingdings" charset="2"/>
              <a:buChar char="q"/>
            </a:pPr>
            <a:r>
              <a:rPr lang="fr-FR" b="1" dirty="0" smtClean="0"/>
              <a:t>Stable coalitions</a:t>
            </a:r>
            <a:r>
              <a:rPr lang="fr-FR" dirty="0" smtClean="0"/>
              <a:t> = </a:t>
            </a:r>
            <a:r>
              <a:rPr lang="fr-FR" dirty="0" err="1" smtClean="0"/>
              <a:t>less</a:t>
            </a:r>
            <a:r>
              <a:rPr lang="fr-FR" dirty="0" smtClean="0"/>
              <a:t> </a:t>
            </a:r>
            <a:r>
              <a:rPr lang="fr-FR" dirty="0" err="1" smtClean="0"/>
              <a:t>deviations</a:t>
            </a:r>
            <a:r>
              <a:rPr lang="fr-FR" dirty="0" smtClean="0"/>
              <a:t> = </a:t>
            </a:r>
            <a:r>
              <a:rPr lang="fr-FR" dirty="0" err="1" smtClean="0"/>
              <a:t>less</a:t>
            </a:r>
            <a:r>
              <a:rPr lang="fr-FR" dirty="0" smtClean="0"/>
              <a:t> </a:t>
            </a:r>
            <a:r>
              <a:rPr lang="fr-FR" dirty="0" err="1" smtClean="0"/>
              <a:t>risky</a:t>
            </a:r>
            <a:r>
              <a:rPr lang="fr-FR" dirty="0" smtClean="0"/>
              <a:t> </a:t>
            </a:r>
            <a:r>
              <a:rPr lang="fr-FR" dirty="0" err="1" smtClean="0"/>
              <a:t>payoffs</a:t>
            </a:r>
            <a:endParaRPr lang="fr-FR" dirty="0" smtClean="0"/>
          </a:p>
          <a:p>
            <a:pPr marL="342900" indent="-342900">
              <a:buFont typeface="Wingdings" charset="2"/>
              <a:buChar char="q"/>
            </a:pPr>
            <a:r>
              <a:rPr lang="fr-FR" b="1" dirty="0" err="1" smtClean="0"/>
              <a:t>Correlations</a:t>
            </a:r>
            <a:r>
              <a:rPr lang="fr-FR" dirty="0" smtClean="0"/>
              <a:t> </a:t>
            </a:r>
            <a:r>
              <a:rPr lang="fr-FR" dirty="0" err="1" smtClean="0"/>
              <a:t>between</a:t>
            </a:r>
            <a:r>
              <a:rPr lang="fr-FR" dirty="0" smtClean="0"/>
              <a:t> agents impact </a:t>
            </a:r>
            <a:r>
              <a:rPr lang="fr-FR" dirty="0" err="1" smtClean="0"/>
              <a:t>stability</a:t>
            </a:r>
            <a:r>
              <a:rPr lang="fr-FR" dirty="0" smtClean="0"/>
              <a:t> of coalitions</a:t>
            </a:r>
          </a:p>
          <a:p>
            <a:pPr marL="342900" indent="-342900">
              <a:buFont typeface="Wingdings" charset="2"/>
              <a:buChar char="q"/>
            </a:pPr>
            <a:endParaRPr lang="fr-FR" dirty="0" smtClean="0"/>
          </a:p>
          <a:p>
            <a:pPr marL="342900" indent="-342900">
              <a:buFont typeface="Wingdings" charset="2"/>
              <a:buChar char="q"/>
            </a:pPr>
            <a:endParaRPr lang="fr-FR" dirty="0" smtClean="0"/>
          </a:p>
          <a:p>
            <a:pPr marL="342900" indent="-342900">
              <a:buFont typeface="Wingdings" charset="2"/>
              <a:buChar char="q"/>
            </a:pPr>
            <a:r>
              <a:rPr lang="fr-FR" dirty="0" err="1" smtClean="0">
                <a:effectLst/>
              </a:rPr>
              <a:t>Grid</a:t>
            </a:r>
            <a:r>
              <a:rPr lang="fr-FR" dirty="0" smtClean="0">
                <a:effectLst/>
              </a:rPr>
              <a:t> </a:t>
            </a:r>
            <a:r>
              <a:rPr lang="fr-FR" dirty="0" err="1" smtClean="0">
                <a:effectLst/>
              </a:rPr>
              <a:t>operator</a:t>
            </a:r>
            <a:r>
              <a:rPr lang="fr-FR" dirty="0" smtClean="0">
                <a:effectLst/>
              </a:rPr>
              <a:t> </a:t>
            </a:r>
            <a:r>
              <a:rPr lang="fr-FR" dirty="0" err="1" smtClean="0">
                <a:effectLst/>
              </a:rPr>
              <a:t>specifies</a:t>
            </a:r>
            <a:endParaRPr lang="fr-FR" dirty="0" smtClean="0"/>
          </a:p>
          <a:p>
            <a:pPr marL="800100" lvl="1" indent="-342900">
              <a:buFont typeface="Wingdings" charset="2"/>
              <a:buChar char="q"/>
            </a:pPr>
            <a:r>
              <a:rPr lang="fr-FR" dirty="0" smtClean="0"/>
              <a:t>Maximum </a:t>
            </a:r>
            <a:r>
              <a:rPr lang="fr-FR" dirty="0" err="1" smtClean="0"/>
              <a:t>amount</a:t>
            </a:r>
            <a:r>
              <a:rPr lang="fr-FR" dirty="0" smtClean="0"/>
              <a:t> of </a:t>
            </a:r>
            <a:r>
              <a:rPr lang="fr-FR" b="1" dirty="0" err="1" smtClean="0"/>
              <a:t>risk</a:t>
            </a:r>
            <a:r>
              <a:rPr lang="fr-FR" dirty="0" smtClean="0"/>
              <a:t> acceptable :</a:t>
            </a:r>
          </a:p>
          <a:p>
            <a:pPr marL="800100" lvl="1" indent="-342900">
              <a:buFont typeface="Wingdings" charset="2"/>
              <a:buChar char="q"/>
            </a:pPr>
            <a:r>
              <a:rPr lang="fr-FR" dirty="0" smtClean="0">
                <a:effectLst/>
              </a:rPr>
              <a:t>Minimum </a:t>
            </a:r>
            <a:r>
              <a:rPr lang="fr-FR" b="1" dirty="0" smtClean="0">
                <a:effectLst/>
              </a:rPr>
              <a:t>production</a:t>
            </a:r>
            <a:r>
              <a:rPr lang="fr-FR" dirty="0" smtClean="0">
                <a:effectLst/>
              </a:rPr>
              <a:t> acceptable :</a:t>
            </a:r>
          </a:p>
        </p:txBody>
      </p:sp>
      <p:cxnSp>
        <p:nvCxnSpPr>
          <p:cNvPr id="40" name="Connecteur droit 39"/>
          <p:cNvCxnSpPr/>
          <p:nvPr/>
        </p:nvCxnSpPr>
        <p:spPr bwMode="auto">
          <a:xfrm>
            <a:off x="3600600" y="9574833"/>
            <a:ext cx="8640960"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sp>
        <p:nvSpPr>
          <p:cNvPr id="11" name="Rectangle 10"/>
          <p:cNvSpPr/>
          <p:nvPr/>
        </p:nvSpPr>
        <p:spPr>
          <a:xfrm>
            <a:off x="7921080" y="10366921"/>
            <a:ext cx="4608512" cy="4154984"/>
          </a:xfrm>
          <a:prstGeom prst="rect">
            <a:avLst/>
          </a:prstGeom>
        </p:spPr>
        <p:txBody>
          <a:bodyPr wrap="square">
            <a:spAutoFit/>
          </a:bodyPr>
          <a:lstStyle/>
          <a:p>
            <a:pPr algn="just">
              <a:buFont typeface="Wingdings" pitchFamily="2" charset="2"/>
              <a:buChar char="Ø"/>
            </a:pPr>
            <a:r>
              <a:rPr lang="fr-FR" dirty="0" err="1" smtClean="0"/>
              <a:t>Prosumer</a:t>
            </a:r>
            <a:r>
              <a:rPr lang="fr-FR" dirty="0" smtClean="0"/>
              <a:t> = </a:t>
            </a:r>
            <a:r>
              <a:rPr lang="fr-FR" dirty="0" err="1" smtClean="0"/>
              <a:t>PROducer</a:t>
            </a:r>
            <a:r>
              <a:rPr lang="fr-FR" dirty="0" smtClean="0"/>
              <a:t> + </a:t>
            </a:r>
            <a:r>
              <a:rPr lang="fr-FR" dirty="0" err="1" smtClean="0"/>
              <a:t>conSUMER</a:t>
            </a:r>
            <a:endParaRPr lang="fr-FR" dirty="0" smtClean="0"/>
          </a:p>
          <a:p>
            <a:pPr algn="just">
              <a:buFont typeface="Wingdings" pitchFamily="2" charset="2"/>
              <a:buChar char="Ø"/>
            </a:pPr>
            <a:r>
              <a:rPr lang="fr-FR" dirty="0" smtClean="0"/>
              <a:t>Building a </a:t>
            </a:r>
            <a:r>
              <a:rPr lang="fr-FR" b="1" dirty="0" err="1" smtClean="0"/>
              <a:t>realistic</a:t>
            </a:r>
            <a:r>
              <a:rPr lang="fr-FR" b="1" dirty="0" smtClean="0"/>
              <a:t> </a:t>
            </a:r>
            <a:r>
              <a:rPr lang="fr-FR" b="1" dirty="0" err="1" smtClean="0"/>
              <a:t>prosumer</a:t>
            </a:r>
            <a:r>
              <a:rPr lang="fr-FR" b="1" dirty="0" smtClean="0"/>
              <a:t> model</a:t>
            </a:r>
          </a:p>
          <a:p>
            <a:pPr algn="just">
              <a:buFont typeface="Wingdings" pitchFamily="2" charset="2"/>
              <a:buChar char="Ø"/>
            </a:pPr>
            <a:r>
              <a:rPr lang="fr-FR" dirty="0" err="1" smtClean="0"/>
              <a:t>Allowing</a:t>
            </a:r>
            <a:r>
              <a:rPr lang="fr-FR" dirty="0" smtClean="0"/>
              <a:t> </a:t>
            </a:r>
            <a:r>
              <a:rPr lang="fr-FR" b="1" dirty="0" err="1" smtClean="0"/>
              <a:t>virtual</a:t>
            </a:r>
            <a:r>
              <a:rPr lang="fr-FR" b="1" dirty="0" smtClean="0"/>
              <a:t> </a:t>
            </a:r>
            <a:r>
              <a:rPr lang="fr-FR" b="1" dirty="0" err="1" smtClean="0"/>
              <a:t>aggregations</a:t>
            </a:r>
            <a:r>
              <a:rPr lang="fr-FR" dirty="0" smtClean="0"/>
              <a:t> to </a:t>
            </a:r>
            <a:r>
              <a:rPr lang="fr-FR" dirty="0" err="1" smtClean="0"/>
              <a:t>sell</a:t>
            </a:r>
            <a:r>
              <a:rPr lang="fr-FR" dirty="0" smtClean="0"/>
              <a:t> </a:t>
            </a:r>
            <a:r>
              <a:rPr lang="fr-FR" dirty="0" err="1" smtClean="0"/>
              <a:t>energy</a:t>
            </a:r>
            <a:endParaRPr lang="fr-FR" dirty="0" smtClean="0"/>
          </a:p>
          <a:p>
            <a:pPr algn="just">
              <a:buFont typeface="Wingdings" pitchFamily="2" charset="2"/>
              <a:buChar char="Ø"/>
            </a:pPr>
            <a:r>
              <a:rPr lang="fr-FR" dirty="0" err="1" smtClean="0"/>
              <a:t>Restraining</a:t>
            </a:r>
            <a:r>
              <a:rPr lang="fr-FR" dirty="0" smtClean="0"/>
              <a:t> </a:t>
            </a:r>
            <a:r>
              <a:rPr lang="fr-FR" dirty="0" err="1" smtClean="0"/>
              <a:t>market</a:t>
            </a:r>
            <a:r>
              <a:rPr lang="fr-FR" dirty="0" smtClean="0"/>
              <a:t> to </a:t>
            </a:r>
            <a:r>
              <a:rPr lang="fr-FR" b="1" dirty="0" smtClean="0"/>
              <a:t>stable</a:t>
            </a:r>
            <a:r>
              <a:rPr lang="fr-FR" dirty="0" smtClean="0"/>
              <a:t> and </a:t>
            </a:r>
            <a:r>
              <a:rPr lang="fr-FR" b="1" dirty="0" smtClean="0"/>
              <a:t>productive</a:t>
            </a:r>
            <a:r>
              <a:rPr lang="fr-FR" dirty="0" smtClean="0"/>
              <a:t> coalitions</a:t>
            </a:r>
          </a:p>
          <a:p>
            <a:pPr algn="just">
              <a:buFont typeface="Wingdings" pitchFamily="2" charset="2"/>
              <a:buChar char="Ø"/>
            </a:pPr>
            <a:r>
              <a:rPr lang="fr-FR" dirty="0" err="1" smtClean="0"/>
              <a:t>Maximizing</a:t>
            </a:r>
            <a:r>
              <a:rPr lang="fr-FR" dirty="0" smtClean="0"/>
              <a:t> the production on the </a:t>
            </a:r>
            <a:r>
              <a:rPr lang="fr-FR" dirty="0" err="1" smtClean="0"/>
              <a:t>market</a:t>
            </a:r>
            <a:r>
              <a:rPr lang="fr-FR" dirty="0" smtClean="0"/>
              <a:t> by </a:t>
            </a:r>
            <a:r>
              <a:rPr lang="fr-FR" dirty="0" err="1" smtClean="0"/>
              <a:t>optimizing</a:t>
            </a:r>
            <a:r>
              <a:rPr lang="fr-FR" dirty="0" smtClean="0"/>
              <a:t> the formation of the coalitions</a:t>
            </a:r>
          </a:p>
        </p:txBody>
      </p:sp>
      <p:sp>
        <p:nvSpPr>
          <p:cNvPr id="36" name="Text Box 21"/>
          <p:cNvSpPr txBox="1">
            <a:spLocks noChangeArrowheads="1"/>
          </p:cNvSpPr>
          <p:nvPr/>
        </p:nvSpPr>
        <p:spPr bwMode="auto">
          <a:xfrm>
            <a:off x="7777064" y="15277981"/>
            <a:ext cx="12529392" cy="1569660"/>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dirty="0" smtClean="0">
                <a:latin typeface="Arial Bold" pitchFamily="80" charset="0"/>
              </a:rPr>
              <a:t> </a:t>
            </a:r>
            <a:r>
              <a:rPr lang="fr-FR" dirty="0" err="1" smtClean="0">
                <a:latin typeface="Arial Bold" pitchFamily="80" charset="0"/>
              </a:rPr>
              <a:t>Prosumers</a:t>
            </a:r>
            <a:r>
              <a:rPr lang="fr-FR" dirty="0" smtClean="0">
                <a:latin typeface="Arial Bold" pitchFamily="80" charset="0"/>
              </a:rPr>
              <a:t> are </a:t>
            </a:r>
            <a:r>
              <a:rPr lang="fr-FR" dirty="0" err="1" smtClean="0">
                <a:latin typeface="Arial Bold" pitchFamily="80" charset="0"/>
              </a:rPr>
              <a:t>positionned</a:t>
            </a:r>
            <a:r>
              <a:rPr lang="fr-FR" dirty="0" smtClean="0">
                <a:latin typeface="Arial Bold" pitchFamily="80" charset="0"/>
              </a:rPr>
              <a:t> </a:t>
            </a:r>
            <a:r>
              <a:rPr lang="fr-FR" dirty="0" err="1" smtClean="0">
                <a:latin typeface="Arial Bold" pitchFamily="80" charset="0"/>
              </a:rPr>
              <a:t>geographically</a:t>
            </a:r>
            <a:r>
              <a:rPr lang="fr-FR" dirty="0" smtClean="0">
                <a:latin typeface="Arial Bold" pitchFamily="80" charset="0"/>
              </a:rPr>
              <a:t> and </a:t>
            </a:r>
            <a:r>
              <a:rPr lang="fr-FR" dirty="0" err="1" smtClean="0">
                <a:latin typeface="Arial Bold" pitchFamily="80" charset="0"/>
              </a:rPr>
              <a:t>configured</a:t>
            </a:r>
            <a:r>
              <a:rPr lang="fr-FR" dirty="0" smtClean="0">
                <a:latin typeface="Arial Bold" pitchFamily="80" charset="0"/>
              </a:rPr>
              <a:t> (DER, </a:t>
            </a:r>
            <a:r>
              <a:rPr lang="fr-FR" dirty="0" err="1" smtClean="0">
                <a:latin typeface="Arial Bold" pitchFamily="80" charset="0"/>
              </a:rPr>
              <a:t>Loads</a:t>
            </a:r>
            <a:r>
              <a:rPr lang="fr-FR" dirty="0" smtClean="0">
                <a:latin typeface="Arial Bold" pitchFamily="80" charset="0"/>
              </a:rPr>
              <a:t>, </a:t>
            </a:r>
            <a:r>
              <a:rPr lang="fr-FR" dirty="0" err="1" smtClean="0">
                <a:latin typeface="Arial Bold" pitchFamily="80" charset="0"/>
              </a:rPr>
              <a:t>preferences</a:t>
            </a:r>
            <a:r>
              <a:rPr lang="fr-FR" dirty="0" smtClean="0">
                <a:latin typeface="Arial Bold" pitchFamily="80" charset="0"/>
              </a:rPr>
              <a:t>…)</a:t>
            </a:r>
          </a:p>
          <a:p>
            <a:pPr>
              <a:buFont typeface="Wingdings" pitchFamily="2" charset="2"/>
              <a:buChar char="q"/>
            </a:pPr>
            <a:r>
              <a:rPr lang="fr-FR" dirty="0" smtClean="0">
                <a:latin typeface="Arial Bold" pitchFamily="80" charset="0"/>
              </a:rPr>
              <a:t> Real </a:t>
            </a:r>
            <a:r>
              <a:rPr lang="fr-FR" b="1" dirty="0" err="1" smtClean="0">
                <a:latin typeface="Arial Bold" pitchFamily="80" charset="0"/>
              </a:rPr>
              <a:t>weather</a:t>
            </a:r>
            <a:r>
              <a:rPr lang="fr-FR" b="1" dirty="0" smtClean="0">
                <a:latin typeface="Arial Bold" pitchFamily="80" charset="0"/>
              </a:rPr>
              <a:t> data</a:t>
            </a:r>
            <a:r>
              <a:rPr lang="fr-FR" dirty="0" smtClean="0">
                <a:latin typeface="Arial Bold" pitchFamily="80" charset="0"/>
              </a:rPr>
              <a:t> are </a:t>
            </a:r>
            <a:r>
              <a:rPr lang="fr-FR" dirty="0" err="1" smtClean="0">
                <a:latin typeface="Arial Bold" pitchFamily="80" charset="0"/>
              </a:rPr>
              <a:t>used</a:t>
            </a:r>
            <a:r>
              <a:rPr lang="fr-FR" dirty="0" smtClean="0">
                <a:latin typeface="Arial Bold" pitchFamily="80" charset="0"/>
              </a:rPr>
              <a:t> (</a:t>
            </a:r>
            <a:r>
              <a:rPr lang="fr-FR" dirty="0" err="1" smtClean="0">
                <a:latin typeface="Arial Bold" pitchFamily="80" charset="0"/>
              </a:rPr>
              <a:t>wind</a:t>
            </a:r>
            <a:r>
              <a:rPr lang="fr-FR" dirty="0" smtClean="0">
                <a:latin typeface="Arial Bold" pitchFamily="80" charset="0"/>
              </a:rPr>
              <a:t> speed, </a:t>
            </a:r>
            <a:r>
              <a:rPr lang="fr-FR" dirty="0" err="1" smtClean="0">
                <a:latin typeface="Arial Bold" pitchFamily="80" charset="0"/>
              </a:rPr>
              <a:t>solar</a:t>
            </a:r>
            <a:r>
              <a:rPr lang="fr-FR" dirty="0" smtClean="0">
                <a:latin typeface="Arial Bold" pitchFamily="80" charset="0"/>
              </a:rPr>
              <a:t> </a:t>
            </a:r>
            <a:r>
              <a:rPr lang="fr-FR" dirty="0" err="1" smtClean="0">
                <a:latin typeface="Arial Bold" pitchFamily="80" charset="0"/>
              </a:rPr>
              <a:t>irradiance</a:t>
            </a:r>
            <a:r>
              <a:rPr lang="fr-FR" dirty="0" smtClean="0">
                <a:latin typeface="Arial Bold" pitchFamily="80" charset="0"/>
              </a:rPr>
              <a:t>, </a:t>
            </a:r>
            <a:r>
              <a:rPr lang="fr-FR" dirty="0" err="1" smtClean="0">
                <a:latin typeface="Arial Bold" pitchFamily="80" charset="0"/>
              </a:rPr>
              <a:t>temperature</a:t>
            </a:r>
            <a:r>
              <a:rPr lang="fr-FR" dirty="0" smtClean="0">
                <a:latin typeface="Arial Bold" pitchFamily="80" charset="0"/>
              </a:rPr>
              <a:t>…)</a:t>
            </a:r>
          </a:p>
          <a:p>
            <a:pPr>
              <a:buFont typeface="Wingdings" pitchFamily="2" charset="2"/>
              <a:buChar char="q"/>
            </a:pPr>
            <a:r>
              <a:rPr lang="fr-FR" dirty="0" smtClean="0">
                <a:latin typeface="Arial Bold" pitchFamily="80" charset="0"/>
              </a:rPr>
              <a:t> The </a:t>
            </a:r>
            <a:r>
              <a:rPr lang="fr-FR" b="1" dirty="0" smtClean="0">
                <a:latin typeface="Arial Bold" pitchFamily="80" charset="0"/>
              </a:rPr>
              <a:t>net productions</a:t>
            </a:r>
            <a:r>
              <a:rPr lang="fr-FR" dirty="0" smtClean="0">
                <a:latin typeface="Arial Bold" pitchFamily="80" charset="0"/>
              </a:rPr>
              <a:t> are </a:t>
            </a:r>
            <a:r>
              <a:rPr lang="fr-FR" dirty="0" err="1" smtClean="0">
                <a:latin typeface="Arial Bold" pitchFamily="80" charset="0"/>
              </a:rPr>
              <a:t>recorded</a:t>
            </a:r>
            <a:r>
              <a:rPr lang="fr-FR" dirty="0" smtClean="0">
                <a:latin typeface="Arial Bold" pitchFamily="80" charset="0"/>
              </a:rPr>
              <a:t> for </a:t>
            </a:r>
            <a:r>
              <a:rPr lang="fr-FR" dirty="0" err="1" smtClean="0">
                <a:latin typeface="Arial Bold" pitchFamily="80" charset="0"/>
              </a:rPr>
              <a:t>each</a:t>
            </a:r>
            <a:r>
              <a:rPr lang="fr-FR" dirty="0" smtClean="0">
                <a:latin typeface="Arial Bold" pitchFamily="80" charset="0"/>
              </a:rPr>
              <a:t> agent :</a:t>
            </a:r>
            <a:endParaRPr lang="fr-FR" dirty="0">
              <a:latin typeface="Arial Bold" pitchFamily="80" charset="0"/>
            </a:endParaRPr>
          </a:p>
          <a:p>
            <a:pPr>
              <a:buFont typeface="Wingdings" pitchFamily="2" charset="2"/>
              <a:buChar char="q"/>
            </a:pPr>
            <a:endParaRPr lang="fr-FR" dirty="0">
              <a:latin typeface="Arial Bold" pitchFamily="80" charset="0"/>
            </a:endParaRPr>
          </a:p>
        </p:txBody>
      </p:sp>
      <p:sp>
        <p:nvSpPr>
          <p:cNvPr id="41" name="Text Box 20"/>
          <p:cNvSpPr txBox="1">
            <a:spLocks noChangeArrowheads="1"/>
          </p:cNvSpPr>
          <p:nvPr/>
        </p:nvSpPr>
        <p:spPr bwMode="auto">
          <a:xfrm>
            <a:off x="12673608" y="3189928"/>
            <a:ext cx="5519957" cy="1200329"/>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Contract</a:t>
            </a:r>
            <a:r>
              <a:rPr lang="fr-FR" sz="3600" dirty="0" smtClean="0">
                <a:solidFill>
                  <a:srgbClr val="003882"/>
                </a:solidFill>
                <a:latin typeface="Arial Black" charset="0"/>
              </a:rPr>
              <a:t> </a:t>
            </a:r>
            <a:r>
              <a:rPr lang="fr-FR" sz="3600" dirty="0" err="1" smtClean="0">
                <a:solidFill>
                  <a:srgbClr val="003882"/>
                </a:solidFill>
                <a:latin typeface="Arial Black" charset="0"/>
              </a:rPr>
              <a:t>selection</a:t>
            </a:r>
            <a:endParaRPr lang="fr-FR" sz="2800" dirty="0">
              <a:solidFill>
                <a:srgbClr val="003882"/>
              </a:solidFill>
              <a:latin typeface="Arial Black" charset="0"/>
            </a:endParaRPr>
          </a:p>
          <a:p>
            <a:endParaRPr lang="fr-FR" sz="3600" dirty="0">
              <a:solidFill>
                <a:srgbClr val="003882"/>
              </a:solidFill>
              <a:latin typeface="Arial Black" charset="0"/>
            </a:endParaRPr>
          </a:p>
        </p:txBody>
      </p:sp>
      <p:sp>
        <p:nvSpPr>
          <p:cNvPr id="14" name="Rectangle 13"/>
          <p:cNvSpPr/>
          <p:nvPr/>
        </p:nvSpPr>
        <p:spPr>
          <a:xfrm>
            <a:off x="23186776" y="3814193"/>
            <a:ext cx="5616824" cy="3046988"/>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Maximizing mean production and minimizing volatility</a:t>
            </a:r>
          </a:p>
          <a:p>
            <a:pPr marL="514350" indent="-514350">
              <a:buFont typeface="Wingdings" pitchFamily="2" charset="2"/>
              <a:buChar char="q"/>
            </a:pPr>
            <a:r>
              <a:rPr lang="en-US" dirty="0" smtClean="0">
                <a:latin typeface="Arial Bold" pitchFamily="80" charset="0"/>
              </a:rPr>
              <a:t>Graph representation of the correlation structure</a:t>
            </a:r>
          </a:p>
          <a:p>
            <a:pPr marL="514350" indent="-514350">
              <a:buFont typeface="Wingdings" pitchFamily="2" charset="2"/>
              <a:buChar char="q"/>
            </a:pPr>
            <a:r>
              <a:rPr lang="en-US" dirty="0" smtClean="0">
                <a:latin typeface="Arial Bold" pitchFamily="80" charset="0"/>
              </a:rPr>
              <a:t>Uncorrelated cliques are selected as coalition seeds</a:t>
            </a:r>
          </a:p>
          <a:p>
            <a:pPr marL="514350" indent="-514350">
              <a:buFont typeface="Wingdings" pitchFamily="2" charset="2"/>
              <a:buChar char="q"/>
            </a:pPr>
            <a:r>
              <a:rPr lang="en-US" dirty="0" smtClean="0">
                <a:latin typeface="Arial Bold" pitchFamily="80" charset="0"/>
              </a:rPr>
              <a:t>Local greedy utility improvements of the seeds</a:t>
            </a:r>
            <a:endParaRPr lang="en-US" dirty="0">
              <a:latin typeface="Arial Bold" pitchFamily="80" charset="0"/>
            </a:endParaRPr>
          </a:p>
        </p:txBody>
      </p:sp>
      <p:pic>
        <p:nvPicPr>
          <p:cNvPr id="28" name="Image 27" descr="Fig2.eps"/>
          <p:cNvPicPr>
            <a:picLocks noChangeAspect="1"/>
          </p:cNvPicPr>
          <p:nvPr/>
        </p:nvPicPr>
        <p:blipFill>
          <a:blip r:embed="rId3"/>
          <a:stretch>
            <a:fillRect/>
          </a:stretch>
        </p:blipFill>
        <p:spPr>
          <a:xfrm>
            <a:off x="200" y="9817316"/>
            <a:ext cx="10009112" cy="9486122"/>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15265896" y="16055553"/>
            <a:ext cx="4013244" cy="576063"/>
          </a:xfrm>
          <a:prstGeom prst="rect">
            <a:avLst/>
          </a:prstGeom>
          <a:noFill/>
          <a:ln w="9525">
            <a:noFill/>
            <a:miter lim="800000"/>
            <a:headEnd/>
            <a:tailEnd/>
          </a:ln>
        </p:spPr>
      </p:pic>
      <p:sp>
        <p:nvSpPr>
          <p:cNvPr id="51" name="Text Box 29"/>
          <p:cNvSpPr txBox="1">
            <a:spLocks noChangeArrowheads="1"/>
          </p:cNvSpPr>
          <p:nvPr/>
        </p:nvSpPr>
        <p:spPr bwMode="auto">
          <a:xfrm>
            <a:off x="12817624" y="11159009"/>
            <a:ext cx="244827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Results</a:t>
            </a:r>
            <a:endParaRPr lang="fr-FR" sz="3600" dirty="0">
              <a:solidFill>
                <a:srgbClr val="003882"/>
              </a:solidFill>
              <a:latin typeface="Arial Black" charset="0"/>
            </a:endParaRPr>
          </a:p>
        </p:txBody>
      </p:sp>
      <p:sp>
        <p:nvSpPr>
          <p:cNvPr id="53" name="Rectangle 52"/>
          <p:cNvSpPr/>
          <p:nvPr/>
        </p:nvSpPr>
        <p:spPr>
          <a:xfrm>
            <a:off x="12745616" y="11663065"/>
            <a:ext cx="8136904" cy="3477875"/>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Comparison with :</a:t>
            </a:r>
          </a:p>
          <a:p>
            <a:pPr marL="1428750" lvl="2" indent="-514350">
              <a:buFont typeface="Wingdings" pitchFamily="2" charset="2"/>
              <a:buChar char="q"/>
            </a:pPr>
            <a:r>
              <a:rPr lang="en-US" dirty="0" smtClean="0">
                <a:latin typeface="Arial Bold" pitchFamily="80" charset="0"/>
              </a:rPr>
              <a:t>Random search with stopping criterion (red curves)</a:t>
            </a:r>
          </a:p>
          <a:p>
            <a:pPr marL="1428750" lvl="2" indent="-514350">
              <a:buFont typeface="Wingdings" pitchFamily="2" charset="2"/>
              <a:buChar char="q"/>
            </a:pPr>
            <a:r>
              <a:rPr lang="en-US" dirty="0" smtClean="0">
                <a:latin typeface="Arial Bold" pitchFamily="80" charset="0"/>
              </a:rPr>
              <a:t>Correlated coalitions (worst case, green curves)</a:t>
            </a:r>
          </a:p>
          <a:p>
            <a:pPr marL="514350" indent="-514350">
              <a:buFont typeface="Wingdings" pitchFamily="2" charset="2"/>
              <a:buChar char="q"/>
            </a:pPr>
            <a:r>
              <a:rPr lang="en-US" dirty="0" smtClean="0">
                <a:latin typeface="Arial Bold" pitchFamily="80" charset="0"/>
              </a:rPr>
              <a:t>We achieve :</a:t>
            </a:r>
          </a:p>
          <a:p>
            <a:pPr marL="1428750" lvl="2" indent="-514350">
              <a:buFont typeface="Wingdings" pitchFamily="2" charset="2"/>
              <a:buChar char="q"/>
            </a:pPr>
            <a:r>
              <a:rPr lang="en-US" dirty="0" smtClean="0">
                <a:latin typeface="Arial Bold" pitchFamily="80" charset="0"/>
              </a:rPr>
              <a:t>Higher utilities</a:t>
            </a:r>
          </a:p>
          <a:p>
            <a:pPr marL="1428750" lvl="2" indent="-514350">
              <a:buFont typeface="Wingdings" pitchFamily="2" charset="2"/>
              <a:buChar char="q"/>
            </a:pPr>
            <a:r>
              <a:rPr lang="en-US" dirty="0" smtClean="0">
                <a:latin typeface="Arial Bold" pitchFamily="80" charset="0"/>
              </a:rPr>
              <a:t>Higher contracts</a:t>
            </a:r>
          </a:p>
          <a:p>
            <a:pPr marL="1428750" lvl="2" indent="-514350">
              <a:buFont typeface="Wingdings" pitchFamily="2" charset="2"/>
              <a:buChar char="q"/>
            </a:pPr>
            <a:r>
              <a:rPr lang="en-US" dirty="0" smtClean="0">
                <a:latin typeface="Arial Bold" pitchFamily="80" charset="0"/>
              </a:rPr>
              <a:t>Less volatility</a:t>
            </a:r>
          </a:p>
          <a:p>
            <a:pPr marL="514350" indent="-514350">
              <a:buFont typeface="Wingdings" pitchFamily="2" charset="2"/>
              <a:buChar char="q"/>
            </a:pPr>
            <a:endParaRPr lang="en-US" sz="2800" b="1" dirty="0">
              <a:latin typeface="Arial Bold" pitchFamily="80" charset="0"/>
            </a:endParaRPr>
          </a:p>
        </p:txBody>
      </p:sp>
      <p:sp>
        <p:nvSpPr>
          <p:cNvPr id="57" name="Text Box 21"/>
          <p:cNvSpPr txBox="1">
            <a:spLocks noChangeArrowheads="1"/>
          </p:cNvSpPr>
          <p:nvPr/>
        </p:nvSpPr>
        <p:spPr bwMode="auto">
          <a:xfrm>
            <a:off x="16274008" y="16978297"/>
            <a:ext cx="3888432" cy="3046988"/>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b="1" dirty="0" err="1" smtClean="0">
                <a:latin typeface="Arial Bold" pitchFamily="80" charset="0"/>
              </a:rPr>
              <a:t>Differences</a:t>
            </a:r>
            <a:r>
              <a:rPr lang="fr-FR" dirty="0" smtClean="0">
                <a:latin typeface="Arial Bold" pitchFamily="80" charset="0"/>
              </a:rPr>
              <a:t> </a:t>
            </a:r>
            <a:r>
              <a:rPr lang="fr-FR" dirty="0" err="1" smtClean="0">
                <a:latin typeface="Arial Bold" pitchFamily="80" charset="0"/>
              </a:rPr>
              <a:t>between</a:t>
            </a:r>
            <a:r>
              <a:rPr lang="fr-FR" dirty="0" smtClean="0">
                <a:latin typeface="Arial Bold" pitchFamily="80" charset="0"/>
              </a:rPr>
              <a:t> agents : </a:t>
            </a:r>
          </a:p>
          <a:p>
            <a:pPr lvl="2">
              <a:buFont typeface="Wingdings" pitchFamily="2" charset="2"/>
              <a:buChar char="q"/>
            </a:pPr>
            <a:r>
              <a:rPr lang="fr-FR" dirty="0" smtClean="0">
                <a:latin typeface="Arial Bold" pitchFamily="80" charset="0"/>
              </a:rPr>
              <a:t>profiles (DER </a:t>
            </a:r>
            <a:r>
              <a:rPr lang="fr-FR" dirty="0" err="1" smtClean="0">
                <a:latin typeface="Arial Bold" pitchFamily="80" charset="0"/>
              </a:rPr>
              <a:t>owned</a:t>
            </a:r>
            <a:r>
              <a:rPr lang="fr-FR" dirty="0" smtClean="0">
                <a:latin typeface="Arial Bold" pitchFamily="80" charset="0"/>
              </a:rPr>
              <a:t>)</a:t>
            </a:r>
          </a:p>
          <a:p>
            <a:pPr lvl="2">
              <a:buFont typeface="Wingdings" pitchFamily="2" charset="2"/>
              <a:buChar char="q"/>
            </a:pPr>
            <a:r>
              <a:rPr lang="fr-FR" dirty="0" err="1" smtClean="0">
                <a:latin typeface="Arial Bold" pitchFamily="80" charset="0"/>
              </a:rPr>
              <a:t>Weather</a:t>
            </a:r>
            <a:r>
              <a:rPr lang="fr-FR" dirty="0" smtClean="0">
                <a:latin typeface="Arial Bold" pitchFamily="80" charset="0"/>
              </a:rPr>
              <a:t> (location)</a:t>
            </a:r>
          </a:p>
          <a:p>
            <a:pPr lvl="2">
              <a:buFont typeface="Wingdings" pitchFamily="2" charset="2"/>
              <a:buChar char="q"/>
            </a:pPr>
            <a:r>
              <a:rPr lang="fr-FR" dirty="0" err="1" smtClean="0">
                <a:latin typeface="Arial Bold" pitchFamily="80" charset="0"/>
              </a:rPr>
              <a:t>Behaviors</a:t>
            </a:r>
            <a:r>
              <a:rPr lang="fr-FR" dirty="0" smtClean="0">
                <a:latin typeface="Arial Bold" pitchFamily="80" charset="0"/>
              </a:rPr>
              <a:t> (</a:t>
            </a:r>
            <a:r>
              <a:rPr lang="fr-FR" dirty="0" err="1" smtClean="0">
                <a:latin typeface="Arial Bold" pitchFamily="80" charset="0"/>
              </a:rPr>
              <a:t>consumption</a:t>
            </a:r>
            <a:r>
              <a:rPr lang="fr-FR" dirty="0" smtClean="0">
                <a:latin typeface="Arial Bold" pitchFamily="80" charset="0"/>
              </a:rPr>
              <a:t> habits) </a:t>
            </a:r>
            <a:endParaRPr lang="fr-FR" dirty="0">
              <a:latin typeface="Arial Bold" pitchFamily="80" charset="0"/>
            </a:endParaRPr>
          </a:p>
        </p:txBody>
      </p:sp>
      <p:cxnSp>
        <p:nvCxnSpPr>
          <p:cNvPr id="35" name="Connecteur droit 34"/>
          <p:cNvCxnSpPr/>
          <p:nvPr/>
        </p:nvCxnSpPr>
        <p:spPr bwMode="auto">
          <a:xfrm>
            <a:off x="12601600" y="3526161"/>
            <a:ext cx="0" cy="11089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Connecteur droit 45"/>
          <p:cNvCxnSpPr/>
          <p:nvPr/>
        </p:nvCxnSpPr>
        <p:spPr bwMode="auto">
          <a:xfrm>
            <a:off x="13177664" y="11087001"/>
            <a:ext cx="15265696"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cxnSp>
        <p:nvCxnSpPr>
          <p:cNvPr id="47" name="Connecteur droit 46"/>
          <p:cNvCxnSpPr/>
          <p:nvPr/>
        </p:nvCxnSpPr>
        <p:spPr bwMode="auto">
          <a:xfrm>
            <a:off x="22610712" y="3310137"/>
            <a:ext cx="0" cy="77048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ZoneTexte 32"/>
          <p:cNvSpPr txBox="1"/>
          <p:nvPr/>
        </p:nvSpPr>
        <p:spPr>
          <a:xfrm>
            <a:off x="3312568" y="3870514"/>
            <a:ext cx="9217024" cy="5632311"/>
          </a:xfrm>
          <a:prstGeom prst="rect">
            <a:avLst/>
          </a:prstGeom>
          <a:noFill/>
        </p:spPr>
        <p:txBody>
          <a:bodyPr wrap="square" rtlCol="0">
            <a:spAutoFit/>
          </a:bodyPr>
          <a:lstStyle/>
          <a:p>
            <a:pPr algn="just"/>
            <a:r>
              <a:rPr lang="en-US" dirty="0" smtClean="0"/>
              <a:t>In a smart grid environment, we study the coalition formation of </a:t>
            </a:r>
            <a:r>
              <a:rPr lang="en-US" dirty="0" err="1" smtClean="0"/>
              <a:t>prosumers</a:t>
            </a:r>
            <a:r>
              <a:rPr lang="en-US" dirty="0" smtClean="0"/>
              <a:t> that aim at entering the energy market. It is paramount for the grid operation that the energy producers are able to sustain the grid demand in terms of stability and a minimum production requirement. We design an algorithm that seeks to form coalitions that will meet both of these requirements: a minimum energy level for the coalitions and a steady production level, which leads to finding uncorrelated sources of energy to form a coalition. We propose an algorithm that uses graph tools such as correlation graphs or clique percolation to form coalitions that meet such complex constraints. We validate the algorithm against a random procedure and show that, it not only performs better in terms of social welfare for the power grid, but also that it is more robust against unforeseen production variations due to changing weather conditions for instance. </a:t>
            </a:r>
            <a:endParaRPr lang="en-US" dirty="0"/>
          </a:p>
        </p:txBody>
      </p:sp>
      <p:sp>
        <p:nvSpPr>
          <p:cNvPr id="34" name="Text Box 20"/>
          <p:cNvSpPr txBox="1">
            <a:spLocks noChangeArrowheads="1"/>
          </p:cNvSpPr>
          <p:nvPr/>
        </p:nvSpPr>
        <p:spPr bwMode="auto">
          <a:xfrm>
            <a:off x="3711779" y="3238129"/>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Abstract</a:t>
            </a:r>
            <a:endParaRPr lang="fr-FR" sz="3600" dirty="0">
              <a:solidFill>
                <a:srgbClr val="003882"/>
              </a:solidFill>
              <a:latin typeface="Arial Black" charset="0"/>
            </a:endParaRPr>
          </a:p>
        </p:txBody>
      </p:sp>
      <p:pic>
        <p:nvPicPr>
          <p:cNvPr id="1026" name="Picture 2"/>
          <p:cNvPicPr>
            <a:picLocks noChangeAspect="1" noChangeArrowheads="1"/>
          </p:cNvPicPr>
          <p:nvPr/>
        </p:nvPicPr>
        <p:blipFill>
          <a:blip r:embed="rId5"/>
          <a:srcRect/>
          <a:stretch>
            <a:fillRect/>
          </a:stretch>
        </p:blipFill>
        <p:spPr bwMode="auto">
          <a:xfrm>
            <a:off x="20706381" y="11138795"/>
            <a:ext cx="7808987" cy="3692622"/>
          </a:xfrm>
          <a:prstGeom prst="rect">
            <a:avLst/>
          </a:prstGeom>
          <a:noFill/>
          <a:ln w="9525">
            <a:noFill/>
            <a:miter lim="800000"/>
            <a:headEnd/>
            <a:tailEnd/>
          </a:ln>
        </p:spPr>
      </p:pic>
      <p:sp>
        <p:nvSpPr>
          <p:cNvPr id="39" name="ZoneTexte 38"/>
          <p:cNvSpPr txBox="1"/>
          <p:nvPr/>
        </p:nvSpPr>
        <p:spPr>
          <a:xfrm>
            <a:off x="20234448" y="15335473"/>
            <a:ext cx="8424936" cy="5262979"/>
          </a:xfrm>
          <a:prstGeom prst="rect">
            <a:avLst/>
          </a:prstGeom>
          <a:noFill/>
        </p:spPr>
        <p:txBody>
          <a:bodyPr wrap="square" rtlCol="0">
            <a:spAutoFit/>
          </a:bodyPr>
          <a:lstStyle/>
          <a:p>
            <a:pPr algn="just"/>
            <a:r>
              <a:rPr lang="en-US" sz="2100" dirty="0" smtClean="0"/>
              <a:t>The originality of this paper lies in its willingness to exploit the de-correlation of </a:t>
            </a:r>
            <a:r>
              <a:rPr lang="en-US" sz="2100" dirty="0" err="1" smtClean="0"/>
              <a:t>prosumer</a:t>
            </a:r>
            <a:r>
              <a:rPr lang="en-US" sz="2100" dirty="0" smtClean="0"/>
              <a:t> profiles in order to build stable coalitions. In this direction, we presented a model based on meteorological traces, that captures the complex climate vectors combination and generates realistic production and consumption patterns. We then built a framework that enables the grid to specify stability and minimum production requirements for filtering the coalitions. On this basis, we proposed a simple algorithm that seeks for uncorrelated </a:t>
            </a:r>
            <a:r>
              <a:rPr lang="en-US" sz="2100" dirty="0" err="1" smtClean="0"/>
              <a:t>prosumer</a:t>
            </a:r>
            <a:r>
              <a:rPr lang="en-US" sz="2100" dirty="0" smtClean="0"/>
              <a:t> patterns as potential seeds and expand them in coalitions able to rise above the grid requirements. We validated our algorithm against a random choice of coalitions, which can be considered as an average case. We showed that it performs better (coalitions are more stable and the overall production is more important) and that it exhibits a higher robustness/flexibility against grid requirements changes. The worst case scenario is represented by coalitions of correlated </a:t>
            </a:r>
            <a:r>
              <a:rPr lang="en-US" sz="2100" dirty="0" err="1" smtClean="0"/>
              <a:t>prosumers</a:t>
            </a:r>
            <a:r>
              <a:rPr lang="en-US" sz="2100" dirty="0" smtClean="0"/>
              <a:t>.</a:t>
            </a:r>
            <a:endParaRPr lang="en-US" sz="2100" dirty="0"/>
          </a:p>
        </p:txBody>
      </p:sp>
      <p:sp>
        <p:nvSpPr>
          <p:cNvPr id="44" name="Text Box 29"/>
          <p:cNvSpPr txBox="1">
            <a:spLocks noChangeArrowheads="1"/>
          </p:cNvSpPr>
          <p:nvPr/>
        </p:nvSpPr>
        <p:spPr bwMode="auto">
          <a:xfrm>
            <a:off x="20234448" y="14759409"/>
            <a:ext cx="3600400"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Conclusion</a:t>
            </a:r>
            <a:endParaRPr lang="fr-FR" sz="3600" dirty="0">
              <a:solidFill>
                <a:srgbClr val="003882"/>
              </a:solidFill>
              <a:latin typeface="Arial Black" charset="0"/>
            </a:endParaRPr>
          </a:p>
        </p:txBody>
      </p:sp>
      <p:cxnSp>
        <p:nvCxnSpPr>
          <p:cNvPr id="45" name="Connecteur droit 44"/>
          <p:cNvCxnSpPr/>
          <p:nvPr/>
        </p:nvCxnSpPr>
        <p:spPr bwMode="auto">
          <a:xfrm>
            <a:off x="7921080" y="14687401"/>
            <a:ext cx="20450272" cy="72008"/>
          </a:xfrm>
          <a:prstGeom prst="line">
            <a:avLst/>
          </a:prstGeom>
          <a:solidFill>
            <a:schemeClr val="accent1"/>
          </a:solidFill>
          <a:ln w="9525" cap="flat" cmpd="sng" algn="ctr">
            <a:solidFill>
              <a:srgbClr val="003882"/>
            </a:solidFill>
            <a:prstDash val="solid"/>
            <a:round/>
            <a:headEnd type="none" w="med" len="med"/>
            <a:tailEnd type="none" w="med" len="med"/>
          </a:ln>
          <a:effectLst/>
        </p:spPr>
      </p:cxnSp>
      <p:pic>
        <p:nvPicPr>
          <p:cNvPr id="1028" name="Picture 4"/>
          <p:cNvPicPr>
            <a:picLocks noChangeAspect="1" noChangeArrowheads="1"/>
          </p:cNvPicPr>
          <p:nvPr/>
        </p:nvPicPr>
        <p:blipFill>
          <a:blip r:embed="rId6"/>
          <a:srcRect/>
          <a:stretch>
            <a:fillRect/>
          </a:stretch>
        </p:blipFill>
        <p:spPr bwMode="auto">
          <a:xfrm>
            <a:off x="7921079" y="16482627"/>
            <a:ext cx="8424937" cy="4109430"/>
          </a:xfrm>
          <a:prstGeom prst="rect">
            <a:avLst/>
          </a:prstGeom>
          <a:noFill/>
          <a:ln w="9525">
            <a:noFill/>
            <a:miter lim="800000"/>
            <a:headEnd/>
            <a:tailEnd/>
          </a:ln>
        </p:spPr>
      </p:pic>
      <p:cxnSp>
        <p:nvCxnSpPr>
          <p:cNvPr id="56" name="Connecteur droit 55"/>
          <p:cNvCxnSpPr/>
          <p:nvPr/>
        </p:nvCxnSpPr>
        <p:spPr bwMode="auto">
          <a:xfrm>
            <a:off x="20090432" y="14975433"/>
            <a:ext cx="0" cy="5472608"/>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9" name="Picture 5"/>
          <p:cNvPicPr>
            <a:picLocks noChangeAspect="1" noChangeArrowheads="1"/>
          </p:cNvPicPr>
          <p:nvPr/>
        </p:nvPicPr>
        <p:blipFill>
          <a:blip r:embed="rId7"/>
          <a:srcRect/>
          <a:stretch>
            <a:fillRect/>
          </a:stretch>
        </p:blipFill>
        <p:spPr bwMode="auto">
          <a:xfrm>
            <a:off x="23762840" y="6428185"/>
            <a:ext cx="3883982" cy="986408"/>
          </a:xfrm>
          <a:prstGeom prst="rect">
            <a:avLst/>
          </a:prstGeom>
          <a:noFill/>
          <a:ln w="9525">
            <a:noFill/>
            <a:miter lim="800000"/>
            <a:headEnd/>
            <a:tailEnd/>
          </a:ln>
        </p:spPr>
      </p:pic>
      <p:pic>
        <p:nvPicPr>
          <p:cNvPr id="1030" name="Picture 6"/>
          <p:cNvPicPr>
            <a:picLocks noChangeAspect="1" noChangeArrowheads="1"/>
          </p:cNvPicPr>
          <p:nvPr/>
        </p:nvPicPr>
        <p:blipFill>
          <a:blip r:embed="rId8"/>
          <a:srcRect/>
          <a:stretch>
            <a:fillRect/>
          </a:stretch>
        </p:blipFill>
        <p:spPr bwMode="auto">
          <a:xfrm>
            <a:off x="15409912" y="10438929"/>
            <a:ext cx="943550" cy="449039"/>
          </a:xfrm>
          <a:prstGeom prst="rect">
            <a:avLst/>
          </a:prstGeom>
          <a:noFill/>
          <a:ln w="9525">
            <a:noFill/>
            <a:miter lim="800000"/>
            <a:headEnd/>
            <a:tailEnd/>
          </a:ln>
        </p:spPr>
      </p:pic>
      <p:pic>
        <p:nvPicPr>
          <p:cNvPr id="1031" name="Picture 7"/>
          <p:cNvPicPr>
            <a:picLocks noChangeAspect="1" noChangeArrowheads="1"/>
          </p:cNvPicPr>
          <p:nvPr/>
        </p:nvPicPr>
        <p:blipFill>
          <a:blip r:embed="rId9"/>
          <a:srcRect/>
          <a:stretch>
            <a:fillRect/>
          </a:stretch>
        </p:blipFill>
        <p:spPr bwMode="auto">
          <a:xfrm>
            <a:off x="15337904" y="9430817"/>
            <a:ext cx="410800" cy="432048"/>
          </a:xfrm>
          <a:prstGeom prst="rect">
            <a:avLst/>
          </a:prstGeom>
          <a:noFill/>
          <a:ln w="9525">
            <a:noFill/>
            <a:miter lim="800000"/>
            <a:headEnd/>
            <a:tailEnd/>
          </a:ln>
        </p:spPr>
      </p:pic>
      <p:pic>
        <p:nvPicPr>
          <p:cNvPr id="1032" name="Picture 8"/>
          <p:cNvPicPr>
            <a:picLocks noChangeAspect="1" noChangeArrowheads="1"/>
          </p:cNvPicPr>
          <p:nvPr/>
        </p:nvPicPr>
        <p:blipFill>
          <a:blip r:embed="rId10"/>
          <a:srcRect/>
          <a:stretch>
            <a:fillRect/>
          </a:stretch>
        </p:blipFill>
        <p:spPr bwMode="auto">
          <a:xfrm>
            <a:off x="17210112" y="7519787"/>
            <a:ext cx="5392709" cy="3423198"/>
          </a:xfrm>
          <a:prstGeom prst="rect">
            <a:avLst/>
          </a:prstGeom>
          <a:noFill/>
          <a:ln w="9525">
            <a:noFill/>
            <a:miter lim="800000"/>
            <a:headEnd/>
            <a:tailEnd/>
          </a:ln>
        </p:spPr>
      </p:pic>
      <p:pic>
        <p:nvPicPr>
          <p:cNvPr id="1033" name="Picture 9"/>
          <p:cNvPicPr>
            <a:picLocks noChangeAspect="1" noChangeArrowheads="1"/>
          </p:cNvPicPr>
          <p:nvPr/>
        </p:nvPicPr>
        <p:blipFill>
          <a:blip r:embed="rId11"/>
          <a:srcRect/>
          <a:stretch>
            <a:fillRect/>
          </a:stretch>
        </p:blipFill>
        <p:spPr bwMode="auto">
          <a:xfrm>
            <a:off x="17354128" y="4102226"/>
            <a:ext cx="5037209" cy="3384375"/>
          </a:xfrm>
          <a:prstGeom prst="rect">
            <a:avLst/>
          </a:prstGeom>
          <a:noFill/>
          <a:ln w="9525">
            <a:noFill/>
            <a:miter lim="800000"/>
            <a:headEnd/>
            <a:tailEnd/>
          </a:ln>
        </p:spPr>
      </p:pic>
      <p:pic>
        <p:nvPicPr>
          <p:cNvPr id="49" name="Image 48" descr="CO.png"/>
          <p:cNvPicPr>
            <a:picLocks noChangeAspect="1"/>
          </p:cNvPicPr>
          <p:nvPr/>
        </p:nvPicPr>
        <p:blipFill>
          <a:blip r:embed="rId12"/>
          <a:stretch>
            <a:fillRect/>
          </a:stretch>
        </p:blipFill>
        <p:spPr>
          <a:xfrm>
            <a:off x="22682720" y="8278689"/>
            <a:ext cx="2976066" cy="2376264"/>
          </a:xfrm>
          <a:prstGeom prst="rect">
            <a:avLst/>
          </a:prstGeom>
        </p:spPr>
      </p:pic>
      <p:pic>
        <p:nvPicPr>
          <p:cNvPr id="50" name="Image 49" descr="UNCO.png"/>
          <p:cNvPicPr>
            <a:picLocks noChangeAspect="1"/>
          </p:cNvPicPr>
          <p:nvPr/>
        </p:nvPicPr>
        <p:blipFill>
          <a:blip r:embed="rId13"/>
          <a:stretch>
            <a:fillRect/>
          </a:stretch>
        </p:blipFill>
        <p:spPr>
          <a:xfrm>
            <a:off x="25851072" y="7342584"/>
            <a:ext cx="2952329" cy="3727191"/>
          </a:xfrm>
          <a:prstGeom prst="rect">
            <a:avLst/>
          </a:prstGeom>
        </p:spPr>
      </p:pic>
      <p:sp>
        <p:nvSpPr>
          <p:cNvPr id="43" name="ZoneTexte 42"/>
          <p:cNvSpPr txBox="1"/>
          <p:nvPr/>
        </p:nvSpPr>
        <p:spPr>
          <a:xfrm>
            <a:off x="6264896" y="2302025"/>
            <a:ext cx="14545616" cy="461665"/>
          </a:xfrm>
          <a:prstGeom prst="rect">
            <a:avLst/>
          </a:prstGeom>
          <a:noFill/>
        </p:spPr>
        <p:txBody>
          <a:bodyPr wrap="square" rtlCol="0">
            <a:spAutoFit/>
          </a:bodyPr>
          <a:lstStyle/>
          <a:p>
            <a:r>
              <a:rPr lang="en-US" b="1" i="1" dirty="0" smtClean="0">
                <a:solidFill>
                  <a:schemeClr val="bg1"/>
                </a:solidFill>
              </a:rPr>
              <a:t>IEEE ICC 2015. Communications </a:t>
            </a:r>
            <a:r>
              <a:rPr lang="en-US" b="1" i="1" dirty="0" err="1" smtClean="0">
                <a:solidFill>
                  <a:schemeClr val="bg1"/>
                </a:solidFill>
              </a:rPr>
              <a:t>QoS</a:t>
            </a:r>
            <a:r>
              <a:rPr lang="en-US" b="1" i="1" dirty="0" smtClean="0">
                <a:solidFill>
                  <a:schemeClr val="bg1"/>
                </a:solidFill>
              </a:rPr>
              <a:t>, Reliability and Modeling </a:t>
            </a:r>
            <a:r>
              <a:rPr lang="en-US" b="1" i="1" dirty="0" smtClean="0">
                <a:solidFill>
                  <a:schemeClr val="bg1"/>
                </a:solidFill>
              </a:rPr>
              <a:t>Symposium.   Session </a:t>
            </a:r>
            <a:r>
              <a:rPr lang="fr-FR" b="1" dirty="0" smtClean="0">
                <a:solidFill>
                  <a:schemeClr val="bg1"/>
                </a:solidFill>
              </a:rPr>
              <a:t>CQRM-I01</a:t>
            </a:r>
            <a:endParaRPr lang="en-US" b="1" i="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lecom_SudParis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Telecom_SudParis_Poster_recherche.potx</Template>
  <TotalTime>438</TotalTime>
  <Words>571</Words>
  <Application>Microsoft Office PowerPoint</Application>
  <PresentationFormat>Personnalisé</PresentationFormat>
  <Paragraphs>52</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Telecom_SudParis_Poster_recherche</vt:lpstr>
      <vt:lpstr>Coalition Formation Algorithm of Prosumers in a Smart Grid Environment</vt:lpstr>
    </vt:vector>
  </TitlesOfParts>
  <Company>Implica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poster</dc:title>
  <dc:creator>IMT</dc:creator>
  <cp:lastModifiedBy>gensolle</cp:lastModifiedBy>
  <cp:revision>90</cp:revision>
  <cp:lastPrinted>2012-01-18T13:26:06Z</cp:lastPrinted>
  <dcterms:created xsi:type="dcterms:W3CDTF">2012-02-29T16:05:21Z</dcterms:created>
  <dcterms:modified xsi:type="dcterms:W3CDTF">2015-06-05T13:58:39Z</dcterms:modified>
</cp:coreProperties>
</file>