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B5441-3C9D-4C92-9559-4F5FD7F03B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F671B-21EF-4FFE-A261-F140A7D9DFF6}">
      <dgm:prSet phldrT="[Texte]"/>
      <dgm:spPr/>
      <dgm:t>
        <a:bodyPr/>
        <a:lstStyle/>
        <a:p>
          <a:r>
            <a:rPr lang="en-US" dirty="0" smtClean="0"/>
            <a:t>1:Reality</a:t>
          </a:r>
          <a:endParaRPr lang="en-US" dirty="0"/>
        </a:p>
      </dgm:t>
    </dgm:pt>
    <dgm:pt modelId="{1DE6BD81-0BC5-435E-9977-986A3382C9C3}" type="parTrans" cxnId="{7162B149-0FB8-4257-9E59-4ACB7E5926F6}">
      <dgm:prSet/>
      <dgm:spPr/>
      <dgm:t>
        <a:bodyPr/>
        <a:lstStyle/>
        <a:p>
          <a:endParaRPr lang="en-US"/>
        </a:p>
      </dgm:t>
    </dgm:pt>
    <dgm:pt modelId="{B657F75F-68EC-4231-AB6E-1D1072891E61}" type="sibTrans" cxnId="{7162B149-0FB8-4257-9E59-4ACB7E5926F6}">
      <dgm:prSet/>
      <dgm:spPr/>
      <dgm:t>
        <a:bodyPr/>
        <a:lstStyle/>
        <a:p>
          <a:endParaRPr lang="en-US"/>
        </a:p>
      </dgm:t>
    </dgm:pt>
    <dgm:pt modelId="{A84D7930-B912-41D3-B26B-81F8FAAA01BA}">
      <dgm:prSet phldrT="[Texte]"/>
      <dgm:spPr/>
      <dgm:t>
        <a:bodyPr/>
        <a:lstStyle/>
        <a:p>
          <a:r>
            <a:rPr lang="en-US" dirty="0" smtClean="0"/>
            <a:t>Chose a territory</a:t>
          </a:r>
          <a:endParaRPr lang="en-US" dirty="0"/>
        </a:p>
      </dgm:t>
    </dgm:pt>
    <dgm:pt modelId="{6F02BB44-E8B4-421B-9D72-093FA66159B3}" type="parTrans" cxnId="{0A629FCB-BE35-4CD9-A585-7A23AA6618DF}">
      <dgm:prSet/>
      <dgm:spPr/>
      <dgm:t>
        <a:bodyPr/>
        <a:lstStyle/>
        <a:p>
          <a:endParaRPr lang="en-US"/>
        </a:p>
      </dgm:t>
    </dgm:pt>
    <dgm:pt modelId="{9A960600-95C1-40CC-B94A-1EBE43E651C9}" type="sibTrans" cxnId="{0A629FCB-BE35-4CD9-A585-7A23AA6618DF}">
      <dgm:prSet/>
      <dgm:spPr/>
      <dgm:t>
        <a:bodyPr/>
        <a:lstStyle/>
        <a:p>
          <a:endParaRPr lang="en-US"/>
        </a:p>
      </dgm:t>
    </dgm:pt>
    <dgm:pt modelId="{C7E33EDD-9059-4C6C-9AD5-A07464C1B960}">
      <dgm:prSet phldrT="[Texte]"/>
      <dgm:spPr/>
      <dgm:t>
        <a:bodyPr/>
        <a:lstStyle/>
        <a:p>
          <a:r>
            <a:rPr lang="en-US" dirty="0" smtClean="0"/>
            <a:t>Sample weather stations</a:t>
          </a:r>
          <a:endParaRPr lang="en-US" dirty="0"/>
        </a:p>
      </dgm:t>
    </dgm:pt>
    <dgm:pt modelId="{6EFEB739-F15A-406C-B1D4-6EC25294DF82}" type="parTrans" cxnId="{70119E9B-1A2B-46AC-B805-0D734600628D}">
      <dgm:prSet/>
      <dgm:spPr/>
      <dgm:t>
        <a:bodyPr/>
        <a:lstStyle/>
        <a:p>
          <a:endParaRPr lang="en-US"/>
        </a:p>
      </dgm:t>
    </dgm:pt>
    <dgm:pt modelId="{621DB589-2B36-4DE7-868B-03BA04C59586}" type="sibTrans" cxnId="{70119E9B-1A2B-46AC-B805-0D734600628D}">
      <dgm:prSet/>
      <dgm:spPr/>
      <dgm:t>
        <a:bodyPr/>
        <a:lstStyle/>
        <a:p>
          <a:endParaRPr lang="en-US"/>
        </a:p>
      </dgm:t>
    </dgm:pt>
    <dgm:pt modelId="{BC67E298-5077-4D56-938F-44C7251C5943}">
      <dgm:prSet phldrT="[Texte]"/>
      <dgm:spPr/>
      <dgm:t>
        <a:bodyPr/>
        <a:lstStyle/>
        <a:p>
          <a:r>
            <a:rPr lang="en-US" dirty="0" smtClean="0"/>
            <a:t>2:Data</a:t>
          </a:r>
          <a:endParaRPr lang="en-US" dirty="0"/>
        </a:p>
      </dgm:t>
    </dgm:pt>
    <dgm:pt modelId="{E237091F-33A6-4D25-AA9F-8AF8957E590E}" type="parTrans" cxnId="{0BF68139-8056-475D-8DC2-BE77F5FF2759}">
      <dgm:prSet/>
      <dgm:spPr/>
      <dgm:t>
        <a:bodyPr/>
        <a:lstStyle/>
        <a:p>
          <a:endParaRPr lang="en-US"/>
        </a:p>
      </dgm:t>
    </dgm:pt>
    <dgm:pt modelId="{D8952D3C-33EA-4DA0-8F8B-357BA67A5D26}" type="sibTrans" cxnId="{0BF68139-8056-475D-8DC2-BE77F5FF2759}">
      <dgm:prSet/>
      <dgm:spPr/>
      <dgm:t>
        <a:bodyPr/>
        <a:lstStyle/>
        <a:p>
          <a:endParaRPr lang="en-US"/>
        </a:p>
      </dgm:t>
    </dgm:pt>
    <dgm:pt modelId="{ABFCAF7F-4740-441D-A083-4DFB4BA9B879}">
      <dgm:prSet phldrT="[Texte]"/>
      <dgm:spPr/>
      <dgm:t>
        <a:bodyPr/>
        <a:lstStyle/>
        <a:p>
          <a:r>
            <a:rPr lang="en-US" dirty="0" smtClean="0"/>
            <a:t>Get weather data for each stations</a:t>
          </a:r>
          <a:endParaRPr lang="en-US" dirty="0"/>
        </a:p>
      </dgm:t>
    </dgm:pt>
    <dgm:pt modelId="{BCD303A6-54DB-4088-8C25-4D7AE44E811E}" type="parTrans" cxnId="{030A3089-9AA0-4938-9F94-A5A0A3E56A29}">
      <dgm:prSet/>
      <dgm:spPr/>
      <dgm:t>
        <a:bodyPr/>
        <a:lstStyle/>
        <a:p>
          <a:endParaRPr lang="en-US"/>
        </a:p>
      </dgm:t>
    </dgm:pt>
    <dgm:pt modelId="{417838B2-1ABE-47F6-A43C-5925F0D25332}" type="sibTrans" cxnId="{030A3089-9AA0-4938-9F94-A5A0A3E56A29}">
      <dgm:prSet/>
      <dgm:spPr/>
      <dgm:t>
        <a:bodyPr/>
        <a:lstStyle/>
        <a:p>
          <a:endParaRPr lang="en-US"/>
        </a:p>
      </dgm:t>
    </dgm:pt>
    <dgm:pt modelId="{35370C59-048D-467F-94FC-2C2E6DC7E71D}">
      <dgm:prSet phldrT="[Texte]"/>
      <dgm:spPr/>
      <dgm:t>
        <a:bodyPr/>
        <a:lstStyle/>
        <a:p>
          <a:r>
            <a:rPr lang="en-US" dirty="0" smtClean="0"/>
            <a:t>Format the data</a:t>
          </a:r>
          <a:endParaRPr lang="en-US" dirty="0"/>
        </a:p>
      </dgm:t>
    </dgm:pt>
    <dgm:pt modelId="{D4C7F70D-CB59-4407-AE4A-A7B7BBE113AC}" type="parTrans" cxnId="{ADCD7F56-E048-4E7F-92BA-9272808EBBAF}">
      <dgm:prSet/>
      <dgm:spPr/>
      <dgm:t>
        <a:bodyPr/>
        <a:lstStyle/>
        <a:p>
          <a:endParaRPr lang="en-US"/>
        </a:p>
      </dgm:t>
    </dgm:pt>
    <dgm:pt modelId="{128C507D-EF80-456B-A507-4EFC394E444A}" type="sibTrans" cxnId="{ADCD7F56-E048-4E7F-92BA-9272808EBBAF}">
      <dgm:prSet/>
      <dgm:spPr/>
      <dgm:t>
        <a:bodyPr/>
        <a:lstStyle/>
        <a:p>
          <a:endParaRPr lang="en-US"/>
        </a:p>
      </dgm:t>
    </dgm:pt>
    <dgm:pt modelId="{EBF4B0C1-2BA8-4FAD-80CB-A806A9E890BF}">
      <dgm:prSet phldrT="[Texte]"/>
      <dgm:spPr/>
      <dgm:t>
        <a:bodyPr/>
        <a:lstStyle/>
        <a:p>
          <a:r>
            <a:rPr lang="en-US" dirty="0" smtClean="0"/>
            <a:t>3:Model</a:t>
          </a:r>
          <a:endParaRPr lang="en-US" dirty="0"/>
        </a:p>
      </dgm:t>
    </dgm:pt>
    <dgm:pt modelId="{341B449C-E3AC-41B9-986C-A1F5528A1E69}" type="parTrans" cxnId="{871AD330-5270-45AC-B7E8-7E598854009C}">
      <dgm:prSet/>
      <dgm:spPr/>
      <dgm:t>
        <a:bodyPr/>
        <a:lstStyle/>
        <a:p>
          <a:endParaRPr lang="en-US"/>
        </a:p>
      </dgm:t>
    </dgm:pt>
    <dgm:pt modelId="{ED0AD8E7-126A-41A7-AD49-A2DBFDAE03CE}" type="sibTrans" cxnId="{871AD330-5270-45AC-B7E8-7E598854009C}">
      <dgm:prSet/>
      <dgm:spPr/>
      <dgm:t>
        <a:bodyPr/>
        <a:lstStyle/>
        <a:p>
          <a:endParaRPr lang="en-US"/>
        </a:p>
      </dgm:t>
    </dgm:pt>
    <dgm:pt modelId="{AD8B54FB-55C1-4379-BCD9-04AC1F7D8A5E}">
      <dgm:prSet phldrT="[Texte]"/>
      <dgm:spPr/>
      <dgm:t>
        <a:bodyPr/>
        <a:lstStyle/>
        <a:p>
          <a:r>
            <a:rPr lang="en-US" dirty="0" smtClean="0"/>
            <a:t>Fill the map instance with the traces </a:t>
          </a:r>
          <a:endParaRPr lang="en-US" dirty="0"/>
        </a:p>
      </dgm:t>
    </dgm:pt>
    <dgm:pt modelId="{DF07CC58-7F10-463F-B260-1025830C5BB1}" type="parTrans" cxnId="{B4541CB6-2A86-4C81-ADB3-56E7A2D3BC1E}">
      <dgm:prSet/>
      <dgm:spPr/>
      <dgm:t>
        <a:bodyPr/>
        <a:lstStyle/>
        <a:p>
          <a:endParaRPr lang="en-US"/>
        </a:p>
      </dgm:t>
    </dgm:pt>
    <dgm:pt modelId="{204B4308-EAC3-4C7A-A212-3351505F6031}" type="sibTrans" cxnId="{B4541CB6-2A86-4C81-ADB3-56E7A2D3BC1E}">
      <dgm:prSet/>
      <dgm:spPr/>
      <dgm:t>
        <a:bodyPr/>
        <a:lstStyle/>
        <a:p>
          <a:endParaRPr lang="en-US"/>
        </a:p>
      </dgm:t>
    </dgm:pt>
    <dgm:pt modelId="{85CE06C6-260F-4BCF-8DEE-07ED7FBE6D4F}">
      <dgm:prSet phldrT="[Texte]"/>
      <dgm:spPr/>
      <dgm:t>
        <a:bodyPr/>
        <a:lstStyle/>
        <a:p>
          <a:r>
            <a:rPr lang="en-US" dirty="0" smtClean="0"/>
            <a:t>Set the </a:t>
          </a:r>
          <a:r>
            <a:rPr lang="en-US" dirty="0" err="1" smtClean="0"/>
            <a:t>microgrids</a:t>
          </a:r>
          <a:r>
            <a:rPr lang="en-US" dirty="0" smtClean="0"/>
            <a:t> in order to best represent reality</a:t>
          </a:r>
          <a:endParaRPr lang="en-US" dirty="0"/>
        </a:p>
      </dgm:t>
    </dgm:pt>
    <dgm:pt modelId="{EF1866A3-819C-458B-A369-43378C752375}" type="parTrans" cxnId="{06BF7DD4-490A-40DB-BF70-DDD47FC68280}">
      <dgm:prSet/>
      <dgm:spPr/>
      <dgm:t>
        <a:bodyPr/>
        <a:lstStyle/>
        <a:p>
          <a:endParaRPr lang="en-US"/>
        </a:p>
      </dgm:t>
    </dgm:pt>
    <dgm:pt modelId="{76367587-6F8F-432B-93E2-1FBB8262493F}" type="sibTrans" cxnId="{06BF7DD4-490A-40DB-BF70-DDD47FC68280}">
      <dgm:prSet/>
      <dgm:spPr/>
      <dgm:t>
        <a:bodyPr/>
        <a:lstStyle/>
        <a:p>
          <a:endParaRPr lang="en-US"/>
        </a:p>
      </dgm:t>
    </dgm:pt>
    <dgm:pt modelId="{5D065147-9931-41FB-A0C8-144B3D9BD071}">
      <dgm:prSet phldrT="[Texte]"/>
      <dgm:spPr/>
      <dgm:t>
        <a:bodyPr/>
        <a:lstStyle/>
        <a:p>
          <a:r>
            <a:rPr lang="en-US" dirty="0" smtClean="0"/>
            <a:t>Gather information about big cities (inhabitants, coordinates…)</a:t>
          </a:r>
          <a:endParaRPr lang="en-US" dirty="0"/>
        </a:p>
      </dgm:t>
    </dgm:pt>
    <dgm:pt modelId="{A0E84EE1-E95E-485C-88BA-E0D2372B9D26}" type="parTrans" cxnId="{1549B8AD-2481-4E8F-B8C2-30001963C90E}">
      <dgm:prSet/>
      <dgm:spPr/>
      <dgm:t>
        <a:bodyPr/>
        <a:lstStyle/>
        <a:p>
          <a:endParaRPr lang="en-US"/>
        </a:p>
      </dgm:t>
    </dgm:pt>
    <dgm:pt modelId="{B19D031C-3748-4925-8074-E466B5F6F248}" type="sibTrans" cxnId="{1549B8AD-2481-4E8F-B8C2-30001963C90E}">
      <dgm:prSet/>
      <dgm:spPr/>
      <dgm:t>
        <a:bodyPr/>
        <a:lstStyle/>
        <a:p>
          <a:endParaRPr lang="en-US"/>
        </a:p>
      </dgm:t>
    </dgm:pt>
    <dgm:pt modelId="{B0403004-37A5-4518-BCCE-61DB8C1018C3}">
      <dgm:prSet phldrT="[Texte]"/>
      <dgm:spPr/>
      <dgm:t>
        <a:bodyPr/>
        <a:lstStyle/>
        <a:p>
          <a:r>
            <a:rPr lang="en-US" dirty="0" smtClean="0"/>
            <a:t>Position the </a:t>
          </a:r>
          <a:r>
            <a:rPr lang="en-US" dirty="0" err="1" smtClean="0"/>
            <a:t>microgrids</a:t>
          </a:r>
          <a:r>
            <a:rPr lang="en-US" dirty="0" smtClean="0"/>
            <a:t> on the map</a:t>
          </a:r>
          <a:endParaRPr lang="en-US" dirty="0"/>
        </a:p>
      </dgm:t>
    </dgm:pt>
    <dgm:pt modelId="{3A0C9778-AA67-440F-B9D4-CEE68B8D02A0}" type="parTrans" cxnId="{411A2856-DD6D-4F8E-BD21-EA3007438E10}">
      <dgm:prSet/>
      <dgm:spPr/>
    </dgm:pt>
    <dgm:pt modelId="{1AC961DD-E27D-4307-A302-E0C38C49083F}" type="sibTrans" cxnId="{411A2856-DD6D-4F8E-BD21-EA3007438E10}">
      <dgm:prSet/>
      <dgm:spPr/>
    </dgm:pt>
    <dgm:pt modelId="{D218BD4A-EA6A-4B5E-90DA-E1F924087A8E}" type="pres">
      <dgm:prSet presAssocID="{3D8B5441-3C9D-4C92-9559-4F5FD7F03B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982C4-2CC9-4B0C-A06A-DAD26152461D}" type="pres">
      <dgm:prSet presAssocID="{F81F671B-21EF-4FFE-A261-F140A7D9DFF6}" presName="composite" presStyleCnt="0"/>
      <dgm:spPr/>
    </dgm:pt>
    <dgm:pt modelId="{3FAD6A74-4898-4BC0-9028-C62A524A432A}" type="pres">
      <dgm:prSet presAssocID="{F81F671B-21EF-4FFE-A261-F140A7D9DF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98331-BC91-44BB-AB0C-A53B768A9DBA}" type="pres">
      <dgm:prSet presAssocID="{F81F671B-21EF-4FFE-A261-F140A7D9DFF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5F49C-2896-4D59-9056-4C93E0675FB1}" type="pres">
      <dgm:prSet presAssocID="{B657F75F-68EC-4231-AB6E-1D1072891E61}" presName="sp" presStyleCnt="0"/>
      <dgm:spPr/>
    </dgm:pt>
    <dgm:pt modelId="{BF0D6070-2374-43BB-A7BB-7E110BE6E95E}" type="pres">
      <dgm:prSet presAssocID="{BC67E298-5077-4D56-938F-44C7251C5943}" presName="composite" presStyleCnt="0"/>
      <dgm:spPr/>
    </dgm:pt>
    <dgm:pt modelId="{78A80BE1-4575-417D-AC4F-A57AA2CB2B5A}" type="pres">
      <dgm:prSet presAssocID="{BC67E298-5077-4D56-938F-44C7251C594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F3598-2E3B-45C9-877A-79D27E8F1295}" type="pres">
      <dgm:prSet presAssocID="{BC67E298-5077-4D56-938F-44C7251C594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40A4A-F13B-494C-9B64-5E7CB089751B}" type="pres">
      <dgm:prSet presAssocID="{D8952D3C-33EA-4DA0-8F8B-357BA67A5D26}" presName="sp" presStyleCnt="0"/>
      <dgm:spPr/>
    </dgm:pt>
    <dgm:pt modelId="{3F66A418-47D5-4B49-8BB4-64236AE4AE53}" type="pres">
      <dgm:prSet presAssocID="{EBF4B0C1-2BA8-4FAD-80CB-A806A9E890BF}" presName="composite" presStyleCnt="0"/>
      <dgm:spPr/>
    </dgm:pt>
    <dgm:pt modelId="{39915F16-04ED-427B-B0EB-A58230F26383}" type="pres">
      <dgm:prSet presAssocID="{EBF4B0C1-2BA8-4FAD-80CB-A806A9E890B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F00A4-0E53-47BC-90D1-569EBB67FB7A}" type="pres">
      <dgm:prSet presAssocID="{EBF4B0C1-2BA8-4FAD-80CB-A806A9E890B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8C64-93DB-441F-93E8-4E13CF84984E}" type="presOf" srcId="{EBF4B0C1-2BA8-4FAD-80CB-A806A9E890BF}" destId="{39915F16-04ED-427B-B0EB-A58230F26383}" srcOrd="0" destOrd="0" presId="urn:microsoft.com/office/officeart/2005/8/layout/chevron2"/>
    <dgm:cxn modelId="{6523E630-842E-414A-B156-DA11BD860275}" type="presOf" srcId="{A84D7930-B912-41D3-B26B-81F8FAAA01BA}" destId="{BCF98331-BC91-44BB-AB0C-A53B768A9DBA}" srcOrd="0" destOrd="0" presId="urn:microsoft.com/office/officeart/2005/8/layout/chevron2"/>
    <dgm:cxn modelId="{7162B149-0FB8-4257-9E59-4ACB7E5926F6}" srcId="{3D8B5441-3C9D-4C92-9559-4F5FD7F03B5B}" destId="{F81F671B-21EF-4FFE-A261-F140A7D9DFF6}" srcOrd="0" destOrd="0" parTransId="{1DE6BD81-0BC5-435E-9977-986A3382C9C3}" sibTransId="{B657F75F-68EC-4231-AB6E-1D1072891E61}"/>
    <dgm:cxn modelId="{B5B7331D-8878-4C4F-AB0E-ECBA3BA4FDCA}" type="presOf" srcId="{5D065147-9931-41FB-A0C8-144B3D9BD071}" destId="{BCF98331-BC91-44BB-AB0C-A53B768A9DBA}" srcOrd="0" destOrd="2" presId="urn:microsoft.com/office/officeart/2005/8/layout/chevron2"/>
    <dgm:cxn modelId="{0BF68139-8056-475D-8DC2-BE77F5FF2759}" srcId="{3D8B5441-3C9D-4C92-9559-4F5FD7F03B5B}" destId="{BC67E298-5077-4D56-938F-44C7251C5943}" srcOrd="1" destOrd="0" parTransId="{E237091F-33A6-4D25-AA9F-8AF8957E590E}" sibTransId="{D8952D3C-33EA-4DA0-8F8B-357BA67A5D26}"/>
    <dgm:cxn modelId="{30F24096-7BEA-4C41-817B-A6BF89CA274D}" type="presOf" srcId="{85CE06C6-260F-4BCF-8DEE-07ED7FBE6D4F}" destId="{39EF00A4-0E53-47BC-90D1-569EBB67FB7A}" srcOrd="0" destOrd="1" presId="urn:microsoft.com/office/officeart/2005/8/layout/chevron2"/>
    <dgm:cxn modelId="{DAC9753B-AA09-49F8-BAD5-1FC6BB453D86}" type="presOf" srcId="{35370C59-048D-467F-94FC-2C2E6DC7E71D}" destId="{214F3598-2E3B-45C9-877A-79D27E8F1295}" srcOrd="0" destOrd="1" presId="urn:microsoft.com/office/officeart/2005/8/layout/chevron2"/>
    <dgm:cxn modelId="{1549B8AD-2481-4E8F-B8C2-30001963C90E}" srcId="{F81F671B-21EF-4FFE-A261-F140A7D9DFF6}" destId="{5D065147-9931-41FB-A0C8-144B3D9BD071}" srcOrd="2" destOrd="0" parTransId="{A0E84EE1-E95E-485C-88BA-E0D2372B9D26}" sibTransId="{B19D031C-3748-4925-8074-E466B5F6F248}"/>
    <dgm:cxn modelId="{C781082E-F835-4F64-B743-C1B824A7B385}" type="presOf" srcId="{BC67E298-5077-4D56-938F-44C7251C5943}" destId="{78A80BE1-4575-417D-AC4F-A57AA2CB2B5A}" srcOrd="0" destOrd="0" presId="urn:microsoft.com/office/officeart/2005/8/layout/chevron2"/>
    <dgm:cxn modelId="{BDFEE43D-8604-4E9F-907C-1DC3EBD48AB5}" type="presOf" srcId="{C7E33EDD-9059-4C6C-9AD5-A07464C1B960}" destId="{BCF98331-BC91-44BB-AB0C-A53B768A9DBA}" srcOrd="0" destOrd="1" presId="urn:microsoft.com/office/officeart/2005/8/layout/chevron2"/>
    <dgm:cxn modelId="{B4541CB6-2A86-4C81-ADB3-56E7A2D3BC1E}" srcId="{EBF4B0C1-2BA8-4FAD-80CB-A806A9E890BF}" destId="{AD8B54FB-55C1-4379-BCD9-04AC1F7D8A5E}" srcOrd="0" destOrd="0" parTransId="{DF07CC58-7F10-463F-B260-1025830C5BB1}" sibTransId="{204B4308-EAC3-4C7A-A212-3351505F6031}"/>
    <dgm:cxn modelId="{7131D361-EF78-438B-B64C-7C258724836F}" type="presOf" srcId="{ABFCAF7F-4740-441D-A083-4DFB4BA9B879}" destId="{214F3598-2E3B-45C9-877A-79D27E8F1295}" srcOrd="0" destOrd="0" presId="urn:microsoft.com/office/officeart/2005/8/layout/chevron2"/>
    <dgm:cxn modelId="{70119E9B-1A2B-46AC-B805-0D734600628D}" srcId="{F81F671B-21EF-4FFE-A261-F140A7D9DFF6}" destId="{C7E33EDD-9059-4C6C-9AD5-A07464C1B960}" srcOrd="1" destOrd="0" parTransId="{6EFEB739-F15A-406C-B1D4-6EC25294DF82}" sibTransId="{621DB589-2B36-4DE7-868B-03BA04C59586}"/>
    <dgm:cxn modelId="{38CE1D2F-E402-413B-8774-99A56796AF16}" type="presOf" srcId="{AD8B54FB-55C1-4379-BCD9-04AC1F7D8A5E}" destId="{39EF00A4-0E53-47BC-90D1-569EBB67FB7A}" srcOrd="0" destOrd="0" presId="urn:microsoft.com/office/officeart/2005/8/layout/chevron2"/>
    <dgm:cxn modelId="{ADCD7F56-E048-4E7F-92BA-9272808EBBAF}" srcId="{BC67E298-5077-4D56-938F-44C7251C5943}" destId="{35370C59-048D-467F-94FC-2C2E6DC7E71D}" srcOrd="1" destOrd="0" parTransId="{D4C7F70D-CB59-4407-AE4A-A7B7BBE113AC}" sibTransId="{128C507D-EF80-456B-A507-4EFC394E444A}"/>
    <dgm:cxn modelId="{6708595A-CE20-4F35-84D5-15A0BDB273F6}" type="presOf" srcId="{3D8B5441-3C9D-4C92-9559-4F5FD7F03B5B}" destId="{D218BD4A-EA6A-4B5E-90DA-E1F924087A8E}" srcOrd="0" destOrd="0" presId="urn:microsoft.com/office/officeart/2005/8/layout/chevron2"/>
    <dgm:cxn modelId="{030A3089-9AA0-4938-9F94-A5A0A3E56A29}" srcId="{BC67E298-5077-4D56-938F-44C7251C5943}" destId="{ABFCAF7F-4740-441D-A083-4DFB4BA9B879}" srcOrd="0" destOrd="0" parTransId="{BCD303A6-54DB-4088-8C25-4D7AE44E811E}" sibTransId="{417838B2-1ABE-47F6-A43C-5925F0D25332}"/>
    <dgm:cxn modelId="{411A2856-DD6D-4F8E-BD21-EA3007438E10}" srcId="{EBF4B0C1-2BA8-4FAD-80CB-A806A9E890BF}" destId="{B0403004-37A5-4518-BCCE-61DB8C1018C3}" srcOrd="2" destOrd="0" parTransId="{3A0C9778-AA67-440F-B9D4-CEE68B8D02A0}" sibTransId="{1AC961DD-E27D-4307-A302-E0C38C49083F}"/>
    <dgm:cxn modelId="{A5D8504F-FD89-4B5F-B931-4103C6999C1A}" type="presOf" srcId="{F81F671B-21EF-4FFE-A261-F140A7D9DFF6}" destId="{3FAD6A74-4898-4BC0-9028-C62A524A432A}" srcOrd="0" destOrd="0" presId="urn:microsoft.com/office/officeart/2005/8/layout/chevron2"/>
    <dgm:cxn modelId="{0A629FCB-BE35-4CD9-A585-7A23AA6618DF}" srcId="{F81F671B-21EF-4FFE-A261-F140A7D9DFF6}" destId="{A84D7930-B912-41D3-B26B-81F8FAAA01BA}" srcOrd="0" destOrd="0" parTransId="{6F02BB44-E8B4-421B-9D72-093FA66159B3}" sibTransId="{9A960600-95C1-40CC-B94A-1EBE43E651C9}"/>
    <dgm:cxn modelId="{871AD330-5270-45AC-B7E8-7E598854009C}" srcId="{3D8B5441-3C9D-4C92-9559-4F5FD7F03B5B}" destId="{EBF4B0C1-2BA8-4FAD-80CB-A806A9E890BF}" srcOrd="2" destOrd="0" parTransId="{341B449C-E3AC-41B9-986C-A1F5528A1E69}" sibTransId="{ED0AD8E7-126A-41A7-AD49-A2DBFDAE03CE}"/>
    <dgm:cxn modelId="{06BF7DD4-490A-40DB-BF70-DDD47FC68280}" srcId="{EBF4B0C1-2BA8-4FAD-80CB-A806A9E890BF}" destId="{85CE06C6-260F-4BCF-8DEE-07ED7FBE6D4F}" srcOrd="1" destOrd="0" parTransId="{EF1866A3-819C-458B-A369-43378C752375}" sibTransId="{76367587-6F8F-432B-93E2-1FBB8262493F}"/>
    <dgm:cxn modelId="{79C1996D-7DDE-48AC-B675-0E0EF18A98E4}" type="presOf" srcId="{B0403004-37A5-4518-BCCE-61DB8C1018C3}" destId="{39EF00A4-0E53-47BC-90D1-569EBB67FB7A}" srcOrd="0" destOrd="2" presId="urn:microsoft.com/office/officeart/2005/8/layout/chevron2"/>
    <dgm:cxn modelId="{55E81AF3-511C-4343-B334-8B6F1F933891}" type="presParOf" srcId="{D218BD4A-EA6A-4B5E-90DA-E1F924087A8E}" destId="{09C982C4-2CC9-4B0C-A06A-DAD26152461D}" srcOrd="0" destOrd="0" presId="urn:microsoft.com/office/officeart/2005/8/layout/chevron2"/>
    <dgm:cxn modelId="{A311F680-A2B2-4F07-8600-F39FD92FCC7E}" type="presParOf" srcId="{09C982C4-2CC9-4B0C-A06A-DAD26152461D}" destId="{3FAD6A74-4898-4BC0-9028-C62A524A432A}" srcOrd="0" destOrd="0" presId="urn:microsoft.com/office/officeart/2005/8/layout/chevron2"/>
    <dgm:cxn modelId="{9C3E4C87-138C-4E55-A7CE-7B2F6E67BB70}" type="presParOf" srcId="{09C982C4-2CC9-4B0C-A06A-DAD26152461D}" destId="{BCF98331-BC91-44BB-AB0C-A53B768A9DBA}" srcOrd="1" destOrd="0" presId="urn:microsoft.com/office/officeart/2005/8/layout/chevron2"/>
    <dgm:cxn modelId="{8494C1C2-5575-4D24-8D3A-2AD3A6964010}" type="presParOf" srcId="{D218BD4A-EA6A-4B5E-90DA-E1F924087A8E}" destId="{7FF5F49C-2896-4D59-9056-4C93E0675FB1}" srcOrd="1" destOrd="0" presId="urn:microsoft.com/office/officeart/2005/8/layout/chevron2"/>
    <dgm:cxn modelId="{8B832E48-D1CF-4738-B70C-59DDCE53BDAD}" type="presParOf" srcId="{D218BD4A-EA6A-4B5E-90DA-E1F924087A8E}" destId="{BF0D6070-2374-43BB-A7BB-7E110BE6E95E}" srcOrd="2" destOrd="0" presId="urn:microsoft.com/office/officeart/2005/8/layout/chevron2"/>
    <dgm:cxn modelId="{3805985E-96A5-48C0-B57C-6CF47EAAA772}" type="presParOf" srcId="{BF0D6070-2374-43BB-A7BB-7E110BE6E95E}" destId="{78A80BE1-4575-417D-AC4F-A57AA2CB2B5A}" srcOrd="0" destOrd="0" presId="urn:microsoft.com/office/officeart/2005/8/layout/chevron2"/>
    <dgm:cxn modelId="{C4BDAC07-667A-45B1-AE59-B8C5E455AA77}" type="presParOf" srcId="{BF0D6070-2374-43BB-A7BB-7E110BE6E95E}" destId="{214F3598-2E3B-45C9-877A-79D27E8F1295}" srcOrd="1" destOrd="0" presId="urn:microsoft.com/office/officeart/2005/8/layout/chevron2"/>
    <dgm:cxn modelId="{FA7318BC-86D8-4A2D-8D91-9D25FB5E6FD5}" type="presParOf" srcId="{D218BD4A-EA6A-4B5E-90DA-E1F924087A8E}" destId="{10840A4A-F13B-494C-9B64-5E7CB089751B}" srcOrd="3" destOrd="0" presId="urn:microsoft.com/office/officeart/2005/8/layout/chevron2"/>
    <dgm:cxn modelId="{9336E9FE-68F4-47DB-AE3F-5C306514A4B0}" type="presParOf" srcId="{D218BD4A-EA6A-4B5E-90DA-E1F924087A8E}" destId="{3F66A418-47D5-4B49-8BB4-64236AE4AE53}" srcOrd="4" destOrd="0" presId="urn:microsoft.com/office/officeart/2005/8/layout/chevron2"/>
    <dgm:cxn modelId="{6123BBC1-7ADB-495C-BB33-FA54C6DEA222}" type="presParOf" srcId="{3F66A418-47D5-4B49-8BB4-64236AE4AE53}" destId="{39915F16-04ED-427B-B0EB-A58230F26383}" srcOrd="0" destOrd="0" presId="urn:microsoft.com/office/officeart/2005/8/layout/chevron2"/>
    <dgm:cxn modelId="{93C9A734-0F2B-4D13-90F0-5DB670CE7F10}" type="presParOf" srcId="{3F66A418-47D5-4B49-8BB4-64236AE4AE53}" destId="{39EF00A4-0E53-47BC-90D1-569EBB67FB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AD6A74-4898-4BC0-9028-C62A524A432A}">
      <dsp:nvSpPr>
        <dsp:cNvPr id="0" name=""/>
        <dsp:cNvSpPr/>
      </dsp:nvSpPr>
      <dsp:spPr>
        <a:xfrm rot="5400000">
          <a:off x="-267472" y="269275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1:Reality</a:t>
          </a:r>
          <a:endParaRPr lang="en-US" sz="2700" kern="1200" dirty="0"/>
        </a:p>
      </dsp:txBody>
      <dsp:txXfrm rot="5400000">
        <a:off x="-267472" y="269275"/>
        <a:ext cx="1783147" cy="1248203"/>
      </dsp:txXfrm>
    </dsp:sp>
    <dsp:sp modelId="{BCF98331-BC91-44BB-AB0C-A53B768A9DBA}">
      <dsp:nvSpPr>
        <dsp:cNvPr id="0" name=""/>
        <dsp:cNvSpPr/>
      </dsp:nvSpPr>
      <dsp:spPr>
        <a:xfrm rot="5400000">
          <a:off x="3728818" y="-2478812"/>
          <a:ext cx="1159045" cy="612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Chose a territory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Sample weather stations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Gather information about big cities (inhabitants, coordinates…)</a:t>
          </a:r>
          <a:endParaRPr lang="en-US" sz="1700" kern="1200" dirty="0"/>
        </a:p>
      </dsp:txBody>
      <dsp:txXfrm rot="5400000">
        <a:off x="3728818" y="-2478812"/>
        <a:ext cx="1159045" cy="6120276"/>
      </dsp:txXfrm>
    </dsp:sp>
    <dsp:sp modelId="{78A80BE1-4575-417D-AC4F-A57AA2CB2B5A}">
      <dsp:nvSpPr>
        <dsp:cNvPr id="0" name=""/>
        <dsp:cNvSpPr/>
      </dsp:nvSpPr>
      <dsp:spPr>
        <a:xfrm rot="5400000">
          <a:off x="-267472" y="1860174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2:Data</a:t>
          </a:r>
          <a:endParaRPr lang="en-US" sz="2700" kern="1200" dirty="0"/>
        </a:p>
      </dsp:txBody>
      <dsp:txXfrm rot="5400000">
        <a:off x="-267472" y="1860174"/>
        <a:ext cx="1783147" cy="1248203"/>
      </dsp:txXfrm>
    </dsp:sp>
    <dsp:sp modelId="{214F3598-2E3B-45C9-877A-79D27E8F1295}">
      <dsp:nvSpPr>
        <dsp:cNvPr id="0" name=""/>
        <dsp:cNvSpPr/>
      </dsp:nvSpPr>
      <dsp:spPr>
        <a:xfrm rot="5400000">
          <a:off x="3728818" y="-887913"/>
          <a:ext cx="1159045" cy="612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Get weather data for each stations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Format the data</a:t>
          </a:r>
          <a:endParaRPr lang="en-US" sz="1700" kern="1200" dirty="0"/>
        </a:p>
      </dsp:txBody>
      <dsp:txXfrm rot="5400000">
        <a:off x="3728818" y="-887913"/>
        <a:ext cx="1159045" cy="6120276"/>
      </dsp:txXfrm>
    </dsp:sp>
    <dsp:sp modelId="{39915F16-04ED-427B-B0EB-A58230F26383}">
      <dsp:nvSpPr>
        <dsp:cNvPr id="0" name=""/>
        <dsp:cNvSpPr/>
      </dsp:nvSpPr>
      <dsp:spPr>
        <a:xfrm rot="5400000">
          <a:off x="-267472" y="3451073"/>
          <a:ext cx="1783147" cy="1248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3:Model</a:t>
          </a:r>
          <a:endParaRPr lang="en-US" sz="2700" kern="1200" dirty="0"/>
        </a:p>
      </dsp:txBody>
      <dsp:txXfrm rot="5400000">
        <a:off x="-267472" y="3451073"/>
        <a:ext cx="1783147" cy="1248203"/>
      </dsp:txXfrm>
    </dsp:sp>
    <dsp:sp modelId="{39EF00A4-0E53-47BC-90D1-569EBB67FB7A}">
      <dsp:nvSpPr>
        <dsp:cNvPr id="0" name=""/>
        <dsp:cNvSpPr/>
      </dsp:nvSpPr>
      <dsp:spPr>
        <a:xfrm rot="5400000">
          <a:off x="3728818" y="702985"/>
          <a:ext cx="1159045" cy="61202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Fill the map instance with the traces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Set the </a:t>
          </a:r>
          <a:r>
            <a:rPr lang="en-US" sz="1700" kern="1200" dirty="0" err="1" smtClean="0"/>
            <a:t>microgrids</a:t>
          </a:r>
          <a:r>
            <a:rPr lang="en-US" sz="1700" kern="1200" dirty="0" smtClean="0"/>
            <a:t> in order to best represent reality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Position the </a:t>
          </a:r>
          <a:r>
            <a:rPr lang="en-US" sz="1700" kern="1200" dirty="0" err="1" smtClean="0"/>
            <a:t>microgrids</a:t>
          </a:r>
          <a:r>
            <a:rPr lang="en-US" sz="1700" kern="1200" dirty="0" smtClean="0"/>
            <a:t> on the map</a:t>
          </a:r>
          <a:endParaRPr lang="en-US" sz="1700" kern="1200" dirty="0"/>
        </a:p>
      </dsp:txBody>
      <dsp:txXfrm rot="5400000">
        <a:off x="3728818" y="702985"/>
        <a:ext cx="1159045" cy="612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51F7-21EF-48B2-A27D-E9678E37909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DCA6-1C13-41EA-9AB2-8D2F1EC8E72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 flipV="1">
            <a:off x="1619672" y="1196752"/>
            <a:ext cx="0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365104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99792" y="1268760"/>
            <a:ext cx="0" cy="30963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436096" y="1340768"/>
            <a:ext cx="0" cy="30963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699792" y="2276872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699792" y="328498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771800" y="198884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059832" y="1988840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419872" y="2132856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707904" y="213285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211960" y="1916832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932040" y="1916832"/>
            <a:ext cx="5040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699792" y="3284984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3203848" y="2852936"/>
            <a:ext cx="3600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355976" y="3140968"/>
            <a:ext cx="43204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788024" y="3140968"/>
            <a:ext cx="64807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3563888" y="2852936"/>
            <a:ext cx="79208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11760" y="458112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076056" y="458112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+2</a:t>
            </a:r>
            <a:endParaRPr lang="en-US" sz="3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580112" y="20608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prevision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5580112" y="30689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reel</a:t>
            </a:r>
            <a:endParaRPr lang="en-US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2987824" y="2276872"/>
            <a:ext cx="0" cy="1008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555776" y="24928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Δ</a:t>
            </a:r>
            <a:endParaRPr lang="en-US" sz="28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3563888" y="2852936"/>
            <a:ext cx="0" cy="43204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4932040" y="1916832"/>
            <a:ext cx="0" cy="3600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3563888" y="29969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59" name="ZoneTexte 58"/>
          <p:cNvSpPr txBox="1"/>
          <p:nvPr/>
        </p:nvSpPr>
        <p:spPr>
          <a:xfrm>
            <a:off x="4572000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60" name="ZoneTexte 59"/>
          <p:cNvSpPr txBox="1"/>
          <p:nvPr/>
        </p:nvSpPr>
        <p:spPr>
          <a:xfrm>
            <a:off x="2915816" y="50851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Δ</a:t>
            </a:r>
            <a:r>
              <a:rPr lang="fr-FR" sz="2000" dirty="0" smtClean="0"/>
              <a:t> : « Macro control »</a:t>
            </a:r>
          </a:p>
          <a:p>
            <a:r>
              <a:rPr lang="el-GR" sz="2000" dirty="0" smtClean="0"/>
              <a:t>δ</a:t>
            </a:r>
            <a:r>
              <a:rPr lang="fr-FR" sz="2000" dirty="0" smtClean="0"/>
              <a:t> : « Micro control »</a:t>
            </a:r>
            <a:endParaRPr lang="en-US" sz="2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804248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temps</a:t>
            </a:r>
            <a:endParaRPr lang="en-US" dirty="0"/>
          </a:p>
        </p:txBody>
      </p:sp>
      <p:sp>
        <p:nvSpPr>
          <p:cNvPr id="62" name="ZoneTexte 61"/>
          <p:cNvSpPr txBox="1"/>
          <p:nvPr/>
        </p:nvSpPr>
        <p:spPr>
          <a:xfrm>
            <a:off x="1043608" y="4766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Puissance </a:t>
            </a:r>
            <a:r>
              <a:rPr lang="en-US" dirty="0" err="1" smtClean="0"/>
              <a:t>produite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283968" y="260648"/>
            <a:ext cx="1008112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491880" y="1052736"/>
            <a:ext cx="2592288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Best situation ever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139952" y="1844824"/>
            <a:ext cx="129614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300192" y="2276872"/>
            <a:ext cx="187220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a random size for the coalition to split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115616" y="2276872"/>
            <a:ext cx="187220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a random coalition in the structure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987824" y="3356992"/>
            <a:ext cx="324036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Calculate the payoffs of every agent concerned by the action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403648" y="5589240"/>
            <a:ext cx="1008112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MERGE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987824" y="4293096"/>
            <a:ext cx="324036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Does the action increase non strictly everyone payoff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804248" y="5589240"/>
            <a:ext cx="86409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SPLIT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707904" y="5949280"/>
            <a:ext cx="172819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 structure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3" idx="2"/>
            <a:endCxn id="17" idx="1"/>
          </p:cNvCxnSpPr>
          <p:nvPr/>
        </p:nvCxnSpPr>
        <p:spPr>
          <a:xfrm>
            <a:off x="1907704" y="6021288"/>
            <a:ext cx="1800200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2"/>
            <a:endCxn id="17" idx="3"/>
          </p:cNvCxnSpPr>
          <p:nvPr/>
        </p:nvCxnSpPr>
        <p:spPr>
          <a:xfrm flipH="1">
            <a:off x="5436096" y="6021288"/>
            <a:ext cx="1800200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orme 40"/>
          <p:cNvCxnSpPr>
            <a:stCxn id="15" idx="2"/>
            <a:endCxn id="13" idx="3"/>
          </p:cNvCxnSpPr>
          <p:nvPr/>
        </p:nvCxnSpPr>
        <p:spPr>
          <a:xfrm rot="5400000">
            <a:off x="3113838" y="4311098"/>
            <a:ext cx="792088" cy="2196244"/>
          </a:xfrm>
          <a:prstGeom prst="curved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Forme 41"/>
          <p:cNvCxnSpPr>
            <a:stCxn id="15" idx="2"/>
            <a:endCxn id="16" idx="1"/>
          </p:cNvCxnSpPr>
          <p:nvPr/>
        </p:nvCxnSpPr>
        <p:spPr>
          <a:xfrm rot="16200000" flipH="1">
            <a:off x="5310082" y="4311098"/>
            <a:ext cx="792088" cy="2196244"/>
          </a:xfrm>
          <a:prstGeom prst="curved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Forme 44"/>
          <p:cNvCxnSpPr>
            <a:stCxn id="15" idx="2"/>
            <a:endCxn id="51" idx="4"/>
          </p:cNvCxnSpPr>
          <p:nvPr/>
        </p:nvCxnSpPr>
        <p:spPr>
          <a:xfrm rot="5400000" flipH="1">
            <a:off x="1025606" y="1430778"/>
            <a:ext cx="3096344" cy="4068452"/>
          </a:xfrm>
          <a:prstGeom prst="curvedConnector3">
            <a:avLst>
              <a:gd name="adj1" fmla="val -7383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107504" y="1340768"/>
            <a:ext cx="8640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+=1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6" name="Forme 44"/>
          <p:cNvCxnSpPr>
            <a:stCxn id="51" idx="0"/>
            <a:endCxn id="3" idx="0"/>
          </p:cNvCxnSpPr>
          <p:nvPr/>
        </p:nvCxnSpPr>
        <p:spPr>
          <a:xfrm rot="5400000" flipH="1" flipV="1">
            <a:off x="2123728" y="-1323528"/>
            <a:ext cx="1080120" cy="4248472"/>
          </a:xfrm>
          <a:prstGeom prst="curvedConnector3">
            <a:avLst>
              <a:gd name="adj1" fmla="val 121164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8244408" y="1340768"/>
            <a:ext cx="8640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+=1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Forme 44"/>
          <p:cNvCxnSpPr>
            <a:stCxn id="15" idx="2"/>
            <a:endCxn id="60" idx="4"/>
          </p:cNvCxnSpPr>
          <p:nvPr/>
        </p:nvCxnSpPr>
        <p:spPr>
          <a:xfrm rot="5400000" flipH="1" flipV="1">
            <a:off x="5094058" y="1430778"/>
            <a:ext cx="3096344" cy="4068452"/>
          </a:xfrm>
          <a:prstGeom prst="curvedConnector3">
            <a:avLst>
              <a:gd name="adj1" fmla="val -7383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e 44"/>
          <p:cNvCxnSpPr>
            <a:stCxn id="60" idx="0"/>
            <a:endCxn id="3" idx="0"/>
          </p:cNvCxnSpPr>
          <p:nvPr/>
        </p:nvCxnSpPr>
        <p:spPr>
          <a:xfrm rot="16200000" flipV="1">
            <a:off x="6192180" y="-1143508"/>
            <a:ext cx="1080120" cy="3888432"/>
          </a:xfrm>
          <a:prstGeom prst="curvedConnector3">
            <a:avLst>
              <a:gd name="adj1" fmla="val 121164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1" idx="2"/>
            <a:endCxn id="15" idx="0"/>
          </p:cNvCxnSpPr>
          <p:nvPr/>
        </p:nvCxnSpPr>
        <p:spPr>
          <a:xfrm>
            <a:off x="4608004" y="4077072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Forme 76"/>
          <p:cNvCxnSpPr>
            <a:stCxn id="9" idx="2"/>
            <a:endCxn id="11" idx="1"/>
          </p:cNvCxnSpPr>
          <p:nvPr/>
        </p:nvCxnSpPr>
        <p:spPr>
          <a:xfrm rot="16200000" flipH="1">
            <a:off x="2267744" y="2996952"/>
            <a:ext cx="504056" cy="936104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8" idx="2"/>
            <a:endCxn id="11" idx="3"/>
          </p:cNvCxnSpPr>
          <p:nvPr/>
        </p:nvCxnSpPr>
        <p:spPr>
          <a:xfrm rot="5400000">
            <a:off x="6480212" y="2960948"/>
            <a:ext cx="504056" cy="1008112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Forme 80"/>
          <p:cNvCxnSpPr>
            <a:stCxn id="5" idx="2"/>
            <a:endCxn id="9" idx="3"/>
          </p:cNvCxnSpPr>
          <p:nvPr/>
        </p:nvCxnSpPr>
        <p:spPr>
          <a:xfrm rot="5400000">
            <a:off x="3725906" y="1682806"/>
            <a:ext cx="324036" cy="1800200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e 83"/>
          <p:cNvCxnSpPr>
            <a:stCxn id="5" idx="2"/>
            <a:endCxn id="8" idx="1"/>
          </p:cNvCxnSpPr>
          <p:nvPr/>
        </p:nvCxnSpPr>
        <p:spPr>
          <a:xfrm rot="16200000" flipH="1">
            <a:off x="5382090" y="1826822"/>
            <a:ext cx="324036" cy="151216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Forme 88"/>
          <p:cNvCxnSpPr>
            <a:stCxn id="4" idx="2"/>
            <a:endCxn id="51" idx="6"/>
          </p:cNvCxnSpPr>
          <p:nvPr/>
        </p:nvCxnSpPr>
        <p:spPr>
          <a:xfrm rot="5400000">
            <a:off x="2807804" y="-351420"/>
            <a:ext cx="144016" cy="3816424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4" idx="2"/>
            <a:endCxn id="5" idx="0"/>
          </p:cNvCxnSpPr>
          <p:nvPr/>
        </p:nvCxnSpPr>
        <p:spPr>
          <a:xfrm>
            <a:off x="4788024" y="1484784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3" idx="2"/>
            <a:endCxn id="4" idx="0"/>
          </p:cNvCxnSpPr>
          <p:nvPr/>
        </p:nvCxnSpPr>
        <p:spPr>
          <a:xfrm>
            <a:off x="4788024" y="836712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1979712" y="12902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YES with 1-p(t)</a:t>
            </a:r>
            <a:endParaRPr lang="en-US" sz="1600" b="1" i="1" dirty="0"/>
          </a:p>
        </p:txBody>
      </p:sp>
      <p:sp>
        <p:nvSpPr>
          <p:cNvPr id="99" name="ZoneTexte 98"/>
          <p:cNvSpPr txBox="1"/>
          <p:nvPr/>
        </p:nvSpPr>
        <p:spPr>
          <a:xfrm>
            <a:off x="4860032" y="148478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 or YES with p(t)</a:t>
            </a:r>
            <a:endParaRPr lang="en-US" sz="1600" b="1" i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3275856" y="237036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 = 0.5</a:t>
            </a:r>
            <a:endParaRPr lang="en-US" sz="1600" b="1" i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364088" y="237036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 = 0.5</a:t>
            </a:r>
            <a:endParaRPr lang="en-US" sz="1600" b="1" i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3779912" y="553871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YES or NO with p(t)</a:t>
            </a:r>
            <a:endParaRPr lang="en-US" sz="1600" b="1" i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395536" y="496265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 with 1-p(t)</a:t>
            </a:r>
            <a:endParaRPr lang="en-US" sz="1600" b="1" i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7380312" y="496265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 with 1-p(t)</a:t>
            </a:r>
            <a:endParaRPr lang="en-US" sz="1600" b="1" i="1" dirty="0"/>
          </a:p>
        </p:txBody>
      </p:sp>
      <p:sp>
        <p:nvSpPr>
          <p:cNvPr id="117" name="Forme libre 116"/>
          <p:cNvSpPr/>
          <p:nvPr/>
        </p:nvSpPr>
        <p:spPr>
          <a:xfrm>
            <a:off x="107504" y="1873271"/>
            <a:ext cx="4529797" cy="4940105"/>
          </a:xfrm>
          <a:custGeom>
            <a:avLst/>
            <a:gdLst>
              <a:gd name="connsiteX0" fmla="*/ 398585 w 4529797"/>
              <a:gd name="connsiteY0" fmla="*/ 0 h 4940105"/>
              <a:gd name="connsiteX1" fmla="*/ 131299 w 4529797"/>
              <a:gd name="connsiteY1" fmla="*/ 3291840 h 4940105"/>
              <a:gd name="connsiteX2" fmla="*/ 1186376 w 4529797"/>
              <a:gd name="connsiteY2" fmla="*/ 4684542 h 4940105"/>
              <a:gd name="connsiteX3" fmla="*/ 3985846 w 4529797"/>
              <a:gd name="connsiteY3" fmla="*/ 4825219 h 4940105"/>
              <a:gd name="connsiteX4" fmla="*/ 4450080 w 4529797"/>
              <a:gd name="connsiteY4" fmla="*/ 4712677 h 494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9797" h="4940105">
                <a:moveTo>
                  <a:pt x="398585" y="0"/>
                </a:moveTo>
                <a:cubicBezTo>
                  <a:pt x="199292" y="1255541"/>
                  <a:pt x="0" y="2511083"/>
                  <a:pt x="131299" y="3291840"/>
                </a:cubicBezTo>
                <a:cubicBezTo>
                  <a:pt x="262598" y="4072597"/>
                  <a:pt x="543952" y="4428979"/>
                  <a:pt x="1186376" y="4684542"/>
                </a:cubicBezTo>
                <a:cubicBezTo>
                  <a:pt x="1828800" y="4940105"/>
                  <a:pt x="3441895" y="4820530"/>
                  <a:pt x="3985846" y="4825219"/>
                </a:cubicBezTo>
                <a:cubicBezTo>
                  <a:pt x="4529797" y="4829908"/>
                  <a:pt x="4489938" y="4771292"/>
                  <a:pt x="4450080" y="4712677"/>
                </a:cubicBezTo>
              </a:path>
            </a:pathLst>
          </a:cu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orme libre 118"/>
          <p:cNvSpPr/>
          <p:nvPr/>
        </p:nvSpPr>
        <p:spPr>
          <a:xfrm>
            <a:off x="4586068" y="1927274"/>
            <a:ext cx="4417255" cy="4853353"/>
          </a:xfrm>
          <a:custGeom>
            <a:avLst/>
            <a:gdLst>
              <a:gd name="connsiteX0" fmla="*/ 0 w 4417255"/>
              <a:gd name="connsiteY0" fmla="*/ 4670474 h 4853353"/>
              <a:gd name="connsiteX1" fmla="*/ 1448972 w 4417255"/>
              <a:gd name="connsiteY1" fmla="*/ 4797083 h 4853353"/>
              <a:gd name="connsiteX2" fmla="*/ 3784209 w 4417255"/>
              <a:gd name="connsiteY2" fmla="*/ 4642338 h 4853353"/>
              <a:gd name="connsiteX3" fmla="*/ 4360984 w 4417255"/>
              <a:gd name="connsiteY3" fmla="*/ 3530991 h 4853353"/>
              <a:gd name="connsiteX4" fmla="*/ 4121834 w 4417255"/>
              <a:gd name="connsiteY4" fmla="*/ 0 h 485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7255" h="4853353">
                <a:moveTo>
                  <a:pt x="0" y="4670474"/>
                </a:moveTo>
                <a:cubicBezTo>
                  <a:pt x="409135" y="4736123"/>
                  <a:pt x="818271" y="4801772"/>
                  <a:pt x="1448972" y="4797083"/>
                </a:cubicBezTo>
                <a:cubicBezTo>
                  <a:pt x="2079673" y="4792394"/>
                  <a:pt x="3298874" y="4853353"/>
                  <a:pt x="3784209" y="4642338"/>
                </a:cubicBezTo>
                <a:cubicBezTo>
                  <a:pt x="4269544" y="4431323"/>
                  <a:pt x="4304713" y="4304714"/>
                  <a:pt x="4360984" y="3530991"/>
                </a:cubicBezTo>
                <a:cubicBezTo>
                  <a:pt x="4417255" y="2757268"/>
                  <a:pt x="4269544" y="1378634"/>
                  <a:pt x="4121834" y="0"/>
                </a:cubicBezTo>
              </a:path>
            </a:pathLst>
          </a:cu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1524000" y="980728"/>
          <a:ext cx="73684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nsolle\Desktop\These\Ecrits Gensollen\Présentation 7 janvier 2014 - Copie\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02388" cy="2619375"/>
          </a:xfrm>
          <a:prstGeom prst="rect">
            <a:avLst/>
          </a:prstGeom>
          <a:noFill/>
        </p:spPr>
      </p:pic>
      <p:sp>
        <p:nvSpPr>
          <p:cNvPr id="10" name="Organigramme : Joindre 9"/>
          <p:cNvSpPr/>
          <p:nvPr/>
        </p:nvSpPr>
        <p:spPr>
          <a:xfrm rot="17043052">
            <a:off x="4507179" y="184957"/>
            <a:ext cx="1247566" cy="5221637"/>
          </a:xfrm>
          <a:prstGeom prst="flowChartCollate">
            <a:avLst/>
          </a:prstGeom>
          <a:solidFill>
            <a:srgbClr val="FFFF00">
              <a:alpha val="34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rganigramme : Joindre 10"/>
          <p:cNvSpPr/>
          <p:nvPr/>
        </p:nvSpPr>
        <p:spPr>
          <a:xfrm rot="15399353">
            <a:off x="4326227" y="304675"/>
            <a:ext cx="1247566" cy="5221637"/>
          </a:xfrm>
          <a:prstGeom prst="flowChartCollate">
            <a:avLst/>
          </a:prstGeom>
          <a:solidFill>
            <a:schemeClr val="accent6">
              <a:lumMod val="75000"/>
              <a:alpha val="4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48464" cy="90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avec flèche 5"/>
          <p:cNvCxnSpPr/>
          <p:nvPr/>
        </p:nvCxnSpPr>
        <p:spPr>
          <a:xfrm>
            <a:off x="1619672" y="836712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35283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>
          <a:xfrm>
            <a:off x="1619672" y="2492896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683568" y="3717032"/>
          <a:ext cx="2304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51"/>
                <a:gridCol w="11448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{A,B}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>
            <a:off x="4211960" y="764704"/>
            <a:ext cx="1080120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2816"/>
            <a:ext cx="3419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avec flèche 14"/>
          <p:cNvCxnSpPr/>
          <p:nvPr/>
        </p:nvCxnSpPr>
        <p:spPr>
          <a:xfrm>
            <a:off x="6444208" y="2708920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4499992" y="3933056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36815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contract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{A,B}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48464" cy="90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necteur droit avec flèche 4"/>
          <p:cNvCxnSpPr/>
          <p:nvPr/>
        </p:nvCxnSpPr>
        <p:spPr>
          <a:xfrm flipH="1">
            <a:off x="2843808" y="836712"/>
            <a:ext cx="3024336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4139952" cy="87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99592" y="1124744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619672" y="256490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67544" y="3717032"/>
          <a:ext cx="2304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51"/>
                <a:gridCol w="11448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{A,B}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 flipH="1">
            <a:off x="5508104" y="764704"/>
            <a:ext cx="2448272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6467" y="2636912"/>
            <a:ext cx="6377533" cy="97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onnecteur droit avec flèche 18"/>
          <p:cNvCxnSpPr/>
          <p:nvPr/>
        </p:nvCxnSpPr>
        <p:spPr>
          <a:xfrm>
            <a:off x="5580112" y="3645024"/>
            <a:ext cx="93610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6732240" y="4149080"/>
          <a:ext cx="2304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51"/>
                <a:gridCol w="11448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{A,B}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3707904" y="5186000"/>
          <a:ext cx="2304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51"/>
                <a:gridCol w="11448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Coalitions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63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63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{A,B}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63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1619672" y="836712"/>
            <a:ext cx="0" cy="201622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619672" y="2852936"/>
            <a:ext cx="5976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619672" y="1196752"/>
            <a:ext cx="604867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283968" y="263691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51720" y="263691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979712" y="2852936"/>
            <a:ext cx="23042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 17"/>
          <p:cNvSpPr/>
          <p:nvPr/>
        </p:nvSpPr>
        <p:spPr>
          <a:xfrm>
            <a:off x="4293031" y="1627322"/>
            <a:ext cx="3642101" cy="1255363"/>
          </a:xfrm>
          <a:custGeom>
            <a:avLst/>
            <a:gdLst>
              <a:gd name="connsiteX0" fmla="*/ 0 w 3642101"/>
              <a:gd name="connsiteY0" fmla="*/ 1255363 h 1255363"/>
              <a:gd name="connsiteX1" fmla="*/ 201477 w 3642101"/>
              <a:gd name="connsiteY1" fmla="*/ 867905 h 1255363"/>
              <a:gd name="connsiteX2" fmla="*/ 805911 w 3642101"/>
              <a:gd name="connsiteY2" fmla="*/ 511444 h 1255363"/>
              <a:gd name="connsiteX3" fmla="*/ 1642820 w 3642101"/>
              <a:gd name="connsiteY3" fmla="*/ 294468 h 1255363"/>
              <a:gd name="connsiteX4" fmla="*/ 2774196 w 3642101"/>
              <a:gd name="connsiteY4" fmla="*/ 108488 h 1255363"/>
              <a:gd name="connsiteX5" fmla="*/ 3642101 w 3642101"/>
              <a:gd name="connsiteY5" fmla="*/ 0 h 1255363"/>
              <a:gd name="connsiteX6" fmla="*/ 3642101 w 3642101"/>
              <a:gd name="connsiteY6" fmla="*/ 0 h 125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101" h="1255363">
                <a:moveTo>
                  <a:pt x="0" y="1255363"/>
                </a:moveTo>
                <a:cubicBezTo>
                  <a:pt x="33579" y="1123627"/>
                  <a:pt x="67158" y="991892"/>
                  <a:pt x="201477" y="867905"/>
                </a:cubicBezTo>
                <a:cubicBezTo>
                  <a:pt x="335796" y="743918"/>
                  <a:pt x="565687" y="607017"/>
                  <a:pt x="805911" y="511444"/>
                </a:cubicBezTo>
                <a:cubicBezTo>
                  <a:pt x="1046135" y="415871"/>
                  <a:pt x="1314772" y="361627"/>
                  <a:pt x="1642820" y="294468"/>
                </a:cubicBezTo>
                <a:cubicBezTo>
                  <a:pt x="1970868" y="227309"/>
                  <a:pt x="2440983" y="157566"/>
                  <a:pt x="2774196" y="108488"/>
                </a:cubicBezTo>
                <a:cubicBezTo>
                  <a:pt x="3107410" y="59410"/>
                  <a:pt x="3642101" y="0"/>
                  <a:pt x="3642101" y="0"/>
                </a:cubicBezTo>
                <a:lnTo>
                  <a:pt x="3642101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4139952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907704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331640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04664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χ</a:t>
            </a:r>
            <a:r>
              <a:rPr lang="fr-FR" dirty="0" smtClean="0"/>
              <a:t>N</a:t>
            </a:r>
            <a:r>
              <a:rPr lang="fr-FR" sz="4000" dirty="0" smtClean="0"/>
              <a:t>(x)</a:t>
            </a:r>
            <a:endParaRPr lang="en-US" sz="4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051720" y="3645024"/>
            <a:ext cx="2232248" cy="0"/>
          </a:xfrm>
          <a:prstGeom prst="straightConnector1">
            <a:avLst/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355976" y="3645024"/>
            <a:ext cx="3600400" cy="0"/>
          </a:xfrm>
          <a:prstGeom prst="straightConnector1">
            <a:avLst/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123728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de </a:t>
            </a:r>
            <a:r>
              <a:rPr lang="en-US" dirty="0" err="1" smtClean="0"/>
              <a:t>pénalité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4932040" y="38610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pénalités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1763688" y="1052736"/>
            <a:ext cx="0" cy="43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5373216"/>
            <a:ext cx="6120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63688" y="3284984"/>
            <a:ext cx="6120680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644008" y="1268760"/>
            <a:ext cx="0" cy="4104456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220072" y="149755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Classe</a:t>
            </a:r>
            <a:r>
              <a:rPr lang="en-US" b="1" dirty="0" smtClean="0"/>
              <a:t> I</a:t>
            </a:r>
            <a:r>
              <a:rPr lang="en-US" dirty="0" smtClean="0"/>
              <a:t> : </a:t>
            </a:r>
          </a:p>
          <a:p>
            <a:pPr>
              <a:buFontTx/>
              <a:buChar char="-"/>
            </a:pPr>
            <a:r>
              <a:rPr lang="en-US" dirty="0" smtClean="0"/>
              <a:t>Forte production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Grande </a:t>
            </a:r>
            <a:r>
              <a:rPr lang="en-US" dirty="0" err="1" smtClean="0"/>
              <a:t>précision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5220072" y="372980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Classe</a:t>
            </a:r>
            <a:r>
              <a:rPr lang="en-US" b="1" dirty="0" smtClean="0"/>
              <a:t> II 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Forte production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précision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123728" y="15567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Classe</a:t>
            </a:r>
            <a:r>
              <a:rPr lang="en-US" b="1" dirty="0" smtClean="0"/>
              <a:t> III 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Faible</a:t>
            </a:r>
            <a:r>
              <a:rPr lang="en-US" dirty="0" smtClean="0"/>
              <a:t> production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Grande </a:t>
            </a:r>
            <a:r>
              <a:rPr lang="en-US" dirty="0" err="1" smtClean="0"/>
              <a:t>précision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3728" y="37890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Classe</a:t>
            </a:r>
            <a:r>
              <a:rPr lang="en-US" b="1" dirty="0" smtClean="0"/>
              <a:t> IV 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Faible</a:t>
            </a:r>
            <a:r>
              <a:rPr lang="en-US" dirty="0" smtClean="0"/>
              <a:t> production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précision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55172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  (Pi)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187624" y="6206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Précision</a:t>
            </a:r>
            <a:r>
              <a:rPr lang="en-US" dirty="0" smtClean="0"/>
              <a:t> (</a:t>
            </a:r>
            <a:r>
              <a:rPr lang="el-GR" dirty="0" smtClean="0"/>
              <a:t>σ</a:t>
            </a:r>
            <a:r>
              <a:rPr lang="fr-FR" dirty="0" smtClean="0"/>
              <a:t>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07704" y="2132856"/>
            <a:ext cx="4824536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Coalition formation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771800" y="3573016"/>
            <a:ext cx="3960440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Coalition 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91880" y="5013176"/>
            <a:ext cx="324036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Demand Response programs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/ generation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Start / stop backup generators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51720" y="2636912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VPP formation</a:t>
            </a:r>
            <a:endParaRPr lang="en-US" sz="2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419872" y="2636912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Pricing/</a:t>
            </a:r>
          </a:p>
          <a:p>
            <a:pPr algn="ctr"/>
            <a:r>
              <a:rPr lang="en-US" sz="2000" dirty="0" smtClean="0"/>
              <a:t>Retribution</a:t>
            </a:r>
            <a:endParaRPr lang="en-US" sz="20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92080" y="263691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Coalitions</a:t>
            </a:r>
            <a:endParaRPr lang="en-US" sz="2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915816" y="407707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expensive redistribution of deviations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004048" y="4077072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Consensus algorithms…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560" y="2321585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/>
              <a:t>Δ</a:t>
            </a:r>
            <a:r>
              <a:rPr lang="fr-FR" sz="1600" b="1" dirty="0" smtClean="0"/>
              <a:t>t = Day,</a:t>
            </a:r>
          </a:p>
          <a:p>
            <a:r>
              <a:rPr lang="fr-FR" sz="1600" b="1" dirty="0" err="1" smtClean="0"/>
              <a:t>Scale</a:t>
            </a:r>
            <a:r>
              <a:rPr lang="fr-FR" sz="1600" b="1" dirty="0" smtClean="0"/>
              <a:t> = Medium and </a:t>
            </a:r>
            <a:r>
              <a:rPr lang="fr-FR" sz="1600" b="1" dirty="0" err="1" smtClean="0"/>
              <a:t>low</a:t>
            </a:r>
            <a:r>
              <a:rPr lang="fr-FR" sz="1600" b="1" dirty="0" smtClean="0"/>
              <a:t> voltage network</a:t>
            </a:r>
            <a:endParaRPr lang="en-US" sz="1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331640" y="3894147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/>
              <a:t>Δ</a:t>
            </a:r>
            <a:r>
              <a:rPr lang="fr-FR" sz="1600" b="1" dirty="0" smtClean="0"/>
              <a:t>t = min or sec</a:t>
            </a:r>
          </a:p>
          <a:p>
            <a:r>
              <a:rPr lang="fr-FR" sz="1600" b="1" dirty="0" err="1" smtClean="0"/>
              <a:t>Scale</a:t>
            </a:r>
            <a:r>
              <a:rPr lang="fr-FR" sz="1600" b="1" dirty="0" smtClean="0"/>
              <a:t> = </a:t>
            </a:r>
            <a:r>
              <a:rPr lang="fr-FR" sz="1600" b="1" dirty="0" err="1" smtClean="0"/>
              <a:t>inside</a:t>
            </a:r>
            <a:r>
              <a:rPr lang="fr-FR" sz="1600" b="1" dirty="0" smtClean="0"/>
              <a:t> coalitions</a:t>
            </a:r>
            <a:endParaRPr lang="en-US" sz="16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835696" y="5301208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Scale = inside coalitions, inside </a:t>
            </a:r>
            <a:r>
              <a:rPr lang="en-US" sz="1600" b="1" dirty="0" err="1" smtClean="0"/>
              <a:t>microgrids</a:t>
            </a:r>
            <a:r>
              <a:rPr lang="en-US" sz="1600" b="1" dirty="0" smtClean="0"/>
              <a:t>, inside homes…</a:t>
            </a:r>
            <a:endParaRPr lang="en-US" sz="1600" b="1" dirty="0"/>
          </a:p>
        </p:txBody>
      </p:sp>
      <p:sp>
        <p:nvSpPr>
          <p:cNvPr id="16" name="Flèche vers le haut 15"/>
          <p:cNvSpPr/>
          <p:nvPr/>
        </p:nvSpPr>
        <p:spPr>
          <a:xfrm>
            <a:off x="0" y="548680"/>
            <a:ext cx="683568" cy="597666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 LEVEL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76256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&lt;CS, </a:t>
            </a:r>
            <a:r>
              <a:rPr lang="en-US" b="1" dirty="0" err="1" smtClean="0"/>
              <a:t>P</a:t>
            </a:r>
            <a:r>
              <a:rPr lang="en-US" sz="1200" b="1" i="1" dirty="0" err="1" smtClean="0"/>
              <a:t>contract</a:t>
            </a:r>
            <a:r>
              <a:rPr lang="en-US" b="1" dirty="0" smtClean="0"/>
              <a:t>, payoff&gt;</a:t>
            </a:r>
            <a:endParaRPr lang="en-US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199784" y="1886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Outcomes</a:t>
            </a:r>
            <a:endParaRPr lang="en-US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7020272" y="393479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∑ </a:t>
            </a:r>
            <a:r>
              <a:rPr lang="fr-FR" sz="1200" b="1" i="1" dirty="0" smtClean="0"/>
              <a:t>i </a:t>
            </a:r>
            <a:r>
              <a:rPr lang="fr-FR" b="1" dirty="0" smtClean="0"/>
              <a:t>Pi(t) = </a:t>
            </a:r>
            <a:r>
              <a:rPr lang="fr-FR" b="1" dirty="0" err="1" smtClean="0"/>
              <a:t>P</a:t>
            </a:r>
            <a:r>
              <a:rPr lang="fr-FR" sz="1200" b="1" i="1" dirty="0" err="1" smtClean="0"/>
              <a:t>contract</a:t>
            </a:r>
            <a:r>
              <a:rPr lang="fr-FR" b="1" dirty="0" smtClean="0"/>
              <a:t> </a:t>
            </a:r>
            <a:r>
              <a:rPr lang="fr-FR" b="1" dirty="0" err="1" smtClean="0"/>
              <a:t>forall</a:t>
            </a:r>
            <a:r>
              <a:rPr lang="fr-FR" b="1" dirty="0" smtClean="0"/>
              <a:t> t and C</a:t>
            </a:r>
            <a:endParaRPr lang="en-US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547664" y="764704"/>
            <a:ext cx="5184576" cy="1224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 Markets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619672" y="119675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 advances techniques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419872" y="119675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 electricity pricing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220072" y="1196752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Macro operations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020272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 prices</a:t>
            </a:r>
          </a:p>
          <a:p>
            <a:r>
              <a:rPr lang="en-US" b="1" dirty="0" smtClean="0"/>
              <a:t>Large scale trades</a:t>
            </a:r>
          </a:p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67544" y="908720"/>
            <a:ext cx="122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/>
              <a:t>Δ</a:t>
            </a:r>
            <a:r>
              <a:rPr lang="fr-FR" sz="1400" b="1" dirty="0" smtClean="0"/>
              <a:t>t = </a:t>
            </a:r>
            <a:r>
              <a:rPr lang="fr-FR" sz="1400" b="1" dirty="0" err="1" smtClean="0"/>
              <a:t>months</a:t>
            </a:r>
            <a:r>
              <a:rPr lang="fr-FR" sz="1400" b="1" dirty="0" smtClean="0"/>
              <a:t>, </a:t>
            </a:r>
            <a:r>
              <a:rPr lang="fr-FR" sz="1400" b="1" dirty="0" err="1" smtClean="0"/>
              <a:t>years</a:t>
            </a:r>
            <a:endParaRPr lang="fr-FR" sz="1400" b="1" dirty="0" smtClean="0"/>
          </a:p>
          <a:p>
            <a:r>
              <a:rPr lang="fr-FR" sz="1400" b="1" dirty="0" err="1" smtClean="0"/>
              <a:t>Scale</a:t>
            </a:r>
            <a:r>
              <a:rPr lang="fr-FR" sz="1400" b="1" dirty="0" smtClean="0"/>
              <a:t> = national, international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611560" y="2060848"/>
            <a:ext cx="8352928" cy="288032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>
            <a:off x="7236296" y="544696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units operations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899592" y="2636912"/>
            <a:ext cx="2016224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 (in m/s)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5580112" y="2636912"/>
            <a:ext cx="2016224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Output Power (in W)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987824" y="2708920"/>
            <a:ext cx="2448272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Wind Turbine model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635896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995936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355976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63888" y="18448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1187624" y="2636912"/>
            <a:ext cx="2016224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irradiance (in W/m²)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275856" y="2708920"/>
            <a:ext cx="1872208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PV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5220072" y="2636912"/>
            <a:ext cx="2016224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Output Power (in W)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635896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995936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355976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788024" y="2276872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563888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/>
          <p:cNvCxnSpPr/>
          <p:nvPr/>
        </p:nvCxnSpPr>
        <p:spPr>
          <a:xfrm>
            <a:off x="1259632" y="3501008"/>
            <a:ext cx="61206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131840" y="1412776"/>
            <a:ext cx="0" cy="3816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860032" y="1412776"/>
            <a:ext cx="0" cy="3816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131840" y="1772816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779912" y="112474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</a:t>
            </a:r>
            <a:endParaRPr lang="en-US" sz="36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331640" y="1484784"/>
            <a:ext cx="15121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Inside</a:t>
            </a:r>
          </a:p>
          <a:p>
            <a:endParaRPr lang="en-US" dirty="0" smtClean="0"/>
          </a:p>
          <a:p>
            <a:r>
              <a:rPr lang="en-US" sz="3200" b="1" dirty="0" err="1" smtClean="0"/>
              <a:t>T</a:t>
            </a:r>
            <a:r>
              <a:rPr lang="en-US" b="1" i="1" dirty="0" err="1" smtClean="0"/>
              <a:t>conf</a:t>
            </a:r>
            <a:endParaRPr lang="en-US" b="1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220072" y="1556792"/>
            <a:ext cx="17281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Outside</a:t>
            </a:r>
          </a:p>
          <a:p>
            <a:endParaRPr lang="en-US" dirty="0" smtClean="0"/>
          </a:p>
          <a:p>
            <a:r>
              <a:rPr lang="en-US" sz="3200" b="1" dirty="0" smtClean="0"/>
              <a:t>T</a:t>
            </a:r>
            <a:r>
              <a:rPr lang="en-US" b="1" i="1" dirty="0" smtClean="0"/>
              <a:t>out</a:t>
            </a:r>
            <a:endParaRPr lang="en-US" b="1" i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131840" y="908720"/>
            <a:ext cx="93610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131840" y="4725144"/>
            <a:ext cx="93610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067944" y="908720"/>
            <a:ext cx="0" cy="3816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860032" y="908720"/>
            <a:ext cx="93610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4725144"/>
            <a:ext cx="93610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796136" y="908720"/>
            <a:ext cx="0" cy="3816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131840" y="5229200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067944" y="4725144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131840" y="1412776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067944" y="908720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275856" y="378904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3131840" y="4725144"/>
            <a:ext cx="36004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131840" y="4365104"/>
            <a:ext cx="64807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4005064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131840" y="3573016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131840" y="3140968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131840" y="2636912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31840" y="2204864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1840" y="1772816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03848" y="1412776"/>
            <a:ext cx="864096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635896" y="1196752"/>
            <a:ext cx="432048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6012160" y="3645024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Flux </a:t>
            </a:r>
            <a:r>
              <a:rPr lang="en-US" sz="2800" b="1" dirty="0" err="1" smtClean="0"/>
              <a:t>Thermique</a:t>
            </a:r>
            <a:r>
              <a:rPr lang="en-US" sz="2800" b="1" dirty="0" smtClean="0"/>
              <a:t> </a:t>
            </a:r>
            <a:r>
              <a:rPr lang="el-GR" sz="2800" b="1" dirty="0" smtClean="0"/>
              <a:t>Φ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63688" y="261774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CS</a:t>
            </a:r>
            <a:r>
              <a:rPr lang="en-US" sz="2000" i="1" dirty="0" err="1" smtClean="0"/>
              <a:t>x</a:t>
            </a:r>
            <a:r>
              <a:rPr lang="en-US" sz="2800" dirty="0" smtClean="0"/>
              <a:t> = { </a:t>
            </a:r>
            <a:r>
              <a:rPr lang="en-US" sz="2800" b="1" dirty="0" smtClean="0"/>
              <a:t>VPP</a:t>
            </a:r>
            <a:r>
              <a:rPr lang="en-US" sz="2000" i="1" dirty="0" smtClean="0"/>
              <a:t>1</a:t>
            </a:r>
            <a:r>
              <a:rPr lang="en-US" sz="2800" dirty="0" smtClean="0"/>
              <a:t>, </a:t>
            </a:r>
            <a:r>
              <a:rPr lang="en-US" sz="2800" b="1" dirty="0" smtClean="0"/>
              <a:t>VPP</a:t>
            </a:r>
            <a:r>
              <a:rPr lang="en-US" sz="2000" i="1" dirty="0" smtClean="0"/>
              <a:t>2</a:t>
            </a:r>
            <a:r>
              <a:rPr lang="en-US" sz="2800" dirty="0" smtClean="0"/>
              <a:t>, … , </a:t>
            </a:r>
            <a:r>
              <a:rPr lang="en-US" sz="2800" b="1" dirty="0" err="1" smtClean="0"/>
              <a:t>VPP</a:t>
            </a:r>
            <a:r>
              <a:rPr lang="en-US" sz="2000" i="1" dirty="0" err="1" smtClean="0"/>
              <a:t>n</a:t>
            </a:r>
            <a:r>
              <a:rPr lang="en-US" sz="2800" dirty="0" smtClean="0"/>
              <a:t> }</a:t>
            </a:r>
            <a:endParaRPr lang="en-US" sz="2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987824" y="2160240"/>
            <a:ext cx="0" cy="4766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fermante 6"/>
          <p:cNvSpPr/>
          <p:nvPr/>
        </p:nvSpPr>
        <p:spPr>
          <a:xfrm rot="16200000">
            <a:off x="4499991" y="908719"/>
            <a:ext cx="504057" cy="4968553"/>
          </a:xfrm>
          <a:prstGeom prst="rightBrace">
            <a:avLst>
              <a:gd name="adj1" fmla="val 8333"/>
              <a:gd name="adj2" fmla="val 16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259632" y="375942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VPP</a:t>
            </a:r>
            <a:r>
              <a:rPr lang="en-US" sz="2000" i="1" dirty="0" smtClean="0"/>
              <a:t>1</a:t>
            </a:r>
            <a:r>
              <a:rPr lang="en-US" sz="2400" dirty="0" smtClean="0"/>
              <a:t> = { </a:t>
            </a:r>
            <a:r>
              <a:rPr lang="en-US" sz="2400" b="1" dirty="0" smtClean="0"/>
              <a:t>MG</a:t>
            </a:r>
            <a:r>
              <a:rPr lang="en-US" sz="2000" i="1" dirty="0" smtClean="0"/>
              <a:t>3</a:t>
            </a:r>
            <a:r>
              <a:rPr lang="en-US" sz="2400" dirty="0" smtClean="0"/>
              <a:t>, </a:t>
            </a:r>
            <a:r>
              <a:rPr lang="en-US" sz="2400" b="1" dirty="0" smtClean="0"/>
              <a:t>MG</a:t>
            </a:r>
            <a:r>
              <a:rPr lang="en-US" sz="2000" i="1" dirty="0" smtClean="0"/>
              <a:t>6</a:t>
            </a:r>
            <a:r>
              <a:rPr lang="en-US" sz="2400" dirty="0" smtClean="0"/>
              <a:t>, </a:t>
            </a:r>
            <a:r>
              <a:rPr lang="en-US" sz="2400" b="1" dirty="0" smtClean="0"/>
              <a:t>MG</a:t>
            </a:r>
            <a:r>
              <a:rPr lang="en-US" sz="2000" i="1" dirty="0" smtClean="0"/>
              <a:t>11</a:t>
            </a:r>
            <a:r>
              <a:rPr lang="en-US" sz="2400" dirty="0" smtClean="0"/>
              <a:t>, </a:t>
            </a:r>
            <a:r>
              <a:rPr lang="en-US" sz="2400" b="1" dirty="0" smtClean="0"/>
              <a:t>MG</a:t>
            </a:r>
            <a:r>
              <a:rPr lang="en-US" sz="2000" i="1" dirty="0" smtClean="0"/>
              <a:t>16</a:t>
            </a:r>
            <a:r>
              <a:rPr lang="en-US" sz="2400" dirty="0" smtClean="0"/>
              <a:t>, </a:t>
            </a:r>
            <a:r>
              <a:rPr lang="en-US" sz="2400" b="1" dirty="0" smtClean="0"/>
              <a:t>MG</a:t>
            </a:r>
            <a:r>
              <a:rPr lang="en-US" sz="2000" i="1" dirty="0" smtClean="0"/>
              <a:t>25</a:t>
            </a:r>
            <a:r>
              <a:rPr lang="en-US" sz="2400" dirty="0" smtClean="0"/>
              <a:t>, </a:t>
            </a:r>
            <a:r>
              <a:rPr lang="en-US" sz="2400" b="1" dirty="0" smtClean="0"/>
              <a:t>MG</a:t>
            </a:r>
            <a:r>
              <a:rPr lang="en-US" sz="2000" i="1" dirty="0" smtClean="0"/>
              <a:t>38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2699792" y="4221088"/>
            <a:ext cx="0" cy="5040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283968" y="4221088"/>
            <a:ext cx="0" cy="5040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95736" y="174319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i</a:t>
            </a:r>
            <a:r>
              <a:rPr lang="en-US" sz="2400" i="1" dirty="0" smtClean="0"/>
              <a:t> from 1 to n</a:t>
            </a:r>
            <a:endParaRPr lang="en-US" sz="24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547664" y="468507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j from  1 to |VPP1|</a:t>
            </a:r>
            <a:endParaRPr lang="en-US" sz="2000" i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851920" y="4685074"/>
            <a:ext cx="3422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k from j+1 to |VPP1|</a:t>
            </a:r>
            <a:endParaRPr lang="en-US" sz="20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187624" y="124959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List_CS_to_test</a:t>
            </a:r>
            <a:r>
              <a:rPr lang="en-US" sz="2800" dirty="0" smtClean="0"/>
              <a:t> = { </a:t>
            </a:r>
            <a:r>
              <a:rPr lang="en-US" sz="2800" b="1" dirty="0" smtClean="0"/>
              <a:t>CS</a:t>
            </a:r>
            <a:r>
              <a:rPr lang="en-US" sz="2000" dirty="0" smtClean="0"/>
              <a:t>1</a:t>
            </a:r>
            <a:r>
              <a:rPr lang="en-US" sz="2800" dirty="0" smtClean="0"/>
              <a:t>, </a:t>
            </a:r>
            <a:r>
              <a:rPr lang="en-US" sz="2800" b="1" dirty="0" smtClean="0"/>
              <a:t>CS</a:t>
            </a:r>
            <a:r>
              <a:rPr lang="en-US" sz="2000" i="1" dirty="0" smtClean="0"/>
              <a:t>2</a:t>
            </a:r>
            <a:r>
              <a:rPr lang="en-US" sz="2800" dirty="0" smtClean="0"/>
              <a:t>,…</a:t>
            </a:r>
            <a:r>
              <a:rPr lang="en-US" sz="2800" b="1" dirty="0" smtClean="0"/>
              <a:t>CS</a:t>
            </a:r>
            <a:r>
              <a:rPr lang="en-US" sz="2000" i="1" dirty="0" smtClean="0"/>
              <a:t>M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0" name="Accolade fermante 19"/>
          <p:cNvSpPr/>
          <p:nvPr/>
        </p:nvSpPr>
        <p:spPr>
          <a:xfrm rot="16200000">
            <a:off x="4175956" y="656692"/>
            <a:ext cx="432048" cy="3240360"/>
          </a:xfrm>
          <a:prstGeom prst="rightBrace">
            <a:avLst>
              <a:gd name="adj1" fmla="val 8333"/>
              <a:gd name="adj2" fmla="val 82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3789040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0232" y="3789040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28" y="141277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4" idx="0"/>
            <a:endCxn id="6" idx="1"/>
          </p:cNvCxnSpPr>
          <p:nvPr/>
        </p:nvCxnSpPr>
        <p:spPr>
          <a:xfrm flipV="1">
            <a:off x="1655676" y="1592796"/>
            <a:ext cx="2268252" cy="2196244"/>
          </a:xfrm>
          <a:prstGeom prst="straightConnector1">
            <a:avLst/>
          </a:prstGeom>
          <a:ln w="50800" cmpd="sng">
            <a:solidFill>
              <a:schemeClr val="tx1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3"/>
            <a:endCxn id="5" idx="1"/>
          </p:cNvCxnSpPr>
          <p:nvPr/>
        </p:nvCxnSpPr>
        <p:spPr>
          <a:xfrm>
            <a:off x="1835696" y="3969060"/>
            <a:ext cx="4824536" cy="0"/>
          </a:xfrm>
          <a:prstGeom prst="straightConnector1">
            <a:avLst/>
          </a:prstGeom>
          <a:ln w="50800" cmpd="sng">
            <a:solidFill>
              <a:schemeClr val="tx1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0"/>
            <a:endCxn id="6" idx="3"/>
          </p:cNvCxnSpPr>
          <p:nvPr/>
        </p:nvCxnSpPr>
        <p:spPr>
          <a:xfrm flipH="1" flipV="1">
            <a:off x="4283968" y="1592796"/>
            <a:ext cx="2556284" cy="2196244"/>
          </a:xfrm>
          <a:prstGeom prst="straightConnector1">
            <a:avLst/>
          </a:prstGeom>
          <a:ln w="50800" cmpd="sng">
            <a:solidFill>
              <a:schemeClr val="tx1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39552" y="551723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283968" y="227687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275856" y="306896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771800" y="458112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851920" y="573325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7452320" y="429309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868144" y="501317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6516216" y="622399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7524328" y="544522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979712" y="60212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5436096" y="148478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6804248" y="206084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572000" y="429309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7884368" y="256490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827584" y="90872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899592" y="278092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1907704" y="1556792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2915816" y="90872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1475656" y="458112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avec flèche 35"/>
          <p:cNvCxnSpPr>
            <a:stCxn id="4" idx="2"/>
            <a:endCxn id="34" idx="0"/>
          </p:cNvCxnSpPr>
          <p:nvPr/>
        </p:nvCxnSpPr>
        <p:spPr>
          <a:xfrm>
            <a:off x="1655676" y="4149080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4" idx="2"/>
            <a:endCxn id="16" idx="7"/>
          </p:cNvCxnSpPr>
          <p:nvPr/>
        </p:nvCxnSpPr>
        <p:spPr>
          <a:xfrm flipH="1">
            <a:off x="846865" y="4761148"/>
            <a:ext cx="628791" cy="80881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25" idx="2"/>
            <a:endCxn id="16" idx="6"/>
          </p:cNvCxnSpPr>
          <p:nvPr/>
        </p:nvCxnSpPr>
        <p:spPr>
          <a:xfrm flipH="1" flipV="1">
            <a:off x="899592" y="5697252"/>
            <a:ext cx="1080120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4" idx="5"/>
            <a:endCxn id="25" idx="0"/>
          </p:cNvCxnSpPr>
          <p:nvPr/>
        </p:nvCxnSpPr>
        <p:spPr>
          <a:xfrm>
            <a:off x="1782969" y="4888441"/>
            <a:ext cx="376763" cy="113284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0" idx="2"/>
            <a:endCxn id="25" idx="6"/>
          </p:cNvCxnSpPr>
          <p:nvPr/>
        </p:nvCxnSpPr>
        <p:spPr>
          <a:xfrm flipH="1">
            <a:off x="2339752" y="5913276"/>
            <a:ext cx="1512168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19" idx="2"/>
            <a:endCxn id="34" idx="6"/>
          </p:cNvCxnSpPr>
          <p:nvPr/>
        </p:nvCxnSpPr>
        <p:spPr>
          <a:xfrm flipH="1">
            <a:off x="1835696" y="4761148"/>
            <a:ext cx="9361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8" idx="2"/>
            <a:endCxn id="4" idx="3"/>
          </p:cNvCxnSpPr>
          <p:nvPr/>
        </p:nvCxnSpPr>
        <p:spPr>
          <a:xfrm flipH="1">
            <a:off x="1835696" y="3248980"/>
            <a:ext cx="1440160" cy="7200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31" idx="5"/>
            <a:endCxn id="4" idx="1"/>
          </p:cNvCxnSpPr>
          <p:nvPr/>
        </p:nvCxnSpPr>
        <p:spPr>
          <a:xfrm>
            <a:off x="1206905" y="3088241"/>
            <a:ext cx="268751" cy="8808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32" idx="6"/>
            <a:endCxn id="6" idx="1"/>
          </p:cNvCxnSpPr>
          <p:nvPr/>
        </p:nvCxnSpPr>
        <p:spPr>
          <a:xfrm flipV="1">
            <a:off x="2267744" y="1592796"/>
            <a:ext cx="1656184" cy="14401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0" idx="5"/>
            <a:endCxn id="32" idx="1"/>
          </p:cNvCxnSpPr>
          <p:nvPr/>
        </p:nvCxnSpPr>
        <p:spPr>
          <a:xfrm>
            <a:off x="1134897" y="1216033"/>
            <a:ext cx="825534" cy="39348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30" idx="6"/>
            <a:endCxn id="33" idx="2"/>
          </p:cNvCxnSpPr>
          <p:nvPr/>
        </p:nvCxnSpPr>
        <p:spPr>
          <a:xfrm>
            <a:off x="1187624" y="1088740"/>
            <a:ext cx="172819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33" idx="4"/>
            <a:endCxn id="32" idx="7"/>
          </p:cNvCxnSpPr>
          <p:nvPr/>
        </p:nvCxnSpPr>
        <p:spPr>
          <a:xfrm flipH="1">
            <a:off x="2215017" y="1268760"/>
            <a:ext cx="880819" cy="34075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26" idx="2"/>
            <a:endCxn id="6" idx="3"/>
          </p:cNvCxnSpPr>
          <p:nvPr/>
        </p:nvCxnSpPr>
        <p:spPr>
          <a:xfrm flipH="1" flipV="1">
            <a:off x="4283968" y="1592796"/>
            <a:ext cx="1152128" cy="7200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6" idx="2"/>
            <a:endCxn id="17" idx="0"/>
          </p:cNvCxnSpPr>
          <p:nvPr/>
        </p:nvCxnSpPr>
        <p:spPr>
          <a:xfrm>
            <a:off x="4103948" y="1772816"/>
            <a:ext cx="360040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27" idx="2"/>
            <a:endCxn id="17" idx="6"/>
          </p:cNvCxnSpPr>
          <p:nvPr/>
        </p:nvCxnSpPr>
        <p:spPr>
          <a:xfrm flipH="1">
            <a:off x="4644008" y="2240868"/>
            <a:ext cx="2160240" cy="21602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29" idx="1"/>
            <a:endCxn id="27" idx="5"/>
          </p:cNvCxnSpPr>
          <p:nvPr/>
        </p:nvCxnSpPr>
        <p:spPr>
          <a:xfrm flipH="1" flipV="1">
            <a:off x="7111561" y="2368161"/>
            <a:ext cx="825534" cy="24947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26" idx="6"/>
            <a:endCxn id="27" idx="1"/>
          </p:cNvCxnSpPr>
          <p:nvPr/>
        </p:nvCxnSpPr>
        <p:spPr>
          <a:xfrm>
            <a:off x="5796136" y="1664804"/>
            <a:ext cx="1060839" cy="44877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5" idx="1"/>
            <a:endCxn id="28" idx="6"/>
          </p:cNvCxnSpPr>
          <p:nvPr/>
        </p:nvCxnSpPr>
        <p:spPr>
          <a:xfrm flipH="1">
            <a:off x="4932040" y="3969060"/>
            <a:ext cx="1728192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22" idx="1"/>
            <a:endCxn id="28" idx="5"/>
          </p:cNvCxnSpPr>
          <p:nvPr/>
        </p:nvCxnSpPr>
        <p:spPr>
          <a:xfrm flipH="1" flipV="1">
            <a:off x="4879313" y="4600409"/>
            <a:ext cx="1041558" cy="46549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23" idx="1"/>
            <a:endCxn id="22" idx="5"/>
          </p:cNvCxnSpPr>
          <p:nvPr/>
        </p:nvCxnSpPr>
        <p:spPr>
          <a:xfrm flipH="1" flipV="1">
            <a:off x="6175457" y="5320489"/>
            <a:ext cx="393486" cy="95623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24" idx="3"/>
            <a:endCxn id="23" idx="7"/>
          </p:cNvCxnSpPr>
          <p:nvPr/>
        </p:nvCxnSpPr>
        <p:spPr>
          <a:xfrm flipH="1">
            <a:off x="6823529" y="5752537"/>
            <a:ext cx="753526" cy="52418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21" idx="4"/>
            <a:endCxn id="24" idx="0"/>
          </p:cNvCxnSpPr>
          <p:nvPr/>
        </p:nvCxnSpPr>
        <p:spPr>
          <a:xfrm>
            <a:off x="7632340" y="4653136"/>
            <a:ext cx="72008" cy="7920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21" idx="1"/>
            <a:endCxn id="5" idx="3"/>
          </p:cNvCxnSpPr>
          <p:nvPr/>
        </p:nvCxnSpPr>
        <p:spPr>
          <a:xfrm flipH="1" flipV="1">
            <a:off x="7020272" y="3969060"/>
            <a:ext cx="484775" cy="3767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stCxn id="24" idx="2"/>
            <a:endCxn id="22" idx="6"/>
          </p:cNvCxnSpPr>
          <p:nvPr/>
        </p:nvCxnSpPr>
        <p:spPr>
          <a:xfrm flipH="1" flipV="1">
            <a:off x="6228184" y="5193196"/>
            <a:ext cx="1296144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Hexagone 108"/>
          <p:cNvSpPr/>
          <p:nvPr/>
        </p:nvSpPr>
        <p:spPr>
          <a:xfrm>
            <a:off x="6588224" y="116632"/>
            <a:ext cx="1008112" cy="8367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GRID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0" name="Connecteur droit avec flèche 109"/>
          <p:cNvCxnSpPr>
            <a:stCxn id="6" idx="0"/>
            <a:endCxn id="109" idx="2"/>
          </p:cNvCxnSpPr>
          <p:nvPr/>
        </p:nvCxnSpPr>
        <p:spPr>
          <a:xfrm flipV="1">
            <a:off x="4103948" y="953344"/>
            <a:ext cx="2693454" cy="459432"/>
          </a:xfrm>
          <a:prstGeom prst="straightConnector1">
            <a:avLst/>
          </a:prstGeom>
          <a:ln w="50800" cmpd="sng">
            <a:solidFill>
              <a:schemeClr val="tx1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à coins arrondis 113"/>
          <p:cNvSpPr/>
          <p:nvPr/>
        </p:nvSpPr>
        <p:spPr>
          <a:xfrm>
            <a:off x="467544" y="2636912"/>
            <a:ext cx="3816424" cy="388843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à coins arrondis 114"/>
          <p:cNvSpPr/>
          <p:nvPr/>
        </p:nvSpPr>
        <p:spPr>
          <a:xfrm>
            <a:off x="4499992" y="3573016"/>
            <a:ext cx="3816424" cy="309634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 rot="774646">
            <a:off x="572789" y="1145341"/>
            <a:ext cx="7992888" cy="1554384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486</Words>
  <Application>Microsoft Office PowerPoint</Application>
  <PresentationFormat>Affichage à l'écran (4:3)</PresentationFormat>
  <Paragraphs>164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Company>DISI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gensolle</dc:creator>
  <cp:lastModifiedBy>gensolle</cp:lastModifiedBy>
  <cp:revision>17</cp:revision>
  <dcterms:created xsi:type="dcterms:W3CDTF">2013-10-11T12:25:32Z</dcterms:created>
  <dcterms:modified xsi:type="dcterms:W3CDTF">2014-03-25T14:09:07Z</dcterms:modified>
</cp:coreProperties>
</file>