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Anton"/>
      <p:regular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Didact Gothic"/>
      <p:regular r:id="rId43"/>
    </p:embeddedFont>
    <p:embeddedFont>
      <p:font typeface="Helvetica Neue"/>
      <p:regular r:id="rId44"/>
      <p:bold r:id="rId45"/>
      <p:italic r:id="rId46"/>
      <p:boldItalic r:id="rId47"/>
    </p:embeddedFont>
    <p:embeddedFont>
      <p:font typeface="Helvetica Neue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62A3D5-D5FB-4834-B5CA-8ADF02A8C07F}">
  <a:tblStyle styleId="{2662A3D5-D5FB-4834-B5CA-8ADF02A8C0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5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44" Type="http://schemas.openxmlformats.org/officeDocument/2006/relationships/font" Target="fonts/HelveticaNeue-regular.fntdata"/><Relationship Id="rId43" Type="http://schemas.openxmlformats.org/officeDocument/2006/relationships/font" Target="fonts/DidactGothic-regular.fntdata"/><Relationship Id="rId46" Type="http://schemas.openxmlformats.org/officeDocument/2006/relationships/font" Target="fonts/HelveticaNeue-italic.fntdata"/><Relationship Id="rId45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HelveticaNeueLight-regular.fntdata"/><Relationship Id="rId47" Type="http://schemas.openxmlformats.org/officeDocument/2006/relationships/font" Target="fonts/HelveticaNeue-boldItalic.fntdata"/><Relationship Id="rId49" Type="http://schemas.openxmlformats.org/officeDocument/2006/relationships/font" Target="fonts/HelveticaNeueLight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font" Target="fonts/Lato-regular.fntdata"/><Relationship Id="rId38" Type="http://schemas.openxmlformats.org/officeDocument/2006/relationships/font" Target="fonts/Anton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HelveticaNeueLight-boldItalic.fntdata"/><Relationship Id="rId50" Type="http://schemas.openxmlformats.org/officeDocument/2006/relationships/font" Target="fonts/HelveticaNeueLight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eJ3vjTLUjQJia1NVjWnCfNZZWcnbnS2/view?usp=sharing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xeJ3vjTLUjQJia1NVjWnCfNZZWcnbnS2/view?usp=sharing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62afb4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e62afb4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e62afb45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ee62afb45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MX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ACUERDOS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MX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Presencia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Participar y “estar” en la clase, que tu alrededor no te distraiga.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MX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Escucha Activa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es lo mismo escuchar que “escuchar”, escuchar más allá de lo que la persona está expresando directamente.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MX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Apertura al aprendizaje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Siempre, pero siempre puedes seguir aprendiendo. Compartir el conocimiento es válido, la construcción colaborativa es la propuesta.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MX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Todas las voces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Escuchar a todos, todos podemos reflexionar. Dejar el espacio para que todos podamos participar.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e62afb45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ee62afb45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MX" sz="1200">
                <a:solidFill>
                  <a:schemeClr val="dk1"/>
                </a:solidFill>
              </a:rPr>
              <a:t>“Para pensar”.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>
                <a:solidFill>
                  <a:schemeClr val="dk1"/>
                </a:solidFill>
              </a:rPr>
              <a:t>¿Como crear encuestas de zoom? Disponible en </a:t>
            </a:r>
            <a:r>
              <a:rPr lang="es-MX" sz="1200" u="sng">
                <a:solidFill>
                  <a:schemeClr val="hlink"/>
                </a:solidFill>
                <a:hlinkClick r:id="rId2"/>
              </a:rPr>
              <a:t>este video.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>
                <a:solidFill>
                  <a:schemeClr val="dk1"/>
                </a:solidFill>
              </a:rPr>
              <a:t>El docente generará </a:t>
            </a:r>
            <a:r>
              <a:rPr lang="es-MX" sz="1200" u="sng">
                <a:solidFill>
                  <a:schemeClr val="dk1"/>
                </a:solidFill>
              </a:rPr>
              <a:t>una encuesta de zoom</a:t>
            </a:r>
            <a:r>
              <a:rPr lang="es-MX" sz="1200">
                <a:solidFill>
                  <a:schemeClr val="dk1"/>
                </a:solidFill>
              </a:rPr>
              <a:t> para que los estudiantes respondan. Esto es una actividad de comprobación.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1200">
                <a:solidFill>
                  <a:schemeClr val="dk1"/>
                </a:solidFill>
              </a:rPr>
              <a:t>Sugerimos: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MX" sz="1200">
                <a:solidFill>
                  <a:schemeClr val="dk1"/>
                </a:solidFill>
              </a:rPr>
              <a:t>Utilizarlo antes del break para que los estudiantes puedan votar en la encuesta antes de ir al mismo.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MX" sz="1200">
                <a:solidFill>
                  <a:schemeClr val="dk1"/>
                </a:solidFill>
              </a:rPr>
              <a:t>Al regresar, mostrar los resultados a los estudiantes.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MX" sz="1200">
                <a:solidFill>
                  <a:schemeClr val="dk1"/>
                </a:solidFill>
              </a:rPr>
              <a:t>Si hay buena respuesta de este recurso, se recomienda utilizarlo de forma orgánica en más instancias de la clase.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e62afb45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e62afb45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e62afb45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e62afb45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e62afb4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e62afb4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e62afb45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e62afb45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e62afb456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e62afb45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e62afb45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ee62afb45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</a:rPr>
              <a:t>“Ejemplo en vivo”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>
                <a:solidFill>
                  <a:schemeClr val="dk1"/>
                </a:solidFill>
              </a:rPr>
              <a:t>El docente realizará una tarea compartiendo la pantalla en vivo. Se centrará en los pasos y los aspectos a tener en cuenta.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e62afb45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e62afb45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e62afb45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e62afb4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e62afb4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e62afb4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/>
              <a:t>Recurso: Mapa de conceptos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/>
              <a:t>Sugerencia</a:t>
            </a:r>
            <a:r>
              <a:rPr lang="es-MX"/>
              <a:t>: </a:t>
            </a:r>
            <a:br>
              <a:rPr lang="es-MX"/>
            </a:br>
            <a:r>
              <a:rPr lang="es-MX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e62afb45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e62afb45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/>
              <a:t>Recurso: Cronograma del curso</a:t>
            </a:r>
            <a:br>
              <a:rPr lang="es-MX"/>
            </a:br>
            <a:r>
              <a:rPr lang="es-MX"/>
              <a:t>- Se muestra al</a:t>
            </a:r>
            <a:r>
              <a:rPr b="1" lang="es-MX"/>
              <a:t> inicio</a:t>
            </a:r>
            <a:r>
              <a:rPr lang="es-MX"/>
              <a:t> de cada clase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- Tiene un aspecto similar a un </a:t>
            </a:r>
            <a:r>
              <a:rPr b="1" lang="es-MX"/>
              <a:t>calendario.</a:t>
            </a:r>
            <a:br>
              <a:rPr lang="es-MX"/>
            </a:br>
            <a:r>
              <a:rPr lang="es-MX"/>
              <a:t>- Resume rápidamente: título de la clase, número y contenidos que abarca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- Guía rápida tanto para docentes, como para estudiantes.</a:t>
            </a:r>
            <a:br>
              <a:rPr lang="es-MX"/>
            </a:br>
            <a:r>
              <a:rPr lang="es-MX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s-MX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MX" sz="1200">
                <a:solidFill>
                  <a:schemeClr val="dk1"/>
                </a:solidFill>
              </a:rPr>
              <a:t>“Para pensar”.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>
                <a:solidFill>
                  <a:schemeClr val="dk1"/>
                </a:solidFill>
              </a:rPr>
              <a:t>¿Como crear encuestas de zoom? Disponible en </a:t>
            </a:r>
            <a:r>
              <a:rPr lang="es-MX" sz="1200" u="sng">
                <a:solidFill>
                  <a:schemeClr val="hlink"/>
                </a:solidFill>
                <a:hlinkClick r:id="rId2"/>
              </a:rPr>
              <a:t>este video.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>
                <a:solidFill>
                  <a:schemeClr val="dk1"/>
                </a:solidFill>
              </a:rPr>
              <a:t>El docente generará </a:t>
            </a:r>
            <a:r>
              <a:rPr lang="es-MX" sz="1200" u="sng">
                <a:solidFill>
                  <a:schemeClr val="dk1"/>
                </a:solidFill>
              </a:rPr>
              <a:t>una encuesta de zoom</a:t>
            </a:r>
            <a:r>
              <a:rPr lang="es-MX" sz="1200">
                <a:solidFill>
                  <a:schemeClr val="dk1"/>
                </a:solidFill>
              </a:rPr>
              <a:t> para que los estudiantes respondan. Esto es una actividad de comprobación.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1200">
                <a:solidFill>
                  <a:schemeClr val="dk1"/>
                </a:solidFill>
              </a:rPr>
              <a:t>Sugerimos: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MX" sz="1200">
                <a:solidFill>
                  <a:schemeClr val="dk1"/>
                </a:solidFill>
              </a:rPr>
              <a:t>Utilizarlo antes del break para que los estudiantes puedan votar en la encuesta antes de ir al mismo.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MX" sz="1200">
                <a:solidFill>
                  <a:schemeClr val="dk1"/>
                </a:solidFill>
              </a:rPr>
              <a:t>Al regresar, mostrar los resultados a los estudiantes.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-MX" sz="1200">
                <a:solidFill>
                  <a:schemeClr val="dk1"/>
                </a:solidFill>
              </a:rPr>
              <a:t>Si hay buena respuesta de este recurso, se recomienda utilizarlo de forma orgánica en más instancias de la clase.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e62afb45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e62afb45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e62afb456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ee62afb4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hyperlink" Target="https://miro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hyperlink" Target="https://miro.com/" TargetMode="External"/><Relationship Id="rId5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/>
        </p:nvSpPr>
        <p:spPr>
          <a:xfrm>
            <a:off x="1839475" y="2009050"/>
            <a:ext cx="5689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ALGORITMOS DE AGRUPACIÓN I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5" name="Google Shape;175;p36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41. </a:t>
            </a:r>
            <a:r>
              <a:rPr lang="es-MX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DATA SCIENCE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6" name="Google Shape;176;p3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/>
        </p:nvSpPr>
        <p:spPr>
          <a:xfrm>
            <a:off x="1342625" y="743975"/>
            <a:ext cx="6520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MX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ACUERDOS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7" name="Google Shape;28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5"/>
          <p:cNvSpPr txBox="1"/>
          <p:nvPr/>
        </p:nvSpPr>
        <p:spPr>
          <a:xfrm>
            <a:off x="643300" y="3062225"/>
            <a:ext cx="11865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MX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Presencia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9" name="Google Shape;289;p45"/>
          <p:cNvSpPr txBox="1"/>
          <p:nvPr/>
        </p:nvSpPr>
        <p:spPr>
          <a:xfrm>
            <a:off x="2309795" y="3105950"/>
            <a:ext cx="1766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MX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Escucha Activa</a:t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45"/>
          <p:cNvSpPr/>
          <p:nvPr/>
        </p:nvSpPr>
        <p:spPr>
          <a:xfrm>
            <a:off x="649488" y="1696601"/>
            <a:ext cx="1174200" cy="1174200"/>
          </a:xfrm>
          <a:prstGeom prst="ellipse">
            <a:avLst/>
          </a:prstGeom>
          <a:solidFill>
            <a:srgbClr val="3CEFAB"/>
          </a:solidFill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1" name="Google Shape;291;p45"/>
          <p:cNvSpPr txBox="1"/>
          <p:nvPr/>
        </p:nvSpPr>
        <p:spPr>
          <a:xfrm>
            <a:off x="954272" y="1818607"/>
            <a:ext cx="5166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2" name="Google Shape;29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812" y="1818600"/>
            <a:ext cx="881500" cy="8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5"/>
          <p:cNvSpPr/>
          <p:nvPr/>
        </p:nvSpPr>
        <p:spPr>
          <a:xfrm>
            <a:off x="2605988" y="1701926"/>
            <a:ext cx="1174200" cy="1174200"/>
          </a:xfrm>
          <a:prstGeom prst="ellipse">
            <a:avLst/>
          </a:prstGeom>
          <a:solidFill>
            <a:srgbClr val="3CEFAB"/>
          </a:solidFill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4" name="Google Shape;294;p45"/>
          <p:cNvSpPr txBox="1"/>
          <p:nvPr/>
        </p:nvSpPr>
        <p:spPr>
          <a:xfrm>
            <a:off x="2910772" y="1823932"/>
            <a:ext cx="5166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5" name="Google Shape;29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0300" y="1770075"/>
            <a:ext cx="1065600" cy="10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44112" y="22825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5"/>
          <p:cNvSpPr txBox="1"/>
          <p:nvPr/>
        </p:nvSpPr>
        <p:spPr>
          <a:xfrm>
            <a:off x="4620625" y="3062225"/>
            <a:ext cx="1687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MX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Apertura al aprendizaje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8" name="Google Shape;298;p45"/>
          <p:cNvSpPr txBox="1"/>
          <p:nvPr/>
        </p:nvSpPr>
        <p:spPr>
          <a:xfrm>
            <a:off x="6918875" y="3105950"/>
            <a:ext cx="1634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MX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Todas las voces</a:t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9" name="Google Shape;299;p45"/>
          <p:cNvSpPr/>
          <p:nvPr/>
        </p:nvSpPr>
        <p:spPr>
          <a:xfrm>
            <a:off x="4877513" y="1696601"/>
            <a:ext cx="1174200" cy="1174200"/>
          </a:xfrm>
          <a:prstGeom prst="ellipse">
            <a:avLst/>
          </a:prstGeom>
          <a:solidFill>
            <a:srgbClr val="3CEFAB"/>
          </a:solidFill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0" name="Google Shape;300;p45"/>
          <p:cNvSpPr txBox="1"/>
          <p:nvPr/>
        </p:nvSpPr>
        <p:spPr>
          <a:xfrm>
            <a:off x="5182297" y="1818607"/>
            <a:ext cx="5166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45"/>
          <p:cNvSpPr/>
          <p:nvPr/>
        </p:nvSpPr>
        <p:spPr>
          <a:xfrm>
            <a:off x="7148863" y="1701926"/>
            <a:ext cx="1174200" cy="1174200"/>
          </a:xfrm>
          <a:prstGeom prst="ellipse">
            <a:avLst/>
          </a:prstGeom>
          <a:solidFill>
            <a:srgbClr val="3CEFAB"/>
          </a:solidFill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7453647" y="1823932"/>
            <a:ext cx="5166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3" name="Google Shape;303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04850" y="1823925"/>
            <a:ext cx="919549" cy="91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67125" y="1914850"/>
            <a:ext cx="737700" cy="7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/>
        </p:nvSpPr>
        <p:spPr>
          <a:xfrm>
            <a:off x="506475" y="310500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MX" sz="2600">
                <a:latin typeface="Anton"/>
                <a:ea typeface="Anton"/>
                <a:cs typeface="Anton"/>
                <a:sym typeface="Anton"/>
              </a:rPr>
              <a:t>Clustering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0" name="Google Shape;310;p46"/>
          <p:cNvSpPr txBox="1"/>
          <p:nvPr/>
        </p:nvSpPr>
        <p:spPr>
          <a:xfrm>
            <a:off x="529900" y="1879575"/>
            <a:ext cx="8004900" cy="23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Consigna:</a:t>
            </a:r>
            <a:r>
              <a:rPr b="0" i="0" lang="es-MX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MX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grupos, desde el soporte de lo visto en Modelos Analíticos para la Ciencia de Datos III, sistematizaremos los siguientes ítems: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s-MX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Tipos de Cluster Jerárquicos.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s-MX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Tipos de Cluster no Jerárquicos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lang="es-MX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Otros tipos de Clustering como Overlapping o Fuzzy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 usaremos los breakouts rooms. </a:t>
            </a:r>
            <a:r>
              <a:rPr b="1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tutor</a:t>
            </a:r>
            <a:r>
              <a:rPr b="1" lang="es-MX">
                <a:solidFill>
                  <a:schemeClr val="dk1"/>
                </a:solidFill>
              </a:rPr>
              <a:t>/a tendrá el rol de facilitador/a</a:t>
            </a:r>
            <a:r>
              <a:rPr b="1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1" name="Google Shape;31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4112" y="22825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6"/>
          <p:cNvSpPr txBox="1"/>
          <p:nvPr/>
        </p:nvSpPr>
        <p:spPr>
          <a:xfrm>
            <a:off x="532725" y="818300"/>
            <a:ext cx="457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TIEMPO ESTIMADO: 10 MINUTOS</a:t>
            </a:r>
            <a:endParaRPr i="1" sz="1500"/>
          </a:p>
        </p:txBody>
      </p:sp>
      <p:sp>
        <p:nvSpPr>
          <p:cNvPr id="314" name="Google Shape;314;p46"/>
          <p:cNvSpPr txBox="1"/>
          <p:nvPr/>
        </p:nvSpPr>
        <p:spPr>
          <a:xfrm>
            <a:off x="532735" y="3828077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Herramienta sugerida: </a:t>
            </a:r>
            <a:r>
              <a:rPr b="0" i="0" lang="es-MX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Miro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MX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MX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era el algoritmo de K - Means?</a:t>
            </a:r>
            <a:endParaRPr b="0" i="1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MX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¿Cuál es su utilidad? </a:t>
            </a:r>
            <a:endParaRPr b="0" i="1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s-MX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s-MX" sz="1600" u="sng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¡ESCRIBELO EN EL CHAT!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0" name="Google Shape;32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CEFAB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K- MEANS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6" name="Google Shape;3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9"/>
          <p:cNvSpPr txBox="1"/>
          <p:nvPr/>
        </p:nvSpPr>
        <p:spPr>
          <a:xfrm>
            <a:off x="651326" y="57276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s-MX" sz="3500">
                <a:latin typeface="Anton"/>
                <a:ea typeface="Anton"/>
                <a:cs typeface="Anton"/>
                <a:sym typeface="Anton"/>
              </a:rPr>
              <a:t>¿Para qué sirve?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9"/>
          <p:cNvSpPr txBox="1"/>
          <p:nvPr/>
        </p:nvSpPr>
        <p:spPr>
          <a:xfrm>
            <a:off x="726047" y="1543068"/>
            <a:ext cx="5333931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4" name="Google Shape;334;p49"/>
          <p:cNvSpPr txBox="1"/>
          <p:nvPr/>
        </p:nvSpPr>
        <p:spPr>
          <a:xfrm>
            <a:off x="263775" y="1607525"/>
            <a:ext cx="37632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objetivo de este algoritmo es </a:t>
            </a:r>
            <a:r>
              <a:rPr b="1" i="0" lang="es-MX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encontrar grupos en los datos, con el número de grupos representados por la variable K.</a:t>
            </a:r>
            <a:r>
              <a:rPr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/>
          </a:p>
        </p:txBody>
      </p:sp>
      <p:pic>
        <p:nvPicPr>
          <p:cNvPr descr="Ejemplo de clustering con k-means en Python – Exponentis" id="335" name="Google Shape;33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4219" y="1516023"/>
            <a:ext cx="4709159" cy="199130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9"/>
          <p:cNvSpPr txBox="1"/>
          <p:nvPr/>
        </p:nvSpPr>
        <p:spPr>
          <a:xfrm>
            <a:off x="152400" y="3581400"/>
            <a:ext cx="8809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algoritmo funciona de manera iterativa para asignar cada punto de datos a uno de los grupos K en función de las características que se proporcionan.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0"/>
          <p:cNvSpPr txBox="1"/>
          <p:nvPr/>
        </p:nvSpPr>
        <p:spPr>
          <a:xfrm>
            <a:off x="651326" y="64896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s-MX" sz="3500">
                <a:latin typeface="Anton"/>
                <a:ea typeface="Anton"/>
                <a:cs typeface="Anton"/>
                <a:sym typeface="Anton"/>
              </a:rPr>
              <a:t>¿Cómo se agrupa?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0"/>
          <p:cNvSpPr txBox="1"/>
          <p:nvPr/>
        </p:nvSpPr>
        <p:spPr>
          <a:xfrm>
            <a:off x="726047" y="1543068"/>
            <a:ext cx="5333931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44" name="Google Shape;344;p50"/>
          <p:cNvSpPr txBox="1"/>
          <p:nvPr/>
        </p:nvSpPr>
        <p:spPr>
          <a:xfrm>
            <a:off x="422726" y="2947068"/>
            <a:ext cx="8103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centroides de los clústeres K, que pueden ser usados para etiquetar nuevos datos.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Etiquetas para los datos de formación, cada punto de datos se asigna a un único clúster.</a:t>
            </a:r>
            <a:endParaRPr sz="1800"/>
          </a:p>
        </p:txBody>
      </p:sp>
      <p:sp>
        <p:nvSpPr>
          <p:cNvPr id="345" name="Google Shape;345;p50"/>
          <p:cNvSpPr txBox="1"/>
          <p:nvPr/>
        </p:nvSpPr>
        <p:spPr>
          <a:xfrm>
            <a:off x="304800" y="1524000"/>
            <a:ext cx="856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puntos de datos </a:t>
            </a:r>
            <a:r>
              <a:rPr b="1" lang="es-MX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agrupan en función de la similitud de las características</a:t>
            </a:r>
            <a:r>
              <a:rPr lang="es-MX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Los resultados de K Means son: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CEFAB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1"/>
          <p:cNvSpPr txBox="1"/>
          <p:nvPr/>
        </p:nvSpPr>
        <p:spPr>
          <a:xfrm>
            <a:off x="651326" y="232536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s-MX" sz="3500">
                <a:latin typeface="Anton"/>
                <a:ea typeface="Anton"/>
                <a:cs typeface="Anton"/>
                <a:sym typeface="Anton"/>
              </a:rPr>
              <a:t>HDBSCAN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2"/>
          <p:cNvSpPr txBox="1"/>
          <p:nvPr/>
        </p:nvSpPr>
        <p:spPr>
          <a:xfrm>
            <a:off x="651326" y="64896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s-MX" sz="3500">
                <a:latin typeface="Anton"/>
                <a:ea typeface="Anton"/>
                <a:cs typeface="Anton"/>
                <a:sym typeface="Anton"/>
              </a:rPr>
              <a:t>Problemas con K-Means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726047" y="1543068"/>
            <a:ext cx="5333931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9" name="Google Shape;359;p52"/>
          <p:cNvSpPr txBox="1"/>
          <p:nvPr/>
        </p:nvSpPr>
        <p:spPr>
          <a:xfrm>
            <a:off x="3308465" y="1525402"/>
            <a:ext cx="53577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 pasar a veces que</a:t>
            </a:r>
            <a:r>
              <a:rPr b="1" i="0" lang="es-MX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 no se escalan/normalizan</a:t>
            </a:r>
            <a:r>
              <a:rPr b="0"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los datos, no anda nada bien porque asume que los datos son “esféricos”.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solución se suele utilizar algoritmos de </a:t>
            </a:r>
            <a:r>
              <a:rPr b="0" i="0" lang="es-MX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clustering basado en densidades</a:t>
            </a:r>
            <a:r>
              <a:rPr b="0"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como el </a:t>
            </a:r>
            <a:r>
              <a:rPr b="1"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HDBSCAN</a:t>
            </a:r>
            <a:endParaRPr/>
          </a:p>
        </p:txBody>
      </p:sp>
      <p:pic>
        <p:nvPicPr>
          <p:cNvPr descr="Gráfico de dispersión&#10;&#10;Descripción generada automáticamente" id="360" name="Google Shape;36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511" y="1391683"/>
            <a:ext cx="2661088" cy="343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3"/>
          <p:cNvSpPr txBox="1"/>
          <p:nvPr/>
        </p:nvSpPr>
        <p:spPr>
          <a:xfrm>
            <a:off x="651326" y="64896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s-MX" sz="3500">
                <a:latin typeface="Anton"/>
                <a:ea typeface="Anton"/>
                <a:cs typeface="Anton"/>
                <a:sym typeface="Anton"/>
              </a:rPr>
              <a:t>¿Qué es </a:t>
            </a:r>
            <a:r>
              <a:rPr b="0" i="1" lang="es-MX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HDBSCAN?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3"/>
          <p:cNvSpPr txBox="1"/>
          <p:nvPr/>
        </p:nvSpPr>
        <p:spPr>
          <a:xfrm>
            <a:off x="726047" y="1543068"/>
            <a:ext cx="5333931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68" name="Google Shape;368;p53"/>
          <p:cNvSpPr txBox="1"/>
          <p:nvPr/>
        </p:nvSpPr>
        <p:spPr>
          <a:xfrm>
            <a:off x="360475" y="1499175"/>
            <a:ext cx="8394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b="0"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 un algoritmo de clúster o agrupamiento </a:t>
            </a:r>
            <a:r>
              <a:rPr b="1" i="0" lang="es-MX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basado en la densidad</a:t>
            </a:r>
            <a:r>
              <a:rPr b="0"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puede ser utilizado para </a:t>
            </a:r>
            <a:r>
              <a:rPr b="1" i="0" lang="es-MX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identificar clústeres de cualquier forma en un conjunto de datos que contiene ruido y valores atípicos.</a:t>
            </a:r>
            <a:r>
              <a:rPr b="0"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idea básica detrás del enfoque de agrupamiento basado en la densidad se deriva de un </a:t>
            </a:r>
            <a:r>
              <a:rPr b="0" i="0" lang="es-MX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método intuitivo de agrupamiento humano</a:t>
            </a:r>
            <a:r>
              <a:rPr b="0"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9" name="Google Shape;36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863" y="3796000"/>
            <a:ext cx="1150324" cy="115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4"/>
          <p:cNvSpPr txBox="1"/>
          <p:nvPr/>
        </p:nvSpPr>
        <p:spPr>
          <a:xfrm>
            <a:off x="575125" y="1106175"/>
            <a:ext cx="4043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s-MX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HDBSCAN en acción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4"/>
          <p:cNvSpPr txBox="1"/>
          <p:nvPr/>
        </p:nvSpPr>
        <p:spPr>
          <a:xfrm>
            <a:off x="649847" y="2000268"/>
            <a:ext cx="5334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77" name="Google Shape;377;p54"/>
          <p:cNvSpPr txBox="1"/>
          <p:nvPr/>
        </p:nvSpPr>
        <p:spPr>
          <a:xfrm>
            <a:off x="575125" y="2158874"/>
            <a:ext cx="44568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al mirar la figura, uno puede identificar fácilmente tres grupos junto con varios puntos de ruido, debido a las diferencias en la densidad de puntos.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Gráfico, Gráfico de dispersión&#10;&#10;Descripción generada automáticamente" id="378" name="Google Shape;37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8032" y="530975"/>
            <a:ext cx="3809446" cy="408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Char char="●"/>
            </a:pP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Profundizar en el Aprendizaje No Supervisado.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Char char="●"/>
            </a:pP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conceptos de aplicación de los modelos de Clustering.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s-MX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4" name="Google Shape;18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5"/>
          <p:cNvSpPr txBox="1"/>
          <p:nvPr/>
        </p:nvSpPr>
        <p:spPr>
          <a:xfrm>
            <a:off x="726047" y="1543068"/>
            <a:ext cx="5333931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85" name="Google Shape;385;p55"/>
          <p:cNvSpPr txBox="1"/>
          <p:nvPr/>
        </p:nvSpPr>
        <p:spPr>
          <a:xfrm>
            <a:off x="651325" y="2616074"/>
            <a:ext cx="8027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lo tanto, los clústeres son regiones densas en el espacio de datos, separadas por regiones de menor densidad de puntos. El algoritmo HDBSCAN se basa en esta </a:t>
            </a:r>
            <a:r>
              <a:rPr b="1" i="0" lang="es-MX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noción intuitiva de clústeres y ruido</a:t>
            </a:r>
            <a:r>
              <a:rPr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6" name="Google Shape;38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9125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1400" scaled="0"/>
        </a:gra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6"/>
          <p:cNvSpPr txBox="1"/>
          <p:nvPr/>
        </p:nvSpPr>
        <p:spPr>
          <a:xfrm>
            <a:off x="651326" y="232536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s-MX" sz="3500">
                <a:latin typeface="Anton"/>
                <a:ea typeface="Anton"/>
                <a:cs typeface="Anton"/>
                <a:sym typeface="Anton"/>
              </a:rPr>
              <a:t>K-MEANS VS </a:t>
            </a:r>
            <a:r>
              <a:rPr i="1" lang="es-MX" sz="3500">
                <a:latin typeface="Anton"/>
                <a:ea typeface="Anton"/>
                <a:cs typeface="Anton"/>
                <a:sym typeface="Anton"/>
              </a:rPr>
              <a:t>HDBSCAN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5280" y="4770689"/>
            <a:ext cx="1055936" cy="2891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p57"/>
          <p:cNvGraphicFramePr/>
          <p:nvPr/>
        </p:nvGraphicFramePr>
        <p:xfrm>
          <a:off x="329315" y="512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{2662A3D5-D5FB-4834-B5CA-8ADF02A8C07F}</a:tableStyleId>
              </a:tblPr>
              <a:tblGrid>
                <a:gridCol w="4249975"/>
                <a:gridCol w="4249975"/>
              </a:tblGrid>
              <a:tr h="38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MX" sz="2000" u="none" cap="none" strike="noStrike">
                          <a:latin typeface="Anton"/>
                          <a:ea typeface="Anton"/>
                          <a:cs typeface="Anton"/>
                          <a:sym typeface="Anton"/>
                        </a:rPr>
                        <a:t>K-means</a:t>
                      </a:r>
                      <a:endParaRPr b="0" sz="2000" u="none" cap="none" strike="noStrike"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45725" marB="45725" marR="91450" marL="91450">
                    <a:solidFill>
                      <a:srgbClr val="EF89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MX" sz="2000" u="none" cap="none" strike="noStrike">
                          <a:latin typeface="Anton"/>
                          <a:ea typeface="Anton"/>
                          <a:cs typeface="Anton"/>
                          <a:sym typeface="Anton"/>
                        </a:rPr>
                        <a:t>Hdbscan</a:t>
                      </a:r>
                      <a:endParaRPr b="0" sz="2000" u="none" cap="none" strike="noStrike"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45725" marB="45725" marR="91450" marL="91450">
                    <a:solidFill>
                      <a:srgbClr val="3DFFBC"/>
                    </a:solidFill>
                  </a:tcPr>
                </a:tc>
              </a:tr>
              <a:tr h="702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MX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La agrupación de K-means es sensible a la cantidad de agrupaciones especificadas.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MX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es necesario especificar el número de conglomerados.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907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 agrupación en </a:t>
                      </a:r>
                      <a:r>
                        <a:rPr lang="es-MX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Clústeres</a:t>
                      </a:r>
                      <a:r>
                        <a:rPr i="0" lang="es-MX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no funciona bien con valores atípicos y conjuntos de datos ruidosos.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88900" marB="88900" marR="63500" marL="63500" anchor="ctr">
                    <a:solidFill>
                      <a:srgbClr val="EF89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 agrupación en Clústeres </a:t>
                      </a:r>
                      <a:r>
                        <a:rPr i="0" lang="es-MX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maneja de manera eficiente los valores atípicos y los conjuntos de datos ruidosos.</a:t>
                      </a:r>
                      <a:endParaRPr i="0"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solidFill>
                      <a:srgbClr val="3DFFBC"/>
                    </a:solidFill>
                  </a:tcPr>
                </a:tc>
              </a:tr>
              <a:tr h="1096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MX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Las densidades variables de los puntos de datos no afectan el algoritmo de agrupación de K-means.</a:t>
                      </a:r>
                      <a:endParaRPr i="0"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MX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La agrupación en clústeres de HDBScan no funciona muy bien para conjuntos de datos dispersos o para puntos de datos con densidad variable.</a:t>
                      </a:r>
                      <a:endParaRPr i="0"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894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MX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La agrupación en clústeres de K-means es más eficiente para grandes conjuntos de datos.</a:t>
                      </a:r>
                      <a:endParaRPr i="0"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solidFill>
                      <a:srgbClr val="EF89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MX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HDBSCan Clustering no puede manejar de manera eficiente conjuntos de datos de gran dimensión.</a:t>
                      </a:r>
                      <a:endParaRPr i="0"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solidFill>
                      <a:srgbClr val="3DFF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/>
          <p:nvPr/>
        </p:nvSpPr>
        <p:spPr>
          <a:xfrm>
            <a:off x="1004588" y="1556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Utilizaremos la carpeta de Notebooks con los archivos </a:t>
            </a:r>
            <a:r>
              <a:rPr b="1" i="1" lang="es-MX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CoderHouse.ipynb</a:t>
            </a:r>
            <a:r>
              <a:rPr i="1" lang="es-MX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practicar </a:t>
            </a:r>
            <a:r>
              <a:rPr i="1" lang="es-MX" sz="1800">
                <a:solidFill>
                  <a:schemeClr val="lt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KMEDIANS, FUZZYKMEANS, KMEANS y HDBSCAN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9" name="Google Shape;40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25" y="4216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"/>
          <p:cNvSpPr txBox="1"/>
          <p:nvPr/>
        </p:nvSpPr>
        <p:spPr>
          <a:xfrm>
            <a:off x="300150" y="2181000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MX" sz="34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Investigación sobre Clustering</a:t>
            </a:r>
            <a:endParaRPr b="0" i="1" sz="3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5" name="Google Shape;415;p60"/>
          <p:cNvSpPr txBox="1"/>
          <p:nvPr/>
        </p:nvSpPr>
        <p:spPr>
          <a:xfrm>
            <a:off x="94500" y="3606379"/>
            <a:ext cx="8955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Actividad Grupal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MX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aproximado: 20 Minutos </a:t>
            </a:r>
            <a:r>
              <a:rPr b="0" i="0" lang="es-MX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6" name="Google Shape;41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6065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1"/>
          <p:cNvSpPr txBox="1"/>
          <p:nvPr/>
        </p:nvSpPr>
        <p:spPr>
          <a:xfrm>
            <a:off x="502950" y="1959125"/>
            <a:ext cx="7809777" cy="15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MX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 invitamos a : </a:t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MX" sz="1600" u="none" cap="none" strike="noStrike">
                <a:solidFill>
                  <a:srgbClr val="3DFFB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b="0" i="0" lang="es-MX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Investigar sobre diferentes Clustering además de los vistos y estudiados durante la clase. Ej. DBSCAN, k-Medoids, etc. 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MX" sz="1600" u="none" cap="none" strike="noStrike">
                <a:solidFill>
                  <a:srgbClr val="3DFFB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r>
              <a:rPr b="0" i="0" lang="es-MX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Documentar un breve resumen del análisis realizado, detallando usos y características de los algoritmos.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MX" sz="1600" u="none" cap="none" strike="noStrike">
                <a:solidFill>
                  <a:srgbClr val="3DFFB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</a:t>
            </a:r>
            <a:r>
              <a:rPr b="0" i="0" lang="es-MX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Debatir colaborativamente entre todo</a:t>
            </a:r>
            <a:r>
              <a:rPr lang="es-MX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</a:t>
            </a:r>
            <a:r>
              <a:rPr b="0" i="0" lang="es-MX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4" name="Google Shape;424;p61"/>
          <p:cNvSpPr txBox="1"/>
          <p:nvPr/>
        </p:nvSpPr>
        <p:spPr>
          <a:xfrm>
            <a:off x="1710810" y="4449527"/>
            <a:ext cx="457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MX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Herramienta sugerida: </a:t>
            </a:r>
            <a:r>
              <a:rPr b="0" i="0" lang="es-MX" sz="19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Miro 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5" name="Google Shape;425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4522" y="210900"/>
            <a:ext cx="1006400" cy="10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1"/>
          <p:cNvSpPr txBox="1"/>
          <p:nvPr/>
        </p:nvSpPr>
        <p:spPr>
          <a:xfrm>
            <a:off x="493025" y="515476"/>
            <a:ext cx="82515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MX" sz="28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Investigación sobre Clustering</a:t>
            </a:r>
            <a:endParaRPr b="0" i="1" sz="28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7" name="Google Shape;427;p61"/>
          <p:cNvSpPr txBox="1"/>
          <p:nvPr/>
        </p:nvSpPr>
        <p:spPr>
          <a:xfrm>
            <a:off x="589075" y="1011100"/>
            <a:ext cx="425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aproximado: 20 Minutos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2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MX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33" name="Google Shape;433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9" name="Google Shape;439;p63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-"/>
            </a:pPr>
            <a:r>
              <a:rPr lang="es-MX" sz="21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Aprendizaje No Supervisado.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-"/>
            </a:pPr>
            <a:r>
              <a:rPr lang="es-MX" sz="21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Ejemplo de algoritmos de Clustering.</a:t>
            </a:r>
            <a:endParaRPr sz="21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MX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45" name="Google Shape;44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MX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1" name="Google Shape;45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2000">
                <a:latin typeface="Anton"/>
                <a:ea typeface="Anton"/>
                <a:cs typeface="Anton"/>
                <a:sym typeface="Anton"/>
              </a:rPr>
              <a:t>MAPA DE CONCEPTOS CLASE 41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6" name="Google Shape;1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9"/>
          <p:cNvSpPr/>
          <p:nvPr/>
        </p:nvSpPr>
        <p:spPr>
          <a:xfrm>
            <a:off x="2752100" y="21854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CLUSTERING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9" name="Google Shape;199;p39"/>
          <p:cNvCxnSpPr/>
          <p:nvPr/>
        </p:nvCxnSpPr>
        <p:spPr>
          <a:xfrm>
            <a:off x="4692350" y="1898950"/>
            <a:ext cx="0" cy="12003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9"/>
          <p:cNvCxnSpPr/>
          <p:nvPr/>
        </p:nvCxnSpPr>
        <p:spPr>
          <a:xfrm>
            <a:off x="4692350" y="1906750"/>
            <a:ext cx="451200" cy="3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01" name="Google Shape;201;p39"/>
          <p:cNvCxnSpPr/>
          <p:nvPr/>
        </p:nvCxnSpPr>
        <p:spPr>
          <a:xfrm flipH="1" rot="10800000">
            <a:off x="4692350" y="3105250"/>
            <a:ext cx="465600" cy="1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2" name="Google Shape;202;p39"/>
          <p:cNvSpPr/>
          <p:nvPr/>
        </p:nvSpPr>
        <p:spPr>
          <a:xfrm>
            <a:off x="5163318" y="1812828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K-MEANS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39"/>
          <p:cNvSpPr/>
          <p:nvPr/>
        </p:nvSpPr>
        <p:spPr>
          <a:xfrm>
            <a:off x="5163325" y="2879624"/>
            <a:ext cx="14529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HDBSCAN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4" name="Google Shape;204;p39"/>
          <p:cNvCxnSpPr/>
          <p:nvPr/>
        </p:nvCxnSpPr>
        <p:spPr>
          <a:xfrm>
            <a:off x="4235150" y="2516350"/>
            <a:ext cx="451200" cy="3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0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0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0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40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40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40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40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8" name="Google Shape;21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40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40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40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40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3" name="Google Shape;22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0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0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40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40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40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40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0" name="Google Shape;2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0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15784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Clase 40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14202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MX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Algoritmos de Clasificación III</a:t>
            </a:r>
            <a:endParaRPr b="1"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1750838" y="2508086"/>
            <a:ext cx="1389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>
                <a:latin typeface="Helvetica Neue"/>
                <a:ea typeface="Helvetica Neue"/>
                <a:cs typeface="Helvetica Neue"/>
                <a:sym typeface="Helvetica Neue"/>
              </a:rPr>
              <a:t>SVM, REGRESIÓN E HYPERTURNING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5" name="Google Shape;23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2463" y="25142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/>
        </p:nvSpPr>
        <p:spPr>
          <a:xfrm>
            <a:off x="39406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Clase 41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37824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MX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Algoritmos de </a:t>
            </a:r>
            <a:r>
              <a:rPr b="1" lang="es-MX" sz="1200">
                <a:latin typeface="Helvetica Neue"/>
                <a:ea typeface="Helvetica Neue"/>
                <a:cs typeface="Helvetica Neue"/>
                <a:sym typeface="Helvetica Neue"/>
              </a:rPr>
              <a:t>Agrupación </a:t>
            </a:r>
            <a:r>
              <a:rPr b="1" lang="es-MX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b="1"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8" name="Google Shape;23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2425" y="3471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/>
          <p:nvPr/>
        </p:nvSpPr>
        <p:spPr>
          <a:xfrm>
            <a:off x="4177925" y="34647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>
                <a:latin typeface="Helvetica Neue"/>
                <a:ea typeface="Helvetica Neue"/>
                <a:cs typeface="Helvetica Neue"/>
                <a:sym typeface="Helvetica Neue"/>
              </a:rPr>
              <a:t>INVESTIGACIÓN SOBRE CLUSTERING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4113051" y="2965275"/>
            <a:ext cx="1524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KMEDIANS, FUZZYKMEANS, KMEANS Y HDBSCAN</a:t>
            </a:r>
            <a:endParaRPr sz="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1" name="Google Shape;24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4663" y="2971400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44100" y="2496586"/>
            <a:ext cx="424500" cy="4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4189251" y="2584275"/>
            <a:ext cx="1524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CLUSTERING</a:t>
            </a:r>
            <a:endParaRPr sz="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63790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Clase 42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40"/>
          <p:cNvSpPr txBox="1"/>
          <p:nvPr/>
        </p:nvSpPr>
        <p:spPr>
          <a:xfrm>
            <a:off x="62208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MX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Algoritmos de </a:t>
            </a:r>
            <a:r>
              <a:rPr b="1" lang="es-MX" sz="1200">
                <a:latin typeface="Helvetica Neue"/>
                <a:ea typeface="Helvetica Neue"/>
                <a:cs typeface="Helvetica Neue"/>
                <a:sym typeface="Helvetica Neue"/>
              </a:rPr>
              <a:t>Agrupación </a:t>
            </a:r>
            <a:r>
              <a:rPr b="1" lang="es-MX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II</a:t>
            </a:r>
            <a:endParaRPr b="1"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6" name="Google Shape;246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0813" y="3428600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0813" y="3886337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82500" y="2953786"/>
            <a:ext cx="424500" cy="4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0"/>
          <p:cNvSpPr txBox="1"/>
          <p:nvPr/>
        </p:nvSpPr>
        <p:spPr>
          <a:xfrm>
            <a:off x="6627651" y="2965275"/>
            <a:ext cx="1524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REDUCCIÓN DE LA DIMENSIONALIDAD</a:t>
            </a:r>
            <a:endParaRPr sz="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6586451" y="3478438"/>
            <a:ext cx="1524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PCA</a:t>
            </a:r>
            <a:endParaRPr sz="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6586451" y="3911650"/>
            <a:ext cx="1524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DETECCIÓN DE OUTLIERS</a:t>
            </a:r>
            <a:endParaRPr sz="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2" name="Google Shape;252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0813" y="25142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 txBox="1"/>
          <p:nvPr/>
        </p:nvSpPr>
        <p:spPr>
          <a:xfrm>
            <a:off x="6586451" y="2564038"/>
            <a:ext cx="1524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CLUSTERING</a:t>
            </a:r>
            <a:endParaRPr sz="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/>
        </p:nvSpPr>
        <p:spPr>
          <a:xfrm>
            <a:off x="852188" y="1175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MX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MX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eran los algoritmos de clustering?</a:t>
            </a:r>
            <a:endParaRPr b="0" i="1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MX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¿Para qué servían? </a:t>
            </a:r>
            <a:endParaRPr b="0" i="1" sz="2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s-MX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s-MX" sz="1600" u="sng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¡ESCRIBELO EN EL CHAT!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9" name="Google Shape;25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RECAP: CLUSTERING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/>
        </p:nvSpPr>
        <p:spPr>
          <a:xfrm>
            <a:off x="651296" y="615965"/>
            <a:ext cx="7841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3500">
                <a:latin typeface="Anton"/>
                <a:ea typeface="Anton"/>
                <a:cs typeface="Anton"/>
                <a:sym typeface="Anton"/>
              </a:rPr>
              <a:t>¿Para qué sirven?</a:t>
            </a:r>
            <a:endParaRPr b="0" sz="3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3"/>
          <p:cNvSpPr txBox="1"/>
          <p:nvPr/>
        </p:nvSpPr>
        <p:spPr>
          <a:xfrm>
            <a:off x="600000" y="2651175"/>
            <a:ext cx="794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🎯 </a:t>
            </a:r>
            <a:r>
              <a:rPr b="1" i="0" lang="es-MX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Encontrar una estructura o un patrón en una colección de datos no clasificados. </a:t>
            </a:r>
            <a:endParaRPr b="0" i="1" sz="13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228600" y="1524000"/>
            <a:ext cx="8754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conocidas como </a:t>
            </a:r>
            <a:r>
              <a:rPr lang="es-MX" sz="1800">
                <a:solidFill>
                  <a:schemeClr val="dk1"/>
                </a:solidFill>
                <a:highlight>
                  <a:srgbClr val="3DFFBC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agrupamiento o segmentación</a:t>
            </a: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tienen como principal función:</a:t>
            </a:r>
            <a:endParaRPr sz="1800"/>
          </a:p>
        </p:txBody>
      </p:sp>
      <p:sp>
        <p:nvSpPr>
          <p:cNvPr id="274" name="Google Shape;274;p43"/>
          <p:cNvSpPr txBox="1"/>
          <p:nvPr/>
        </p:nvSpPr>
        <p:spPr>
          <a:xfrm>
            <a:off x="531125" y="3872550"/>
            <a:ext cx="799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Intentan encontrar grupos en los datos que compartan atributos en común </a:t>
            </a:r>
            <a:r>
              <a:rPr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🧐</a:t>
            </a:r>
            <a:r>
              <a:rPr i="1" lang="es-MX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i="1"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/>
        </p:nvSpPr>
        <p:spPr>
          <a:xfrm>
            <a:off x="597750" y="2001575"/>
            <a:ext cx="79485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MX" sz="4000">
                <a:latin typeface="Anton"/>
                <a:ea typeface="Anton"/>
                <a:cs typeface="Anton"/>
                <a:sym typeface="Anton"/>
              </a:rPr>
              <a:t>CLUSTERING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Haremos un Recap Colaborativo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br>
              <a:rPr b="1" i="0" lang="es-MX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s-MX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TIEMPO: 10 MIN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0" name="Google Shape;28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25" y="607987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