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Anton"/>
      <p:regular r:id="rId26"/>
    </p:embeddedFont>
    <p:embeddedFont>
      <p:font typeface="Roboto"/>
      <p:regular r:id="rId27"/>
      <p:bold r:id="rId28"/>
      <p:italic r:id="rId29"/>
      <p:boldItalic r:id="rId30"/>
    </p:embeddedFont>
    <p:embeddedFont>
      <p:font typeface="Lato"/>
      <p:regular r:id="rId31"/>
      <p:bold r:id="rId32"/>
      <p:italic r:id="rId33"/>
      <p:boldItalic r:id="rId34"/>
    </p:embeddedFont>
    <p:embeddedFont>
      <p:font typeface="Didact Gothic"/>
      <p:regular r:id="rId35"/>
    </p:embeddedFont>
    <p:embeddedFont>
      <p:font typeface="Helvetica Neue"/>
      <p:regular r:id="rId36"/>
      <p:bold r:id="rId37"/>
      <p:italic r:id="rId38"/>
      <p:boldItalic r:id="rId39"/>
    </p:embeddedFont>
    <p:embeddedFont>
      <p:font typeface="Helvetica Neue Light"/>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F396542-8B6E-4455-BF2B-2428E5C15DB7}">
  <a:tblStyle styleId="{DF396542-8B6E-4455-BF2B-2428E5C15DB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HelveticaNeueLight-regular.fntdata"/><Relationship Id="rId20" Type="http://schemas.openxmlformats.org/officeDocument/2006/relationships/slide" Target="slides/slide14.xml"/><Relationship Id="rId42" Type="http://schemas.openxmlformats.org/officeDocument/2006/relationships/font" Target="fonts/HelveticaNeueLight-italic.fntdata"/><Relationship Id="rId41" Type="http://schemas.openxmlformats.org/officeDocument/2006/relationships/font" Target="fonts/HelveticaNeueLight-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HelveticaNeueLight-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Anton-regular.fntdata"/><Relationship Id="rId25" Type="http://schemas.openxmlformats.org/officeDocument/2006/relationships/slide" Target="slides/slide19.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regular.fntdata"/><Relationship Id="rId30" Type="http://schemas.openxmlformats.org/officeDocument/2006/relationships/font" Target="fonts/Roboto-boldItalic.fntdata"/><Relationship Id="rId11" Type="http://schemas.openxmlformats.org/officeDocument/2006/relationships/slide" Target="slides/slide5.xml"/><Relationship Id="rId33" Type="http://schemas.openxmlformats.org/officeDocument/2006/relationships/font" Target="fonts/Lato-italic.fntdata"/><Relationship Id="rId10" Type="http://schemas.openxmlformats.org/officeDocument/2006/relationships/slide" Target="slides/slide4.xml"/><Relationship Id="rId32" Type="http://schemas.openxmlformats.org/officeDocument/2006/relationships/font" Target="fonts/Lato-bold.fntdata"/><Relationship Id="rId13" Type="http://schemas.openxmlformats.org/officeDocument/2006/relationships/slide" Target="slides/slide7.xml"/><Relationship Id="rId35" Type="http://schemas.openxmlformats.org/officeDocument/2006/relationships/font" Target="fonts/DidactGothic-regular.fntdata"/><Relationship Id="rId12" Type="http://schemas.openxmlformats.org/officeDocument/2006/relationships/slide" Target="slides/slide6.xml"/><Relationship Id="rId34" Type="http://schemas.openxmlformats.org/officeDocument/2006/relationships/font" Target="fonts/Lato-boldItalic.fntdata"/><Relationship Id="rId15" Type="http://schemas.openxmlformats.org/officeDocument/2006/relationships/slide" Target="slides/slide9.xml"/><Relationship Id="rId37" Type="http://schemas.openxmlformats.org/officeDocument/2006/relationships/font" Target="fonts/HelveticaNeue-bold.fntdata"/><Relationship Id="rId14" Type="http://schemas.openxmlformats.org/officeDocument/2006/relationships/slide" Target="slides/slide8.xml"/><Relationship Id="rId36" Type="http://schemas.openxmlformats.org/officeDocument/2006/relationships/font" Target="fonts/HelveticaNeue-regular.fntdata"/><Relationship Id="rId17" Type="http://schemas.openxmlformats.org/officeDocument/2006/relationships/slide" Target="slides/slide11.xml"/><Relationship Id="rId39" Type="http://schemas.openxmlformats.org/officeDocument/2006/relationships/font" Target="fonts/HelveticaNeue-boldItalic.fntdata"/><Relationship Id="rId16" Type="http://schemas.openxmlformats.org/officeDocument/2006/relationships/slide" Target="slides/slide10.xml"/><Relationship Id="rId38" Type="http://schemas.openxmlformats.org/officeDocument/2006/relationships/font" Target="fonts/HelveticaNeue-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rive.google.com/file/d/1xeJ3vjTLUjQJia1NVjWnCfNZZWcnbnS2/view?usp=sharing"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ece5c9ad88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ece5c9ad88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1"/>
                </a:solidFill>
              </a:rPr>
              <a:t>Obligatoria siempre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ece5c9ad88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ece5c9ad88_0_1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s" sz="1400">
                <a:solidFill>
                  <a:schemeClr val="dk1"/>
                </a:solidFill>
                <a:latin typeface="Helvetica Neue"/>
                <a:ea typeface="Helvetica Neue"/>
                <a:cs typeface="Helvetica Neue"/>
                <a:sym typeface="Helvetica Neue"/>
              </a:rPr>
              <a:t>Estos temas se ven en las clases </a:t>
            </a:r>
            <a:r>
              <a:rPr b="1" lang="es" sz="1400">
                <a:solidFill>
                  <a:schemeClr val="dk1"/>
                </a:solidFill>
                <a:highlight>
                  <a:srgbClr val="FFFFFF"/>
                </a:highlight>
                <a:latin typeface="Helvetica Neue"/>
                <a:ea typeface="Helvetica Neue"/>
                <a:cs typeface="Helvetica Neue"/>
                <a:sym typeface="Helvetica Neue"/>
              </a:rPr>
              <a:t>Pre-procesamiento estadístico de los datos y</a:t>
            </a:r>
            <a:r>
              <a:rPr lang="es" sz="1000">
                <a:solidFill>
                  <a:schemeClr val="dk1"/>
                </a:solidFill>
                <a:highlight>
                  <a:srgbClr val="FFFFFF"/>
                </a:highlight>
                <a:latin typeface="Roboto"/>
                <a:ea typeface="Roboto"/>
                <a:cs typeface="Roboto"/>
                <a:sym typeface="Roboto"/>
              </a:rPr>
              <a:t> </a:t>
            </a:r>
            <a:r>
              <a:rPr b="1" lang="es" sz="1400">
                <a:solidFill>
                  <a:schemeClr val="dk1"/>
                </a:solidFill>
                <a:latin typeface="Helvetica Neue"/>
                <a:ea typeface="Helvetica Neue"/>
                <a:cs typeface="Helvetica Neue"/>
                <a:sym typeface="Helvetica Neue"/>
              </a:rPr>
              <a:t>Modelos Analíticos para Ciencia de Datos III</a:t>
            </a:r>
            <a:endParaRPr b="1" sz="1400">
              <a:solidFill>
                <a:schemeClr val="dk1"/>
              </a:solidFill>
              <a:latin typeface="Helvetica Neue"/>
              <a:ea typeface="Helvetica Neue"/>
              <a:cs typeface="Helvetica Neue"/>
              <a:sym typeface="Helvetica Neue"/>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ece5c9ad88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ece5c9ad88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Obligatoria siempre. A la hora del Break, entre 5 y 10 minutos. Considerar ubicar este espacio en un momento adecuado de la clase. Al volver, mostrar los resultados de la pregunta del anterior slide y generar un breve intercambio.</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ece5c9ad88_0_2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ece5c9ad88_0_2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s" sz="1200">
                <a:solidFill>
                  <a:schemeClr val="dk1"/>
                </a:solidFill>
              </a:rPr>
              <a:t>“Para pensar”.</a:t>
            </a:r>
            <a:endParaRPr b="1" sz="12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200">
                <a:solidFill>
                  <a:schemeClr val="dk1"/>
                </a:solidFill>
              </a:rPr>
              <a:t>¿Como crear encuestas de zoom? Disponible en </a:t>
            </a:r>
            <a:r>
              <a:rPr lang="es" sz="1200" u="sng">
                <a:solidFill>
                  <a:schemeClr val="hlink"/>
                </a:solidFill>
                <a:hlinkClick r:id="rId2"/>
              </a:rPr>
              <a:t>este video.</a:t>
            </a:r>
            <a:endParaRPr b="1" sz="13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sz="1200">
                <a:solidFill>
                  <a:schemeClr val="dk1"/>
                </a:solidFill>
              </a:rPr>
              <a:t>El docente generará </a:t>
            </a:r>
            <a:r>
              <a:rPr lang="es" sz="1200" u="sng">
                <a:solidFill>
                  <a:schemeClr val="dk1"/>
                </a:solidFill>
              </a:rPr>
              <a:t>una encuesta de zoom</a:t>
            </a:r>
            <a:r>
              <a:rPr lang="es" sz="1200">
                <a:solidFill>
                  <a:schemeClr val="dk1"/>
                </a:solidFill>
              </a:rPr>
              <a:t> para que los estudiantes respondan. Esto es una actividad de comprobación.</a:t>
            </a:r>
            <a:endParaRPr sz="1200">
              <a:solidFill>
                <a:schemeClr val="dk1"/>
              </a:solidFill>
            </a:endParaRPr>
          </a:p>
          <a:p>
            <a:pPr indent="0" lvl="0" marL="0" rtl="0" algn="l">
              <a:lnSpc>
                <a:spcPct val="100000"/>
              </a:lnSpc>
              <a:spcBef>
                <a:spcPts val="0"/>
              </a:spcBef>
              <a:spcAft>
                <a:spcPts val="0"/>
              </a:spcAft>
              <a:buSzPts val="1100"/>
              <a:buNone/>
            </a:pPr>
            <a:r>
              <a:rPr lang="es" sz="1200">
                <a:solidFill>
                  <a:schemeClr val="dk1"/>
                </a:solidFill>
              </a:rPr>
              <a:t>Sugerimos:</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s" sz="1200">
                <a:solidFill>
                  <a:schemeClr val="dk1"/>
                </a:solidFill>
              </a:rPr>
              <a:t>Utilizarlo antes del break para que los estudiantes puedan votar en la encuesta antes de ir al mismo.</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s" sz="1200">
                <a:solidFill>
                  <a:schemeClr val="dk1"/>
                </a:solidFill>
              </a:rPr>
              <a:t>Al regresar, mostrar los resultados a los estudiantes.</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s" sz="1200">
                <a:solidFill>
                  <a:schemeClr val="dk1"/>
                </a:solidFill>
              </a:rPr>
              <a:t>Si hay buena respuesta de este recurso, se recomienda utilizarlo de forma orgánica en más instancias de la clase.</a:t>
            </a:r>
            <a:endParaRPr sz="1200">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f23cf6382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f23cf6382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f23cf6382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f23cf6382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000">
                <a:solidFill>
                  <a:schemeClr val="dk1"/>
                </a:solidFill>
                <a:highlight>
                  <a:srgbClr val="FFFFFF"/>
                </a:highlight>
              </a:rPr>
              <a:t>La consigna de este desafío se relaciona orgánicamente con la consigna de la tercera entrega. En esta pre entrega, los estudiantes deben solamente seleccionar múltiples algoritmos candidatos, que ya pueden estar ‘probados’ y evaluados a priori o no. En la próxima instancia esto último será requisito: probarlos, evaluarlos y en base a este trabajo elegir el </a:t>
            </a:r>
            <a:r>
              <a:rPr lang="es" sz="1000">
                <a:solidFill>
                  <a:schemeClr val="dk1"/>
                </a:solidFill>
                <a:highlight>
                  <a:srgbClr val="FFFFFF"/>
                </a:highlight>
              </a:rPr>
              <a:t>más</a:t>
            </a:r>
            <a:r>
              <a:rPr lang="es" sz="1000">
                <a:solidFill>
                  <a:schemeClr val="dk1"/>
                </a:solidFill>
                <a:highlight>
                  <a:srgbClr val="FFFFFF"/>
                </a:highlight>
              </a:rPr>
              <a:t> adecuado para cada caso particular. Se debe hacer hincapié en la importancia de un Storytelling adecuado a la presentación del proyecto.</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f23cf6382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f23cf6382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200">
              <a:solidFill>
                <a:schemeClr val="dk1"/>
              </a:solidFill>
              <a:highlight>
                <a:schemeClr val="lt1"/>
              </a:highlight>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ece5c9ad88_0_2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gece5c9ad88_0_2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ece5c9ad88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ece5c9ad88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Obligatoria siempre. En caso de cerrar con el “mapa de conceptos” se puede dejar solo “muchas gracias”. Completar el resumen con palabras claves de lo visto.</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ece5c9ad88_0_2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gece5c9ad88_0_2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ece5c9ad88_0_2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gece5c9ad88_0_2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ece5c9ad88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ece5c9ad88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Obligatoria siempre. Es lo que queremos alcanzar una vez finalizada la clase. Recordá que se enuncian en principio con el verbo delante (por ejemplo: “Comprender…”, “Analizar…”, “conocer…”, etc).</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ece5c9ad88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ece5c9ad88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ece5c9ad88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ece5c9ad88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Se puede usar para comenzar o finalizar la clase, según sea más conveniente. La información de este slide es de relleno.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s"/>
              <a:t>Recurso: Mapa de conceptos</a:t>
            </a:r>
            <a:endParaRPr b="1"/>
          </a:p>
          <a:p>
            <a:pPr indent="0" lvl="0" marL="0" rtl="0" algn="l">
              <a:spcBef>
                <a:spcPts val="0"/>
              </a:spcBef>
              <a:spcAft>
                <a:spcPts val="0"/>
              </a:spcAft>
              <a:buNone/>
            </a:pPr>
            <a:r>
              <a:rPr lang="es"/>
              <a:t>Muestra rápidamente los contenidos de la clase y cómo se relacionan. Ayuda a los estudiantes a evitar “perderse” durante la clase, al avanzar en un sentido lineal una diapositiva tras otra. El ejemplo pertenece a la primera clase del curso UX/UI.</a:t>
            </a:r>
            <a:endParaRPr/>
          </a:p>
          <a:p>
            <a:pPr indent="0" lvl="0" marL="0" rtl="0" algn="l">
              <a:spcBef>
                <a:spcPts val="0"/>
              </a:spcBef>
              <a:spcAft>
                <a:spcPts val="0"/>
              </a:spcAft>
              <a:buNone/>
            </a:pPr>
            <a:r>
              <a:rPr b="1" lang="es"/>
              <a:t>Sugerencia</a:t>
            </a:r>
            <a:r>
              <a:rPr lang="es"/>
              <a:t>: </a:t>
            </a:r>
            <a:br>
              <a:rPr lang="es"/>
            </a:br>
            <a:r>
              <a:rPr lang="es"/>
              <a:t>-También se pueden mostrar con un menor énfasis o colores apagados, aquellos contenidos de clases anteriores y que se vinculen con la actual. </a:t>
            </a:r>
            <a:endParaRPr/>
          </a:p>
          <a:p>
            <a:pPr indent="0" lvl="0" marL="0" rtl="0" algn="l">
              <a:spcBef>
                <a:spcPts val="0"/>
              </a:spcBef>
              <a:spcAft>
                <a:spcPts val="0"/>
              </a:spcAft>
              <a:buNone/>
            </a:pPr>
            <a:r>
              <a:rPr lang="es"/>
              <a:t>-Resaltar con color los temas que se abordan en la clase.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ece5c9ad88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ece5c9ad88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Recurso: Cronograma del curso</a:t>
            </a:r>
            <a:br>
              <a:rPr lang="es"/>
            </a:br>
            <a:r>
              <a:rPr lang="es"/>
              <a:t>- Se muestra al</a:t>
            </a:r>
            <a:r>
              <a:rPr b="1" lang="es"/>
              <a:t> inicio</a:t>
            </a:r>
            <a:r>
              <a:rPr lang="es"/>
              <a:t> de cada clase </a:t>
            </a:r>
            <a:endParaRPr/>
          </a:p>
          <a:p>
            <a:pPr indent="0" lvl="0" marL="0" rtl="0" algn="l">
              <a:spcBef>
                <a:spcPts val="0"/>
              </a:spcBef>
              <a:spcAft>
                <a:spcPts val="0"/>
              </a:spcAft>
              <a:buNone/>
            </a:pPr>
            <a:r>
              <a:rPr lang="es"/>
              <a:t>- Tiene un aspecto similar a un </a:t>
            </a:r>
            <a:r>
              <a:rPr b="1" lang="es"/>
              <a:t>calendario.</a:t>
            </a:r>
            <a:br>
              <a:rPr lang="es"/>
            </a:br>
            <a:r>
              <a:rPr lang="es"/>
              <a:t>- Resume rápidamente: título de la clase, número y contenidos que abarca</a:t>
            </a:r>
            <a:endParaRPr/>
          </a:p>
          <a:p>
            <a:pPr indent="0" lvl="0" marL="0" rtl="0" algn="l">
              <a:spcBef>
                <a:spcPts val="0"/>
              </a:spcBef>
              <a:spcAft>
                <a:spcPts val="0"/>
              </a:spcAft>
              <a:buNone/>
            </a:pPr>
            <a:r>
              <a:rPr lang="es"/>
              <a:t>- Guía rápida tanto para docentes, como para estudiantes.</a:t>
            </a:r>
            <a:br>
              <a:rPr lang="es"/>
            </a:br>
            <a:r>
              <a:rPr lang="es"/>
              <a:t>- Para mayor ubicación en el curso, también muestra en un tamaño más pequeño lo sucedido la clase anterior y la siguiente.</a:t>
            </a:r>
            <a:endParaRPr/>
          </a:p>
          <a:p>
            <a:pPr indent="0" lvl="0" marL="0" rtl="0" algn="l">
              <a:spcBef>
                <a:spcPts val="0"/>
              </a:spcBef>
              <a:spcAft>
                <a:spcPts val="0"/>
              </a:spcAft>
              <a:buClr>
                <a:schemeClr val="dk1"/>
              </a:buClr>
              <a:buSzPts val="1100"/>
              <a:buFont typeface="Arial"/>
              <a:buNone/>
            </a:pPr>
            <a:r>
              <a:rPr lang="es">
                <a:solidFill>
                  <a:schemeClr val="dk1"/>
                </a:solidFill>
              </a:rPr>
              <a:t>-Ubicar en el interior de cada clase aquellas cuestiones destacadas con las cuales se encontrará el alumno y con su respectivo nombre:</a:t>
            </a:r>
            <a:r>
              <a:rPr b="1" lang="es">
                <a:solidFill>
                  <a:schemeClr val="dk1"/>
                </a:solidFill>
              </a:rPr>
              <a:t> desafíos, entregables de proyecto, actividades colaborativas o  ejemplos en vivo.</a:t>
            </a:r>
            <a:endParaRPr b="1"/>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ece5c9ad88_0_1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gece5c9ad88_0_1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ece5c9ad88_0_1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gece5c9ad88_0_1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Material de la clase Clase 19 - Algoritmos y Validación de Modelos de ML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ece5c9ad88_0_1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gece5c9ad88_0_1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SzPts val="1100"/>
              <a:buNone/>
            </a:pPr>
            <a:r>
              <a:t/>
            </a:r>
            <a:endParaRPr b="1" sz="1400">
              <a:solidFill>
                <a:schemeClr val="dk1"/>
              </a:solidFill>
              <a:latin typeface="Helvetica Neue"/>
              <a:ea typeface="Helvetica Neue"/>
              <a:cs typeface="Helvetica Neue"/>
              <a:sym typeface="Helvetica Neue"/>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ece5c9ad88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gece5c9ad88_0_1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s" sz="1400">
                <a:solidFill>
                  <a:schemeClr val="dk1"/>
                </a:solidFill>
                <a:latin typeface="Helvetica Neue"/>
                <a:ea typeface="Helvetica Neue"/>
                <a:cs typeface="Helvetica Neue"/>
                <a:sym typeface="Helvetica Neue"/>
              </a:rPr>
              <a:t>ACUERDOS</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SzPts val="1100"/>
              <a:buNone/>
            </a:pPr>
            <a:r>
              <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SzPts val="1100"/>
              <a:buNone/>
            </a:pPr>
            <a:r>
              <a:rPr b="1" lang="es" sz="1400">
                <a:solidFill>
                  <a:schemeClr val="dk1"/>
                </a:solidFill>
                <a:latin typeface="Helvetica Neue"/>
                <a:ea typeface="Helvetica Neue"/>
                <a:cs typeface="Helvetica Neue"/>
                <a:sym typeface="Helvetica Neue"/>
              </a:rPr>
              <a:t>Presencia</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SzPts val="1100"/>
              <a:buNone/>
            </a:pPr>
            <a:r>
              <a:rPr lang="es" sz="1400">
                <a:solidFill>
                  <a:schemeClr val="dk1"/>
                </a:solidFill>
                <a:latin typeface="Helvetica Neue"/>
                <a:ea typeface="Helvetica Neue"/>
                <a:cs typeface="Helvetica Neue"/>
                <a:sym typeface="Helvetica Neue"/>
              </a:rPr>
              <a:t>Participar y “estar” en la clase, que tu alrededor no te distraiga.</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SzPts val="1100"/>
              <a:buNone/>
            </a:pPr>
            <a:r>
              <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SzPts val="1100"/>
              <a:buNone/>
            </a:pPr>
            <a:r>
              <a:rPr b="1" lang="es" sz="1400">
                <a:solidFill>
                  <a:schemeClr val="dk1"/>
                </a:solidFill>
                <a:latin typeface="Helvetica Neue"/>
                <a:ea typeface="Helvetica Neue"/>
                <a:cs typeface="Helvetica Neue"/>
                <a:sym typeface="Helvetica Neue"/>
              </a:rPr>
              <a:t>Escucha Activa</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SzPts val="1100"/>
              <a:buNone/>
            </a:pPr>
            <a:r>
              <a:rPr lang="es" sz="1400">
                <a:solidFill>
                  <a:schemeClr val="dk1"/>
                </a:solidFill>
                <a:latin typeface="Helvetica Neue"/>
                <a:ea typeface="Helvetica Neue"/>
                <a:cs typeface="Helvetica Neue"/>
                <a:sym typeface="Helvetica Neue"/>
              </a:rPr>
              <a:t>No es lo mismo escuchar que “escuchar”, escuchar más allá de lo que la persona está expresando directamente.</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SzPts val="1100"/>
              <a:buNone/>
            </a:pPr>
            <a:r>
              <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SzPts val="1100"/>
              <a:buNone/>
            </a:pPr>
            <a:r>
              <a:rPr b="1" lang="es" sz="1400">
                <a:solidFill>
                  <a:schemeClr val="dk1"/>
                </a:solidFill>
                <a:latin typeface="Helvetica Neue"/>
                <a:ea typeface="Helvetica Neue"/>
                <a:cs typeface="Helvetica Neue"/>
                <a:sym typeface="Helvetica Neue"/>
              </a:rPr>
              <a:t>Apertura al aprendizaje</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SzPts val="1100"/>
              <a:buNone/>
            </a:pPr>
            <a:r>
              <a:rPr lang="es" sz="1400">
                <a:solidFill>
                  <a:schemeClr val="dk1"/>
                </a:solidFill>
                <a:latin typeface="Helvetica Neue"/>
                <a:ea typeface="Helvetica Neue"/>
                <a:cs typeface="Helvetica Neue"/>
                <a:sym typeface="Helvetica Neue"/>
              </a:rPr>
              <a:t>Siempre, pero siempre puedes seguir aprendiendo. Compartir el conocimiento es válido, la construcción colaborativa es la propuesta.</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SzPts val="1100"/>
              <a:buNone/>
            </a:pPr>
            <a:r>
              <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SzPts val="1100"/>
              <a:buNone/>
            </a:pPr>
            <a:r>
              <a:rPr b="1" lang="es" sz="1400">
                <a:solidFill>
                  <a:schemeClr val="dk1"/>
                </a:solidFill>
                <a:latin typeface="Helvetica Neue"/>
                <a:ea typeface="Helvetica Neue"/>
                <a:cs typeface="Helvetica Neue"/>
                <a:sym typeface="Helvetica Neue"/>
              </a:rPr>
              <a:t>Todas las voces</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SzPts val="1100"/>
              <a:buNone/>
            </a:pPr>
            <a:r>
              <a:rPr lang="es" sz="1400">
                <a:solidFill>
                  <a:schemeClr val="dk1"/>
                </a:solidFill>
                <a:latin typeface="Helvetica Neue"/>
                <a:ea typeface="Helvetica Neue"/>
                <a:cs typeface="Helvetica Neue"/>
                <a:sym typeface="Helvetica Neue"/>
              </a:rPr>
              <a:t>Escuchar a todos, todos podemos reflexionar. Dejar el espacio para que todos podamos participar.</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23.png"/><Relationship Id="rId5" Type="http://schemas.openxmlformats.org/officeDocument/2006/relationships/hyperlink" Target="https://miro.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8.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9.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0.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0.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5.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5.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9.png"/><Relationship Id="rId9" Type="http://schemas.openxmlformats.org/officeDocument/2006/relationships/image" Target="../media/image10.png"/><Relationship Id="rId5" Type="http://schemas.openxmlformats.org/officeDocument/2006/relationships/image" Target="../media/image6.png"/><Relationship Id="rId6" Type="http://schemas.openxmlformats.org/officeDocument/2006/relationships/image" Target="../media/image5.png"/><Relationship Id="rId7" Type="http://schemas.openxmlformats.org/officeDocument/2006/relationships/image" Target="../media/image13.png"/><Relationship Id="rId8"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24.png"/><Relationship Id="rId5" Type="http://schemas.openxmlformats.org/officeDocument/2006/relationships/image" Target="../media/image21.png"/><Relationship Id="rId6" Type="http://schemas.openxmlformats.org/officeDocument/2006/relationships/image" Target="../media/image23.png"/><Relationship Id="rId7" Type="http://schemas.openxmlformats.org/officeDocument/2006/relationships/image" Target="../media/image26.png"/><Relationship Id="rId8"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nvSpPr>
        <p:spPr>
          <a:xfrm>
            <a:off x="1641750" y="2009050"/>
            <a:ext cx="5811600" cy="63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s" sz="3600">
                <a:solidFill>
                  <a:srgbClr val="121212"/>
                </a:solidFill>
                <a:latin typeface="Anton"/>
                <a:ea typeface="Anton"/>
                <a:cs typeface="Anton"/>
                <a:sym typeface="Anton"/>
              </a:rPr>
              <a:t>SELECCIÓN DEL ALGORITMO Y ENTRENAMIENTO DEL MODELO II</a:t>
            </a:r>
            <a:endParaRPr i="1" sz="3600">
              <a:solidFill>
                <a:srgbClr val="121212"/>
              </a:solidFill>
              <a:latin typeface="Anton"/>
              <a:ea typeface="Anton"/>
              <a:cs typeface="Anton"/>
              <a:sym typeface="Anton"/>
            </a:endParaRPr>
          </a:p>
        </p:txBody>
      </p:sp>
      <p:sp>
        <p:nvSpPr>
          <p:cNvPr id="55" name="Google Shape;55;p13"/>
          <p:cNvSpPr txBox="1"/>
          <p:nvPr/>
        </p:nvSpPr>
        <p:spPr>
          <a:xfrm>
            <a:off x="2022750" y="1633175"/>
            <a:ext cx="46794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s" sz="2000">
                <a:solidFill>
                  <a:srgbClr val="121212"/>
                </a:solidFill>
                <a:latin typeface="Helvetica Neue"/>
                <a:ea typeface="Helvetica Neue"/>
                <a:cs typeface="Helvetica Neue"/>
                <a:sym typeface="Helvetica Neue"/>
              </a:rPr>
              <a:t>     Clase 44. </a:t>
            </a:r>
            <a:r>
              <a:rPr lang="es" sz="2000">
                <a:solidFill>
                  <a:srgbClr val="121212"/>
                </a:solidFill>
                <a:latin typeface="Helvetica Neue Light"/>
                <a:ea typeface="Helvetica Neue Light"/>
                <a:cs typeface="Helvetica Neue Light"/>
                <a:sym typeface="Helvetica Neue Light"/>
              </a:rPr>
              <a:t> DATA SCIENCE</a:t>
            </a:r>
            <a:endParaRPr>
              <a:solidFill>
                <a:srgbClr val="121212"/>
              </a:solidFill>
              <a:latin typeface="Helvetica Neue Light"/>
              <a:ea typeface="Helvetica Neue Light"/>
              <a:cs typeface="Helvetica Neue Light"/>
              <a:sym typeface="Helvetica Neue Light"/>
            </a:endParaRPr>
          </a:p>
        </p:txBody>
      </p:sp>
      <p:sp>
        <p:nvSpPr>
          <p:cNvPr id="56" name="Google Shape;56;p13"/>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t/>
            </a:r>
            <a:endParaRPr b="1" sz="18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2"/>
          <p:cNvSpPr txBox="1"/>
          <p:nvPr/>
        </p:nvSpPr>
        <p:spPr>
          <a:xfrm>
            <a:off x="506475" y="310500"/>
            <a:ext cx="60156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i="1" lang="es" sz="2600">
                <a:latin typeface="Anton"/>
                <a:ea typeface="Anton"/>
                <a:cs typeface="Anton"/>
                <a:sym typeface="Anton"/>
              </a:rPr>
              <a:t>MÉTRICAS PARA ALGORITMOS DE REGRESIÓN</a:t>
            </a:r>
            <a:endParaRPr b="0" i="1" sz="2600" u="none" cap="none" strike="noStrike">
              <a:solidFill>
                <a:srgbClr val="000000"/>
              </a:solidFill>
              <a:latin typeface="Anton"/>
              <a:ea typeface="Anton"/>
              <a:cs typeface="Anton"/>
              <a:sym typeface="Anton"/>
            </a:endParaRPr>
          </a:p>
        </p:txBody>
      </p:sp>
      <p:sp>
        <p:nvSpPr>
          <p:cNvPr id="181" name="Google Shape;181;p22"/>
          <p:cNvSpPr txBox="1"/>
          <p:nvPr/>
        </p:nvSpPr>
        <p:spPr>
          <a:xfrm>
            <a:off x="529900" y="1879575"/>
            <a:ext cx="8335500" cy="2333400"/>
          </a:xfrm>
          <a:prstGeom prst="rect">
            <a:avLst/>
          </a:prstGeom>
          <a:no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rgbClr val="000000"/>
              </a:buClr>
              <a:buSzPts val="2000"/>
              <a:buFont typeface="Arial"/>
              <a:buNone/>
            </a:pPr>
            <a:r>
              <a:rPr b="1" i="0" lang="es" sz="1800" u="none" cap="none" strike="noStrike">
                <a:solidFill>
                  <a:schemeClr val="dk1"/>
                </a:solidFill>
                <a:highlight>
                  <a:schemeClr val="lt1"/>
                </a:highlight>
                <a:latin typeface="Helvetica Neue"/>
                <a:ea typeface="Helvetica Neue"/>
                <a:cs typeface="Helvetica Neue"/>
                <a:sym typeface="Helvetica Neue"/>
              </a:rPr>
              <a:t>Consigna:</a:t>
            </a:r>
            <a:r>
              <a:rPr b="0" i="0" lang="es" sz="1800" u="none" cap="none" strike="noStrike">
                <a:solidFill>
                  <a:schemeClr val="dk1"/>
                </a:solidFill>
                <a:highlight>
                  <a:schemeClr val="lt1"/>
                </a:highlight>
                <a:latin typeface="Helvetica Neue Light"/>
                <a:ea typeface="Helvetica Neue Light"/>
                <a:cs typeface="Helvetica Neue Light"/>
                <a:sym typeface="Helvetica Neue Light"/>
              </a:rPr>
              <a:t> </a:t>
            </a:r>
            <a:r>
              <a:rPr lang="es" sz="1600">
                <a:solidFill>
                  <a:schemeClr val="dk1"/>
                </a:solidFill>
                <a:highlight>
                  <a:schemeClr val="lt1"/>
                </a:highlight>
                <a:latin typeface="Helvetica Neue Light"/>
                <a:ea typeface="Helvetica Neue Light"/>
                <a:cs typeface="Helvetica Neue Light"/>
                <a:sym typeface="Helvetica Neue Light"/>
              </a:rPr>
              <a:t>En grupos, desde el soporte de lo visto en clases anteriores, sistematizaremos los siguientes ítems, luego en la puesta en común, cada grupo designado por los tutores, explicará una de las métricas:</a:t>
            </a:r>
            <a:endParaRPr sz="1600">
              <a:solidFill>
                <a:schemeClr val="dk1"/>
              </a:solidFill>
              <a:highlight>
                <a:schemeClr val="lt1"/>
              </a:highlight>
              <a:latin typeface="Helvetica Neue Light"/>
              <a:ea typeface="Helvetica Neue Light"/>
              <a:cs typeface="Helvetica Neue Light"/>
              <a:sym typeface="Helvetica Neue Light"/>
            </a:endParaRPr>
          </a:p>
          <a:p>
            <a:pPr indent="0" lvl="0" marL="0" marR="0" rtl="0" algn="l">
              <a:lnSpc>
                <a:spcPct val="150000"/>
              </a:lnSpc>
              <a:spcBef>
                <a:spcPts val="0"/>
              </a:spcBef>
              <a:spcAft>
                <a:spcPts val="0"/>
              </a:spcAft>
              <a:buClr>
                <a:srgbClr val="000000"/>
              </a:buClr>
              <a:buSzPts val="2000"/>
              <a:buFont typeface="Arial"/>
              <a:buNone/>
            </a:pPr>
            <a:r>
              <a:t/>
            </a:r>
            <a:endParaRPr sz="300">
              <a:solidFill>
                <a:schemeClr val="dk1"/>
              </a:solidFill>
              <a:highlight>
                <a:schemeClr val="lt1"/>
              </a:highlight>
              <a:latin typeface="Helvetica Neue Light"/>
              <a:ea typeface="Helvetica Neue Light"/>
              <a:cs typeface="Helvetica Neue Light"/>
              <a:sym typeface="Helvetica Neue Light"/>
            </a:endParaRPr>
          </a:p>
          <a:p>
            <a:pPr indent="-342900" lvl="0" marL="457200" marR="0" rtl="0" algn="l">
              <a:lnSpc>
                <a:spcPct val="150000"/>
              </a:lnSpc>
              <a:spcBef>
                <a:spcPts val="0"/>
              </a:spcBef>
              <a:spcAft>
                <a:spcPts val="0"/>
              </a:spcAft>
              <a:buClr>
                <a:srgbClr val="3CEFAB"/>
              </a:buClr>
              <a:buSzPts val="1800"/>
              <a:buFont typeface="Helvetica Neue"/>
              <a:buChar char="●"/>
            </a:pPr>
            <a:r>
              <a:rPr b="1" lang="es" sz="1800">
                <a:solidFill>
                  <a:schemeClr val="dk1"/>
                </a:solidFill>
                <a:latin typeface="Helvetica Neue"/>
                <a:ea typeface="Helvetica Neue"/>
                <a:cs typeface="Helvetica Neue"/>
                <a:sym typeface="Helvetica Neue"/>
              </a:rPr>
              <a:t>Error Cuadrático Medio </a:t>
            </a:r>
            <a:r>
              <a:rPr lang="es" sz="1800">
                <a:solidFill>
                  <a:schemeClr val="dk1"/>
                </a:solidFill>
                <a:latin typeface="Helvetica Neue"/>
                <a:ea typeface="Helvetica Neue"/>
                <a:cs typeface="Helvetica Neue"/>
                <a:sym typeface="Helvetica Neue"/>
              </a:rPr>
              <a:t>(</a:t>
            </a:r>
            <a:r>
              <a:rPr lang="es" sz="1800">
                <a:solidFill>
                  <a:schemeClr val="dk1"/>
                </a:solidFill>
                <a:latin typeface="Helvetica Neue Light"/>
                <a:ea typeface="Helvetica Neue Light"/>
                <a:cs typeface="Helvetica Neue Light"/>
                <a:sym typeface="Helvetica Neue Light"/>
              </a:rPr>
              <a:t>RMSE, por sus siglas en inglés, Root Mean Squared Error).</a:t>
            </a:r>
            <a:endParaRPr sz="1800">
              <a:solidFill>
                <a:schemeClr val="dk1"/>
              </a:solidFill>
              <a:latin typeface="Helvetica Neue Light"/>
              <a:ea typeface="Helvetica Neue Light"/>
              <a:cs typeface="Helvetica Neue Light"/>
              <a:sym typeface="Helvetica Neue Light"/>
            </a:endParaRPr>
          </a:p>
          <a:p>
            <a:pPr indent="-342900" lvl="0" marL="457200" rtl="0" algn="just">
              <a:spcBef>
                <a:spcPts val="0"/>
              </a:spcBef>
              <a:spcAft>
                <a:spcPts val="0"/>
              </a:spcAft>
              <a:buClr>
                <a:srgbClr val="3CEFAB"/>
              </a:buClr>
              <a:buSzPts val="1800"/>
              <a:buFont typeface="Helvetica Neue"/>
              <a:buChar char="●"/>
            </a:pPr>
            <a:r>
              <a:rPr b="1" lang="es" sz="1800">
                <a:solidFill>
                  <a:schemeClr val="dk1"/>
                </a:solidFill>
                <a:latin typeface="Helvetica Neue"/>
                <a:ea typeface="Helvetica Neue"/>
                <a:cs typeface="Helvetica Neue"/>
                <a:sym typeface="Helvetica Neue"/>
              </a:rPr>
              <a:t>Error Absoluto Medio</a:t>
            </a:r>
            <a:r>
              <a:rPr lang="es" sz="1800">
                <a:solidFill>
                  <a:schemeClr val="dk1"/>
                </a:solidFill>
                <a:latin typeface="Helvetica Neue"/>
                <a:ea typeface="Helvetica Neue"/>
                <a:cs typeface="Helvetica Neue"/>
                <a:sym typeface="Helvetica Neue"/>
              </a:rPr>
              <a:t> </a:t>
            </a:r>
            <a:r>
              <a:rPr lang="es" sz="1800">
                <a:solidFill>
                  <a:schemeClr val="dk1"/>
                </a:solidFill>
                <a:latin typeface="Helvetica Neue Light"/>
                <a:ea typeface="Helvetica Neue Light"/>
                <a:cs typeface="Helvetica Neue Light"/>
                <a:sym typeface="Helvetica Neue Light"/>
              </a:rPr>
              <a:t>(MAE, Mean Absolute Error)</a:t>
            </a:r>
            <a:r>
              <a:rPr lang="es" sz="1800">
                <a:solidFill>
                  <a:schemeClr val="dk1"/>
                </a:solidFill>
                <a:latin typeface="Helvetica Neue"/>
                <a:ea typeface="Helvetica Neue"/>
                <a:cs typeface="Helvetica Neue"/>
                <a:sym typeface="Helvetica Neue"/>
              </a:rPr>
              <a:t>. </a:t>
            </a:r>
            <a:endParaRPr sz="1800">
              <a:solidFill>
                <a:schemeClr val="dk1"/>
              </a:solidFill>
              <a:latin typeface="Helvetica Neue"/>
              <a:ea typeface="Helvetica Neue"/>
              <a:cs typeface="Helvetica Neue"/>
              <a:sym typeface="Helvetica Neue"/>
            </a:endParaRPr>
          </a:p>
          <a:p>
            <a:pPr indent="-342900" lvl="0" marL="457200" rtl="0" algn="just">
              <a:spcBef>
                <a:spcPts val="0"/>
              </a:spcBef>
              <a:spcAft>
                <a:spcPts val="0"/>
              </a:spcAft>
              <a:buClr>
                <a:srgbClr val="3CEFAB"/>
              </a:buClr>
              <a:buSzPts val="1800"/>
              <a:buFont typeface="Helvetica Neue"/>
              <a:buChar char="●"/>
            </a:pPr>
            <a:r>
              <a:rPr b="1" lang="es" sz="1800">
                <a:solidFill>
                  <a:schemeClr val="dk1"/>
                </a:solidFill>
                <a:latin typeface="Helvetica Neue"/>
                <a:ea typeface="Helvetica Neue"/>
                <a:cs typeface="Helvetica Neue"/>
                <a:sym typeface="Helvetica Neue"/>
              </a:rPr>
              <a:t>R-Cuadrado</a:t>
            </a:r>
            <a:r>
              <a:rPr lang="es" sz="1800">
                <a:solidFill>
                  <a:schemeClr val="dk1"/>
                </a:solidFill>
                <a:latin typeface="Helvetica Neue"/>
                <a:ea typeface="Helvetica Neue"/>
                <a:cs typeface="Helvetica Neue"/>
                <a:sym typeface="Helvetica Neue"/>
              </a:rPr>
              <a:t>.</a:t>
            </a:r>
            <a:endParaRPr sz="1600">
              <a:solidFill>
                <a:schemeClr val="dk1"/>
              </a:solidFill>
              <a:highlight>
                <a:schemeClr val="lt1"/>
              </a:highlight>
              <a:latin typeface="Helvetica Neue Light"/>
              <a:ea typeface="Helvetica Neue Light"/>
              <a:cs typeface="Helvetica Neue Light"/>
              <a:sym typeface="Helvetica Neue Light"/>
            </a:endParaRPr>
          </a:p>
          <a:p>
            <a:pPr indent="0" lvl="0" marL="457200" marR="0" rtl="0" algn="l">
              <a:lnSpc>
                <a:spcPct val="100000"/>
              </a:lnSpc>
              <a:spcBef>
                <a:spcPts val="0"/>
              </a:spcBef>
              <a:spcAft>
                <a:spcPts val="0"/>
              </a:spcAft>
              <a:buClr>
                <a:srgbClr val="000000"/>
              </a:buClr>
              <a:buSzPts val="1600"/>
              <a:buFont typeface="Arial"/>
              <a:buNone/>
            </a:pPr>
            <a:r>
              <a:t/>
            </a:r>
            <a:endParaRPr b="0" i="1" sz="1600" u="none" cap="none" strike="noStrike">
              <a:solidFill>
                <a:schemeClr val="dk1"/>
              </a:solidFill>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1800"/>
              <a:buFont typeface="Arial"/>
              <a:buNone/>
            </a:pPr>
            <a:r>
              <a:t/>
            </a:r>
            <a:endParaRPr b="1" i="0" sz="100" u="none" cap="none" strike="noStrike">
              <a:solidFill>
                <a:schemeClr val="dk1"/>
              </a:solidFill>
              <a:latin typeface="Helvetica Neue"/>
              <a:ea typeface="Helvetica Neue"/>
              <a:cs typeface="Helvetica Neue"/>
              <a:sym typeface="Helvetica Neue"/>
            </a:endParaRPr>
          </a:p>
          <a:p>
            <a:pPr indent="0" lvl="0" marL="0" marR="0" rtl="0" algn="ctr">
              <a:lnSpc>
                <a:spcPct val="150000"/>
              </a:lnSpc>
              <a:spcBef>
                <a:spcPts val="0"/>
              </a:spcBef>
              <a:spcAft>
                <a:spcPts val="0"/>
              </a:spcAft>
              <a:buClr>
                <a:srgbClr val="000000"/>
              </a:buClr>
              <a:buSzPts val="1800"/>
              <a:buFont typeface="Arial"/>
              <a:buNone/>
            </a:pPr>
            <a:r>
              <a:rPr b="1" i="0" lang="es" sz="1500" u="none" cap="none" strike="noStrike">
                <a:solidFill>
                  <a:schemeClr val="dk1"/>
                </a:solidFill>
                <a:latin typeface="Helvetica Neue"/>
                <a:ea typeface="Helvetica Neue"/>
                <a:cs typeface="Helvetica Neue"/>
                <a:sym typeface="Helvetica Neue"/>
              </a:rPr>
              <a:t>NOTA: usaremos los breakouts rooms. </a:t>
            </a:r>
            <a:r>
              <a:rPr b="1" i="0" lang="es" sz="1400" u="none" cap="none" strike="noStrike">
                <a:solidFill>
                  <a:schemeClr val="dk1"/>
                </a:solidFill>
                <a:latin typeface="Arial"/>
                <a:ea typeface="Arial"/>
                <a:cs typeface="Arial"/>
                <a:sym typeface="Arial"/>
              </a:rPr>
              <a:t>El tutor</a:t>
            </a:r>
            <a:r>
              <a:rPr b="1" lang="es">
                <a:solidFill>
                  <a:schemeClr val="dk1"/>
                </a:solidFill>
              </a:rPr>
              <a:t>/a tendrá el rol de facilitador/a</a:t>
            </a:r>
            <a:r>
              <a:rPr b="1" i="0" lang="es" sz="1400" u="none" cap="none" strike="noStrike">
                <a:solidFill>
                  <a:schemeClr val="dk1"/>
                </a:solidFill>
                <a:latin typeface="Arial"/>
                <a:ea typeface="Arial"/>
                <a:cs typeface="Arial"/>
                <a:sym typeface="Arial"/>
              </a:rPr>
              <a:t>.</a:t>
            </a:r>
            <a:endParaRPr b="1" i="0" sz="1500" u="none" cap="none" strike="noStrike">
              <a:solidFill>
                <a:schemeClr val="dk1"/>
              </a:solidFill>
              <a:highlight>
                <a:schemeClr val="lt1"/>
              </a:highlight>
              <a:latin typeface="Helvetica Neue"/>
              <a:ea typeface="Helvetica Neue"/>
              <a:cs typeface="Helvetica Neue"/>
              <a:sym typeface="Helvetica Neue"/>
            </a:endParaRPr>
          </a:p>
        </p:txBody>
      </p:sp>
      <p:pic>
        <p:nvPicPr>
          <p:cNvPr id="182" name="Google Shape;182;p2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183" name="Google Shape;183;p22"/>
          <p:cNvPicPr preferRelativeResize="0"/>
          <p:nvPr/>
        </p:nvPicPr>
        <p:blipFill rotWithShape="1">
          <a:blip r:embed="rId4">
            <a:alphaModFix/>
          </a:blip>
          <a:srcRect b="0" l="0" r="0" t="0"/>
          <a:stretch/>
        </p:blipFill>
        <p:spPr>
          <a:xfrm>
            <a:off x="7344112" y="228250"/>
            <a:ext cx="1634174" cy="639850"/>
          </a:xfrm>
          <a:prstGeom prst="rect">
            <a:avLst/>
          </a:prstGeom>
          <a:noFill/>
          <a:ln>
            <a:noFill/>
          </a:ln>
        </p:spPr>
      </p:pic>
      <p:sp>
        <p:nvSpPr>
          <p:cNvPr id="184" name="Google Shape;184;p22"/>
          <p:cNvSpPr txBox="1"/>
          <p:nvPr/>
        </p:nvSpPr>
        <p:spPr>
          <a:xfrm>
            <a:off x="532725" y="818300"/>
            <a:ext cx="4572000" cy="415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s" sz="1500">
                <a:solidFill>
                  <a:schemeClr val="dk1"/>
                </a:solidFill>
                <a:latin typeface="Helvetica Neue"/>
                <a:ea typeface="Helvetica Neue"/>
                <a:cs typeface="Helvetica Neue"/>
                <a:sym typeface="Helvetica Neue"/>
              </a:rPr>
              <a:t>TIEMPO ESTIMADO: 20 MINUTOS</a:t>
            </a:r>
            <a:endParaRPr i="1" sz="1500"/>
          </a:p>
        </p:txBody>
      </p:sp>
      <p:sp>
        <p:nvSpPr>
          <p:cNvPr id="185" name="Google Shape;185;p22"/>
          <p:cNvSpPr txBox="1"/>
          <p:nvPr/>
        </p:nvSpPr>
        <p:spPr>
          <a:xfrm>
            <a:off x="2286010" y="4621802"/>
            <a:ext cx="45720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900"/>
              <a:buFont typeface="Arial"/>
              <a:buNone/>
            </a:pPr>
            <a:r>
              <a:rPr b="0" i="0" lang="es" sz="1800" u="none" cap="none" strike="noStrike">
                <a:solidFill>
                  <a:schemeClr val="dk1"/>
                </a:solidFill>
                <a:latin typeface="Helvetica Neue Light"/>
                <a:ea typeface="Helvetica Neue Light"/>
                <a:cs typeface="Helvetica Neue Light"/>
                <a:sym typeface="Helvetica Neue Light"/>
              </a:rPr>
              <a:t>Herramienta sugerida: </a:t>
            </a:r>
            <a:r>
              <a:rPr b="0" i="0" lang="es" sz="1800" u="sng" cap="none" strike="noStrike">
                <a:solidFill>
                  <a:schemeClr val="hlink"/>
                </a:solidFill>
                <a:latin typeface="Helvetica Neue Light"/>
                <a:ea typeface="Helvetica Neue Light"/>
                <a:cs typeface="Helvetica Neue Light"/>
                <a:sym typeface="Helvetica Neue Light"/>
                <a:hlinkClick r:id="rId5"/>
              </a:rPr>
              <a:t>Miro </a:t>
            </a:r>
            <a:endParaRPr b="0" i="0" sz="1800" u="none" cap="none" strike="noStrike">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9" name="Shape 189"/>
        <p:cNvGrpSpPr/>
        <p:nvPr/>
      </p:nvGrpSpPr>
      <p:grpSpPr>
        <a:xfrm>
          <a:off x="0" y="0"/>
          <a:ext cx="0" cy="0"/>
          <a:chOff x="0" y="0"/>
          <a:chExt cx="0" cy="0"/>
        </a:xfrm>
      </p:grpSpPr>
      <p:sp>
        <p:nvSpPr>
          <p:cNvPr id="190" name="Google Shape;190;p23"/>
          <p:cNvSpPr txBox="1"/>
          <p:nvPr/>
        </p:nvSpPr>
        <p:spPr>
          <a:xfrm>
            <a:off x="2657700" y="2394100"/>
            <a:ext cx="38286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6000">
                <a:solidFill>
                  <a:srgbClr val="E8E7E3"/>
                </a:solidFill>
              </a:rPr>
              <a:t>☕ </a:t>
            </a:r>
            <a:endParaRPr sz="6000">
              <a:solidFill>
                <a:srgbClr val="E8E7E3"/>
              </a:solidFill>
            </a:endParaRPr>
          </a:p>
          <a:p>
            <a:pPr indent="0" lvl="0" marL="0" rtl="0" algn="ctr">
              <a:spcBef>
                <a:spcPts val="0"/>
              </a:spcBef>
              <a:spcAft>
                <a:spcPts val="0"/>
              </a:spcAft>
              <a:buNone/>
            </a:pPr>
            <a:r>
              <a:rPr i="1" lang="es" sz="6000">
                <a:solidFill>
                  <a:srgbClr val="E0FF00"/>
                </a:solidFill>
                <a:latin typeface="Anton"/>
                <a:ea typeface="Anton"/>
                <a:cs typeface="Anton"/>
                <a:sym typeface="Anton"/>
              </a:rPr>
              <a:t>BREAK</a:t>
            </a:r>
            <a:endParaRPr i="1" sz="6000">
              <a:solidFill>
                <a:srgbClr val="E0FF00"/>
              </a:solidFill>
              <a:latin typeface="Anton"/>
              <a:ea typeface="Anton"/>
              <a:cs typeface="Anton"/>
              <a:sym typeface="Anton"/>
            </a:endParaRPr>
          </a:p>
          <a:p>
            <a:pPr indent="0" lvl="0" marL="0" rtl="0" algn="ctr">
              <a:spcBef>
                <a:spcPts val="0"/>
              </a:spcBef>
              <a:spcAft>
                <a:spcPts val="0"/>
              </a:spcAft>
              <a:buNone/>
            </a:pPr>
            <a:r>
              <a:t/>
            </a:r>
            <a:endParaRPr sz="2100">
              <a:solidFill>
                <a:schemeClr val="lt1"/>
              </a:solidFill>
              <a:latin typeface="Anton"/>
              <a:ea typeface="Anton"/>
              <a:cs typeface="Anton"/>
              <a:sym typeface="Anton"/>
            </a:endParaRPr>
          </a:p>
          <a:p>
            <a:pPr indent="0" lvl="0" marL="0" rtl="0" algn="ctr">
              <a:spcBef>
                <a:spcPts val="0"/>
              </a:spcBef>
              <a:spcAft>
                <a:spcPts val="0"/>
              </a:spcAft>
              <a:buNone/>
            </a:pPr>
            <a:r>
              <a:rPr lang="es" sz="2100">
                <a:solidFill>
                  <a:schemeClr val="lt1"/>
                </a:solidFill>
                <a:latin typeface="Anton"/>
                <a:ea typeface="Anton"/>
                <a:cs typeface="Anton"/>
                <a:sym typeface="Anton"/>
              </a:rPr>
              <a:t>¡5/10 MINUTOS Y VOLVEMOS!</a:t>
            </a:r>
            <a:endParaRPr sz="2100">
              <a:solidFill>
                <a:schemeClr val="lt1"/>
              </a:solidFill>
              <a:latin typeface="Anton"/>
              <a:ea typeface="Anton"/>
              <a:cs typeface="Anton"/>
              <a:sym typeface="Anton"/>
            </a:endParaRPr>
          </a:p>
          <a:p>
            <a:pPr indent="0" lvl="0" marL="0" rtl="0" algn="l">
              <a:spcBef>
                <a:spcPts val="0"/>
              </a:spcBef>
              <a:spcAft>
                <a:spcPts val="0"/>
              </a:spcAft>
              <a:buNone/>
            </a:pPr>
            <a:r>
              <a:t/>
            </a:r>
            <a:endParaRPr i="1" sz="4000">
              <a:solidFill>
                <a:srgbClr val="E0FF00"/>
              </a:solidFill>
              <a:latin typeface="Anton"/>
              <a:ea typeface="Anton"/>
              <a:cs typeface="Anton"/>
              <a:sym typeface="Anto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4" name="Shape 194"/>
        <p:cNvGrpSpPr/>
        <p:nvPr/>
      </p:nvGrpSpPr>
      <p:grpSpPr>
        <a:xfrm>
          <a:off x="0" y="0"/>
          <a:ext cx="0" cy="0"/>
          <a:chOff x="0" y="0"/>
          <a:chExt cx="0" cy="0"/>
        </a:xfrm>
      </p:grpSpPr>
      <p:sp>
        <p:nvSpPr>
          <p:cNvPr id="195" name="Google Shape;195;p24"/>
          <p:cNvSpPr txBox="1"/>
          <p:nvPr/>
        </p:nvSpPr>
        <p:spPr>
          <a:xfrm>
            <a:off x="852188" y="1175400"/>
            <a:ext cx="7146000" cy="2792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t/>
            </a:r>
            <a:endParaRPr b="0" i="0" sz="3000" u="none" cap="none" strike="noStrike">
              <a:solidFill>
                <a:srgbClr val="E8E7E3"/>
              </a:solidFill>
              <a:latin typeface="Arial"/>
              <a:ea typeface="Arial"/>
              <a:cs typeface="Arial"/>
              <a:sym typeface="Arial"/>
            </a:endParaRPr>
          </a:p>
          <a:p>
            <a:pPr indent="0" lvl="0" marL="0" marR="0" rtl="0" algn="l">
              <a:lnSpc>
                <a:spcPct val="100000"/>
              </a:lnSpc>
              <a:spcBef>
                <a:spcPts val="1000"/>
              </a:spcBef>
              <a:spcAft>
                <a:spcPts val="0"/>
              </a:spcAft>
              <a:buClr>
                <a:srgbClr val="000000"/>
              </a:buClr>
              <a:buSzPts val="2000"/>
              <a:buFont typeface="Arial"/>
              <a:buNone/>
            </a:pPr>
            <a:r>
              <a:t/>
            </a:r>
            <a:endParaRPr b="0" i="1" sz="2000" u="none" cap="none" strike="noStrike">
              <a:solidFill>
                <a:srgbClr val="FFFFFF"/>
              </a:solidFill>
              <a:latin typeface="Helvetica Neue Light"/>
              <a:ea typeface="Helvetica Neue Light"/>
              <a:cs typeface="Helvetica Neue Light"/>
              <a:sym typeface="Helvetica Neue Light"/>
            </a:endParaRPr>
          </a:p>
          <a:p>
            <a:pPr indent="0" lvl="0" marL="0" rtl="0" algn="ctr">
              <a:spcBef>
                <a:spcPts val="1000"/>
              </a:spcBef>
              <a:spcAft>
                <a:spcPts val="0"/>
              </a:spcAft>
              <a:buClr>
                <a:schemeClr val="dk1"/>
              </a:buClr>
              <a:buSzPts val="2000"/>
              <a:buFont typeface="Arial"/>
              <a:buNone/>
            </a:pPr>
            <a:r>
              <a:rPr i="1" lang="es" sz="2000">
                <a:solidFill>
                  <a:schemeClr val="lt1"/>
                </a:solidFill>
                <a:latin typeface="Helvetica Neue Light"/>
                <a:ea typeface="Helvetica Neue Light"/>
                <a:cs typeface="Helvetica Neue Light"/>
                <a:sym typeface="Helvetica Neue Light"/>
              </a:rPr>
              <a:t>Analizaremos los notebooks sobre Regresión</a:t>
            </a:r>
            <a:endParaRPr>
              <a:solidFill>
                <a:schemeClr val="dk1"/>
              </a:solidFill>
            </a:endParaRPr>
          </a:p>
          <a:p>
            <a:pPr indent="0" lvl="0" marL="457200" rtl="0" algn="ctr">
              <a:spcBef>
                <a:spcPts val="1000"/>
              </a:spcBef>
              <a:spcAft>
                <a:spcPts val="0"/>
              </a:spcAft>
              <a:buNone/>
            </a:pPr>
            <a:r>
              <a:t/>
            </a:r>
            <a:endParaRPr i="1" sz="2000">
              <a:solidFill>
                <a:srgbClr val="FFFFFF"/>
              </a:solidFill>
              <a:latin typeface="Helvetica Neue Light"/>
              <a:ea typeface="Helvetica Neue Light"/>
              <a:cs typeface="Helvetica Neue Light"/>
              <a:sym typeface="Helvetica Neue Light"/>
            </a:endParaRPr>
          </a:p>
        </p:txBody>
      </p:sp>
      <p:sp>
        <p:nvSpPr>
          <p:cNvPr id="196" name="Google Shape;196;p24"/>
          <p:cNvSpPr txBox="1"/>
          <p:nvPr/>
        </p:nvSpPr>
        <p:spPr>
          <a:xfrm>
            <a:off x="2925200" y="1699125"/>
            <a:ext cx="30000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1000"/>
              </a:spcAft>
              <a:buNone/>
            </a:pPr>
            <a:r>
              <a:rPr i="1" lang="es" sz="3000">
                <a:solidFill>
                  <a:schemeClr val="accent6"/>
                </a:solidFill>
                <a:latin typeface="Anton"/>
                <a:ea typeface="Anton"/>
                <a:cs typeface="Anton"/>
                <a:sym typeface="Anton"/>
              </a:rPr>
              <a:t>EJEMPLO EN VIVO</a:t>
            </a:r>
            <a:endParaRPr/>
          </a:p>
        </p:txBody>
      </p:sp>
      <p:pic>
        <p:nvPicPr>
          <p:cNvPr id="197" name="Google Shape;197;p24"/>
          <p:cNvPicPr preferRelativeResize="0"/>
          <p:nvPr/>
        </p:nvPicPr>
        <p:blipFill rotWithShape="1">
          <a:blip r:embed="rId4">
            <a:alphaModFix/>
          </a:blip>
          <a:srcRect b="0" l="0" r="0" t="0"/>
          <a:stretch/>
        </p:blipFill>
        <p:spPr>
          <a:xfrm>
            <a:off x="3978725" y="421625"/>
            <a:ext cx="1186525" cy="1186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p2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03" name="Google Shape;203;p25"/>
          <p:cNvSpPr txBox="1"/>
          <p:nvPr/>
        </p:nvSpPr>
        <p:spPr>
          <a:xfrm>
            <a:off x="218425" y="2077200"/>
            <a:ext cx="87072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s" sz="4000">
                <a:latin typeface="Anton"/>
                <a:ea typeface="Anton"/>
                <a:cs typeface="Anton"/>
                <a:sym typeface="Anton"/>
              </a:rPr>
              <a:t>SEGUNDA </a:t>
            </a:r>
            <a:r>
              <a:rPr i="1" lang="es" sz="4000">
                <a:solidFill>
                  <a:srgbClr val="000000"/>
                </a:solidFill>
                <a:latin typeface="Anton"/>
                <a:ea typeface="Anton"/>
                <a:cs typeface="Anton"/>
                <a:sym typeface="Anton"/>
              </a:rPr>
              <a:t>ENTREGA DEL PROYECTO FINAL </a:t>
            </a:r>
            <a:endParaRPr i="1" sz="4000">
              <a:latin typeface="Anton"/>
              <a:ea typeface="Anton"/>
              <a:cs typeface="Anton"/>
              <a:sym typeface="Anton"/>
            </a:endParaRPr>
          </a:p>
        </p:txBody>
      </p:sp>
      <p:sp>
        <p:nvSpPr>
          <p:cNvPr id="204" name="Google Shape;204;p25"/>
          <p:cNvSpPr txBox="1"/>
          <p:nvPr/>
        </p:nvSpPr>
        <p:spPr>
          <a:xfrm>
            <a:off x="938125" y="3076800"/>
            <a:ext cx="7267800" cy="12537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2000"/>
              <a:buFont typeface="Arial"/>
              <a:buNone/>
            </a:pPr>
            <a:r>
              <a:rPr lang="es" sz="1800">
                <a:solidFill>
                  <a:schemeClr val="dk1"/>
                </a:solidFill>
                <a:latin typeface="Helvetica Neue Light"/>
                <a:ea typeface="Helvetica Neue Light"/>
                <a:cs typeface="Helvetica Neue Light"/>
                <a:sym typeface="Helvetica Neue Light"/>
              </a:rPr>
              <a:t>Deberán entregar la segunda entrega de tu proyecto final.</a:t>
            </a:r>
            <a:endParaRPr sz="1800">
              <a:solidFill>
                <a:srgbClr val="000000"/>
              </a:solidFill>
              <a:latin typeface="Helvetica Neue Light"/>
              <a:ea typeface="Helvetica Neue Light"/>
              <a:cs typeface="Helvetica Neue Light"/>
              <a:sym typeface="Helvetica Neue Light"/>
            </a:endParaRPr>
          </a:p>
        </p:txBody>
      </p:sp>
      <p:grpSp>
        <p:nvGrpSpPr>
          <p:cNvPr id="205" name="Google Shape;205;p25"/>
          <p:cNvGrpSpPr/>
          <p:nvPr/>
        </p:nvGrpSpPr>
        <p:grpSpPr>
          <a:xfrm>
            <a:off x="3882275" y="708249"/>
            <a:ext cx="1379450" cy="1379450"/>
            <a:chOff x="3882275" y="708249"/>
            <a:chExt cx="1379450" cy="1379450"/>
          </a:xfrm>
        </p:grpSpPr>
        <p:pic>
          <p:nvPicPr>
            <p:cNvPr id="206" name="Google Shape;206;p25"/>
            <p:cNvPicPr preferRelativeResize="0"/>
            <p:nvPr/>
          </p:nvPicPr>
          <p:blipFill rotWithShape="1">
            <a:blip r:embed="rId4">
              <a:alphaModFix/>
            </a:blip>
            <a:srcRect b="0" l="0" r="0" t="0"/>
            <a:stretch/>
          </p:blipFill>
          <p:spPr>
            <a:xfrm>
              <a:off x="3882275" y="708249"/>
              <a:ext cx="1379450" cy="1379450"/>
            </a:xfrm>
            <a:prstGeom prst="rect">
              <a:avLst/>
            </a:prstGeom>
            <a:noFill/>
            <a:ln>
              <a:noFill/>
            </a:ln>
          </p:spPr>
        </p:pic>
        <p:sp>
          <p:nvSpPr>
            <p:cNvPr id="207" name="Google Shape;207;p25"/>
            <p:cNvSpPr/>
            <p:nvPr/>
          </p:nvSpPr>
          <p:spPr>
            <a:xfrm>
              <a:off x="4823975" y="799475"/>
              <a:ext cx="381900" cy="3819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1" lang="es">
                  <a:solidFill>
                    <a:srgbClr val="FFFFFF"/>
                  </a:solidFill>
                  <a:latin typeface="Helvetica Neue"/>
                  <a:ea typeface="Helvetica Neue"/>
                  <a:cs typeface="Helvetica Neue"/>
                  <a:sym typeface="Helvetica Neue"/>
                </a:rPr>
                <a:t>2</a:t>
              </a:r>
              <a:endParaRPr b="1">
                <a:solidFill>
                  <a:srgbClr val="FFFFFF"/>
                </a:solidFill>
                <a:latin typeface="Helvetica Neue"/>
                <a:ea typeface="Helvetica Neue"/>
                <a:cs typeface="Helvetica Neue"/>
                <a:sym typeface="Helvetica Neue"/>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p26"/>
          <p:cNvPicPr preferRelativeResize="0"/>
          <p:nvPr/>
        </p:nvPicPr>
        <p:blipFill>
          <a:blip r:embed="rId3">
            <a:alphaModFix/>
          </a:blip>
          <a:stretch>
            <a:fillRect/>
          </a:stretch>
        </p:blipFill>
        <p:spPr>
          <a:xfrm>
            <a:off x="7567925" y="4659625"/>
            <a:ext cx="1186526" cy="330675"/>
          </a:xfrm>
          <a:prstGeom prst="rect">
            <a:avLst/>
          </a:prstGeom>
          <a:noFill/>
          <a:ln>
            <a:noFill/>
          </a:ln>
        </p:spPr>
      </p:pic>
      <p:graphicFrame>
        <p:nvGraphicFramePr>
          <p:cNvPr id="213" name="Google Shape;213;p26"/>
          <p:cNvGraphicFramePr/>
          <p:nvPr/>
        </p:nvGraphicFramePr>
        <p:xfrm>
          <a:off x="76638" y="53300"/>
          <a:ext cx="3000000" cy="3000000"/>
        </p:xfrm>
        <a:graphic>
          <a:graphicData uri="http://schemas.openxmlformats.org/drawingml/2006/table">
            <a:tbl>
              <a:tblPr>
                <a:noFill/>
                <a:tableStyleId>{DF396542-8B6E-4455-BF2B-2428E5C15DB7}</a:tableStyleId>
              </a:tblPr>
              <a:tblGrid>
                <a:gridCol w="3099075"/>
                <a:gridCol w="3822275"/>
                <a:gridCol w="2069375"/>
              </a:tblGrid>
              <a:tr h="543025">
                <a:tc gridSpan="3">
                  <a:txBody>
                    <a:bodyPr/>
                    <a:lstStyle/>
                    <a:p>
                      <a:pPr indent="0" lvl="0" marL="0" rtl="0" algn="l">
                        <a:spcBef>
                          <a:spcPts val="0"/>
                        </a:spcBef>
                        <a:spcAft>
                          <a:spcPts val="0"/>
                        </a:spcAft>
                        <a:buNone/>
                      </a:pPr>
                      <a:r>
                        <a:rPr i="1" lang="es" sz="2200">
                          <a:solidFill>
                            <a:schemeClr val="dk1"/>
                          </a:solidFill>
                          <a:latin typeface="Anton"/>
                          <a:ea typeface="Anton"/>
                          <a:cs typeface="Anton"/>
                          <a:sym typeface="Anton"/>
                        </a:rPr>
                        <a:t>SEGUNDA ENTREGA DEL PROYECTO FINAL</a:t>
                      </a:r>
                      <a:endParaRPr i="1" sz="2400">
                        <a:solidFill>
                          <a:schemeClr val="dk1"/>
                        </a:solidFill>
                        <a:latin typeface="Anton"/>
                        <a:ea typeface="Anton"/>
                        <a:cs typeface="Anton"/>
                        <a:sym typeface="Anton"/>
                      </a:endParaRPr>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hMerge="1"/>
                <a:tc hMerge="1"/>
              </a:tr>
              <a:tr h="1085900">
                <a:tc gridSpan="2">
                  <a:txBody>
                    <a:bodyPr/>
                    <a:lstStyle/>
                    <a:p>
                      <a:pPr indent="0" lvl="0" marL="0" rtl="0" algn="l">
                        <a:spcBef>
                          <a:spcPts val="0"/>
                        </a:spcBef>
                        <a:spcAft>
                          <a:spcPts val="0"/>
                        </a:spcAft>
                        <a:buNone/>
                      </a:pPr>
                      <a:r>
                        <a:rPr b="1" lang="es" sz="1600">
                          <a:latin typeface="Helvetica Neue"/>
                          <a:ea typeface="Helvetica Neue"/>
                          <a:cs typeface="Helvetica Neue"/>
                          <a:sym typeface="Helvetica Neue"/>
                        </a:rPr>
                        <a:t>Formato: </a:t>
                      </a:r>
                      <a:r>
                        <a:rPr lang="es" sz="1600">
                          <a:latin typeface="Helvetica Neue Light"/>
                          <a:ea typeface="Helvetica Neue Light"/>
                          <a:cs typeface="Helvetica Neue Light"/>
                          <a:sym typeface="Helvetica Neue Light"/>
                        </a:rPr>
                        <a:t>Link a repositorio de Github o documento de Jupyter</a:t>
                      </a:r>
                      <a:r>
                        <a:rPr lang="es" sz="1600">
                          <a:solidFill>
                            <a:schemeClr val="dk1"/>
                          </a:solidFill>
                          <a:latin typeface="Helvetica Neue Light"/>
                          <a:ea typeface="Helvetica Neue Light"/>
                          <a:cs typeface="Helvetica Neue Light"/>
                          <a:sym typeface="Helvetica Neue Light"/>
                        </a:rPr>
                        <a:t>.</a:t>
                      </a:r>
                      <a:br>
                        <a:rPr lang="es" sz="1600">
                          <a:solidFill>
                            <a:schemeClr val="dk1"/>
                          </a:solidFill>
                          <a:latin typeface="Helvetica Neue Light"/>
                          <a:ea typeface="Helvetica Neue Light"/>
                          <a:cs typeface="Helvetica Neue Light"/>
                          <a:sym typeface="Helvetica Neue Light"/>
                        </a:rPr>
                      </a:br>
                      <a:r>
                        <a:rPr lang="es" sz="1600">
                          <a:solidFill>
                            <a:schemeClr val="dk1"/>
                          </a:solidFill>
                          <a:latin typeface="Helvetica Neue Light"/>
                          <a:ea typeface="Helvetica Neue Light"/>
                          <a:cs typeface="Helvetica Neue Light"/>
                          <a:sym typeface="Helvetica Neue Light"/>
                        </a:rPr>
                        <a:t>El archivo debe tener el nombre </a:t>
                      </a:r>
                      <a:r>
                        <a:rPr lang="es" sz="1600">
                          <a:solidFill>
                            <a:schemeClr val="dk1"/>
                          </a:solidFill>
                          <a:highlight>
                            <a:srgbClr val="A6FFCA"/>
                          </a:highlight>
                          <a:latin typeface="Helvetica Neue Light"/>
                          <a:ea typeface="Helvetica Neue Light"/>
                          <a:cs typeface="Helvetica Neue Light"/>
                          <a:sym typeface="Helvetica Neue Light"/>
                        </a:rPr>
                        <a:t>“Entrega2+Apellido”</a:t>
                      </a:r>
                      <a:r>
                        <a:rPr lang="es" sz="1600">
                          <a:solidFill>
                            <a:schemeClr val="dk1"/>
                          </a:solidFill>
                          <a:latin typeface="Helvetica Neue Light"/>
                          <a:ea typeface="Helvetica Neue Light"/>
                          <a:cs typeface="Helvetica Neue Light"/>
                          <a:sym typeface="Helvetica Neue Light"/>
                        </a:rPr>
                        <a:t>. </a:t>
                      </a:r>
                      <a:endParaRPr sz="1600">
                        <a:latin typeface="Helvetica Neue Light"/>
                        <a:ea typeface="Helvetica Neue Light"/>
                        <a:cs typeface="Helvetica Neue Light"/>
                        <a:sym typeface="Helvetica Neue Light"/>
                      </a:endParaRPr>
                    </a:p>
                    <a:p>
                      <a:pPr indent="0" lvl="0" marL="0" rtl="0" algn="l">
                        <a:spcBef>
                          <a:spcPts val="0"/>
                        </a:spcBef>
                        <a:spcAft>
                          <a:spcPts val="0"/>
                        </a:spcAft>
                        <a:buNone/>
                      </a:pPr>
                      <a:r>
                        <a:rPr b="1" lang="es" sz="1600">
                          <a:latin typeface="Helvetica Neue"/>
                          <a:ea typeface="Helvetica Neue"/>
                          <a:cs typeface="Helvetica Neue"/>
                          <a:sym typeface="Helvetica Neue"/>
                        </a:rPr>
                        <a:t>Sugerencia: </a:t>
                      </a:r>
                      <a:r>
                        <a:rPr lang="es" sz="1600">
                          <a:solidFill>
                            <a:schemeClr val="dk1"/>
                          </a:solidFill>
                          <a:latin typeface="Helvetica Neue Light"/>
                          <a:ea typeface="Helvetica Neue Light"/>
                          <a:cs typeface="Helvetica Neue Light"/>
                          <a:sym typeface="Helvetica Neue Light"/>
                        </a:rPr>
                        <a:t>Solo un miembro del equipo deberá entregar el desafío por plataforma.</a:t>
                      </a:r>
                      <a:endParaRPr sz="16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2698875">
                <a:tc gridSpan="3">
                  <a:txBody>
                    <a:bodyPr/>
                    <a:lstStyle/>
                    <a:p>
                      <a:pPr indent="0" lvl="0" marL="0" rtl="0" algn="l">
                        <a:spcBef>
                          <a:spcPts val="0"/>
                        </a:spcBef>
                        <a:spcAft>
                          <a:spcPts val="0"/>
                        </a:spcAft>
                        <a:buClr>
                          <a:schemeClr val="dk1"/>
                        </a:buClr>
                        <a:buSzPts val="1100"/>
                        <a:buFont typeface="Arial"/>
                        <a:buNone/>
                      </a:pPr>
                      <a:r>
                        <a:rPr b="1" lang="es" sz="1700">
                          <a:solidFill>
                            <a:schemeClr val="dk1"/>
                          </a:solidFill>
                        </a:rPr>
                        <a:t>&gt;&gt;</a:t>
                      </a:r>
                      <a:r>
                        <a:rPr b="1" lang="es" sz="1600">
                          <a:solidFill>
                            <a:schemeClr val="dk1"/>
                          </a:solidFill>
                          <a:latin typeface="Helvetica Neue"/>
                          <a:ea typeface="Helvetica Neue"/>
                          <a:cs typeface="Helvetica Neue"/>
                          <a:sym typeface="Helvetica Neue"/>
                        </a:rPr>
                        <a:t>Objetivos Generales:</a:t>
                      </a:r>
                      <a:endParaRPr b="1" sz="1600">
                        <a:solidFill>
                          <a:schemeClr val="dk1"/>
                        </a:solidFill>
                        <a:latin typeface="Helvetica Neue"/>
                        <a:ea typeface="Helvetica Neue"/>
                        <a:cs typeface="Helvetica Neue"/>
                        <a:sym typeface="Helvetica Neue"/>
                      </a:endParaRPr>
                    </a:p>
                    <a:p>
                      <a:pPr indent="-317500" lvl="0" marL="457200" rtl="0" algn="l">
                        <a:spcBef>
                          <a:spcPts val="0"/>
                        </a:spcBef>
                        <a:spcAft>
                          <a:spcPts val="0"/>
                        </a:spcAft>
                        <a:buClr>
                          <a:schemeClr val="dk1"/>
                        </a:buClr>
                        <a:buSzPts val="1400"/>
                        <a:buFont typeface="Helvetica Neue Light"/>
                        <a:buAutoNum type="arabicPeriod"/>
                      </a:pPr>
                      <a:r>
                        <a:rPr lang="es">
                          <a:solidFill>
                            <a:schemeClr val="dk1"/>
                          </a:solidFill>
                          <a:latin typeface="Helvetica Neue Light"/>
                          <a:ea typeface="Helvetica Neue Light"/>
                          <a:cs typeface="Helvetica Neue Light"/>
                          <a:sym typeface="Helvetica Neue Light"/>
                        </a:rPr>
                        <a:t>Entender el problema de negocio e identificar los elementos a ser considerados para el planteamiento de un Modelo de Data Science.</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AutoNum type="arabicPeriod"/>
                      </a:pPr>
                      <a:r>
                        <a:rPr lang="es">
                          <a:solidFill>
                            <a:schemeClr val="dk1"/>
                          </a:solidFill>
                          <a:latin typeface="Helvetica Neue Light"/>
                          <a:ea typeface="Helvetica Neue Light"/>
                          <a:cs typeface="Helvetica Neue Light"/>
                          <a:sym typeface="Helvetica Neue Light"/>
                        </a:rPr>
                        <a:t>Describir los datos de negocio y las relaciones entre datos mediante el Análisis Exploratorio de Datos.</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AutoNum type="arabicPeriod"/>
                      </a:pPr>
                      <a:r>
                        <a:rPr lang="es">
                          <a:solidFill>
                            <a:schemeClr val="dk1"/>
                          </a:solidFill>
                          <a:latin typeface="Helvetica Neue Light"/>
                          <a:ea typeface="Helvetica Neue Light"/>
                          <a:cs typeface="Helvetica Neue Light"/>
                          <a:sym typeface="Helvetica Neue Light"/>
                        </a:rPr>
                        <a:t>Elegir el algoritmo de entrenamiento y preparar los datos para el proceso de entrenamiento del modelo.</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AutoNum type="arabicPeriod"/>
                      </a:pPr>
                      <a:r>
                        <a:rPr lang="es">
                          <a:solidFill>
                            <a:schemeClr val="dk1"/>
                          </a:solidFill>
                          <a:latin typeface="Helvetica Neue Light"/>
                          <a:ea typeface="Helvetica Neue Light"/>
                          <a:cs typeface="Helvetica Neue Light"/>
                          <a:sym typeface="Helvetica Neue Light"/>
                        </a:rPr>
                        <a:t>Evaluar los indicadores de desempeño predictivo del modelo y realizar optimizaciones.</a:t>
                      </a:r>
                      <a:endParaRPr>
                        <a:solidFill>
                          <a:schemeClr val="dk1"/>
                        </a:solidFill>
                        <a:latin typeface="Helvetica Neue Light"/>
                        <a:ea typeface="Helvetica Neue Light"/>
                        <a:cs typeface="Helvetica Neue Light"/>
                        <a:sym typeface="Helvetica Neue Light"/>
                      </a:endParaRPr>
                    </a:p>
                    <a:p>
                      <a:pPr indent="-330200" lvl="0" marL="457200" rtl="0" algn="l">
                        <a:spcBef>
                          <a:spcPts val="0"/>
                        </a:spcBef>
                        <a:spcAft>
                          <a:spcPts val="0"/>
                        </a:spcAft>
                        <a:buClr>
                          <a:schemeClr val="dk1"/>
                        </a:buClr>
                        <a:buSzPts val="1600"/>
                        <a:buFont typeface="Helvetica Neue Light"/>
                        <a:buAutoNum type="arabicPeriod"/>
                      </a:pPr>
                      <a:r>
                        <a:rPr lang="es">
                          <a:solidFill>
                            <a:schemeClr val="dk1"/>
                          </a:solidFill>
                          <a:latin typeface="Helvetica Neue Light"/>
                          <a:ea typeface="Helvetica Neue Light"/>
                          <a:cs typeface="Helvetica Neue Light"/>
                          <a:sym typeface="Helvetica Neue Light"/>
                        </a:rPr>
                        <a:t>Construir una presentación ejecutiva para la alta gerencia mostrando los resultados del modelo.</a:t>
                      </a:r>
                      <a:br>
                        <a:rPr lang="es" sz="1600">
                          <a:solidFill>
                            <a:schemeClr val="dk1"/>
                          </a:solidFill>
                          <a:latin typeface="Helvetica Neue Light"/>
                          <a:ea typeface="Helvetica Neue Light"/>
                          <a:cs typeface="Helvetica Neue Light"/>
                          <a:sym typeface="Helvetica Neue Light"/>
                        </a:rPr>
                      </a:br>
                      <a:endParaRPr b="1" sz="1700"/>
                    </a:p>
                    <a:p>
                      <a:pPr indent="0" lvl="0" marL="0" rtl="0" algn="l">
                        <a:spcBef>
                          <a:spcPts val="0"/>
                        </a:spcBef>
                        <a:spcAft>
                          <a:spcPts val="0"/>
                        </a:spcAft>
                        <a:buNone/>
                      </a:pPr>
                      <a:r>
                        <a:rPr b="1" lang="es" sz="1700"/>
                        <a:t>&gt;&gt;</a:t>
                      </a:r>
                      <a:r>
                        <a:rPr b="1" lang="es" sz="1600">
                          <a:solidFill>
                            <a:schemeClr val="dk1"/>
                          </a:solidFill>
                          <a:latin typeface="Helvetica Neue"/>
                          <a:ea typeface="Helvetica Neue"/>
                          <a:cs typeface="Helvetica Neue"/>
                          <a:sym typeface="Helvetica Neue"/>
                        </a:rPr>
                        <a:t>Objetivos Específicos:</a:t>
                      </a:r>
                      <a:endParaRPr sz="1600">
                        <a:solidFill>
                          <a:schemeClr val="dk1"/>
                        </a:solidFill>
                        <a:latin typeface="Helvetica Neue Light"/>
                        <a:ea typeface="Helvetica Neue Light"/>
                        <a:cs typeface="Helvetica Neue Light"/>
                        <a:sym typeface="Helvetica Neue Light"/>
                      </a:endParaRPr>
                    </a:p>
                    <a:p>
                      <a:pPr indent="-323850" lvl="0" marL="457200" rtl="0" algn="l">
                        <a:spcBef>
                          <a:spcPts val="0"/>
                        </a:spcBef>
                        <a:spcAft>
                          <a:spcPts val="0"/>
                        </a:spcAft>
                        <a:buClr>
                          <a:schemeClr val="dk1"/>
                        </a:buClr>
                        <a:buSzPts val="1500"/>
                        <a:buFont typeface="Helvetica Neue Light"/>
                        <a:buAutoNum type="arabicPeriod"/>
                      </a:pPr>
                      <a:r>
                        <a:rPr lang="es" sz="1500">
                          <a:solidFill>
                            <a:schemeClr val="dk1"/>
                          </a:solidFill>
                          <a:latin typeface="Helvetica Neue Light"/>
                          <a:ea typeface="Helvetica Neue Light"/>
                          <a:cs typeface="Helvetica Neue Light"/>
                          <a:sym typeface="Helvetica Neue Light"/>
                        </a:rPr>
                        <a:t>Desarrollar las instancias de Data Acquisition y Data Wrangling en tu trabajo final.</a:t>
                      </a:r>
                      <a:endParaRPr sz="1500">
                        <a:solidFill>
                          <a:schemeClr val="dk1"/>
                        </a:solidFill>
                        <a:latin typeface="Helvetica Neue Light"/>
                        <a:ea typeface="Helvetica Neue Light"/>
                        <a:cs typeface="Helvetica Neue Light"/>
                        <a:sym typeface="Helvetica Neue Light"/>
                      </a:endParaRPr>
                    </a:p>
                    <a:p>
                      <a:pPr indent="-323850" lvl="0" marL="457200" rtl="0" algn="l">
                        <a:spcBef>
                          <a:spcPts val="0"/>
                        </a:spcBef>
                        <a:spcAft>
                          <a:spcPts val="0"/>
                        </a:spcAft>
                        <a:buClr>
                          <a:schemeClr val="dk1"/>
                        </a:buClr>
                        <a:buSzPts val="1500"/>
                        <a:buFont typeface="Helvetica Neue Light"/>
                        <a:buAutoNum type="arabicPeriod"/>
                      </a:pPr>
                      <a:r>
                        <a:rPr lang="es" sz="1500">
                          <a:solidFill>
                            <a:schemeClr val="dk1"/>
                          </a:solidFill>
                          <a:latin typeface="Helvetica Neue Light"/>
                          <a:ea typeface="Helvetica Neue Light"/>
                          <a:cs typeface="Helvetica Neue Light"/>
                          <a:sym typeface="Helvetica Neue Light"/>
                        </a:rPr>
                        <a:t>Elegir una variable de target.</a:t>
                      </a:r>
                      <a:endParaRPr sz="1500">
                        <a:solidFill>
                          <a:schemeClr val="dk1"/>
                        </a:solidFill>
                        <a:latin typeface="Helvetica Neue Light"/>
                        <a:ea typeface="Helvetica Neue Light"/>
                        <a:cs typeface="Helvetica Neue Light"/>
                        <a:sym typeface="Helvetica Neue Light"/>
                      </a:endParaRPr>
                    </a:p>
                    <a:p>
                      <a:pPr indent="-323850" lvl="0" marL="457200" rtl="0" algn="l">
                        <a:spcBef>
                          <a:spcPts val="0"/>
                        </a:spcBef>
                        <a:spcAft>
                          <a:spcPts val="0"/>
                        </a:spcAft>
                        <a:buClr>
                          <a:schemeClr val="dk1"/>
                        </a:buClr>
                        <a:buSzPts val="1500"/>
                        <a:buFont typeface="Helvetica Neue Light"/>
                        <a:buAutoNum type="arabicPeriod"/>
                      </a:pPr>
                      <a:r>
                        <a:rPr lang="es" sz="1500">
                          <a:solidFill>
                            <a:schemeClr val="dk1"/>
                          </a:solidFill>
                          <a:latin typeface="Helvetica Neue Light"/>
                          <a:ea typeface="Helvetica Neue Light"/>
                          <a:cs typeface="Helvetica Neue Light"/>
                          <a:sym typeface="Helvetica Neue Light"/>
                        </a:rPr>
                        <a:t>Seleccionar algoritmos candidatos, definiendo qué parámetros probar con datos para cada algoritmo</a:t>
                      </a:r>
                      <a:endParaRPr sz="1500">
                        <a:solidFill>
                          <a:schemeClr val="dk1"/>
                        </a:solidFill>
                        <a:latin typeface="Helvetica Neue Light"/>
                        <a:ea typeface="Helvetica Neue Light"/>
                        <a:cs typeface="Helvetica Neue Light"/>
                        <a:sym typeface="Helvetica Neue Light"/>
                      </a:endParaRPr>
                    </a:p>
                    <a:p>
                      <a:pPr indent="0" lvl="0" marL="457200" rtl="0" algn="l">
                        <a:spcBef>
                          <a:spcPts val="0"/>
                        </a:spcBef>
                        <a:spcAft>
                          <a:spcPts val="0"/>
                        </a:spcAft>
                        <a:buNone/>
                      </a:pPr>
                      <a:r>
                        <a:rPr lang="es" sz="1500">
                          <a:solidFill>
                            <a:schemeClr val="dk1"/>
                          </a:solidFill>
                          <a:latin typeface="Helvetica Neue Light"/>
                          <a:ea typeface="Helvetica Neue Light"/>
                          <a:cs typeface="Helvetica Neue Light"/>
                          <a:sym typeface="Helvetica Neue Light"/>
                        </a:rPr>
                        <a:t>mediante un análisis comparativo</a:t>
                      </a:r>
                      <a:endParaRPr sz="15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b="1">
                        <a:solidFill>
                          <a:schemeClr val="dk1"/>
                        </a:solidFill>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214" name="Google Shape;214;p26"/>
          <p:cNvPicPr preferRelativeResize="0"/>
          <p:nvPr/>
        </p:nvPicPr>
        <p:blipFill rotWithShape="1">
          <a:blip r:embed="rId4">
            <a:alphaModFix/>
          </a:blip>
          <a:srcRect b="0" l="0" r="0" t="0"/>
          <a:stretch/>
        </p:blipFill>
        <p:spPr>
          <a:xfrm>
            <a:off x="7239075" y="867100"/>
            <a:ext cx="1634174" cy="639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p27"/>
          <p:cNvPicPr preferRelativeResize="0"/>
          <p:nvPr/>
        </p:nvPicPr>
        <p:blipFill>
          <a:blip r:embed="rId3">
            <a:alphaModFix/>
          </a:blip>
          <a:stretch>
            <a:fillRect/>
          </a:stretch>
        </p:blipFill>
        <p:spPr>
          <a:xfrm>
            <a:off x="7567925" y="4659625"/>
            <a:ext cx="1186526" cy="330675"/>
          </a:xfrm>
          <a:prstGeom prst="rect">
            <a:avLst/>
          </a:prstGeom>
          <a:noFill/>
          <a:ln>
            <a:noFill/>
          </a:ln>
        </p:spPr>
      </p:pic>
      <p:graphicFrame>
        <p:nvGraphicFramePr>
          <p:cNvPr id="220" name="Google Shape;220;p27"/>
          <p:cNvGraphicFramePr/>
          <p:nvPr/>
        </p:nvGraphicFramePr>
        <p:xfrm>
          <a:off x="76638" y="53300"/>
          <a:ext cx="3000000" cy="3000000"/>
        </p:xfrm>
        <a:graphic>
          <a:graphicData uri="http://schemas.openxmlformats.org/drawingml/2006/table">
            <a:tbl>
              <a:tblPr>
                <a:noFill/>
                <a:tableStyleId>{DF396542-8B6E-4455-BF2B-2428E5C15DB7}</a:tableStyleId>
              </a:tblPr>
              <a:tblGrid>
                <a:gridCol w="3099075"/>
                <a:gridCol w="3822275"/>
                <a:gridCol w="2069375"/>
              </a:tblGrid>
              <a:tr h="499675">
                <a:tc gridSpan="3">
                  <a:txBody>
                    <a:bodyPr/>
                    <a:lstStyle/>
                    <a:p>
                      <a:pPr indent="0" lvl="0" marL="0" rtl="0" algn="l">
                        <a:spcBef>
                          <a:spcPts val="0"/>
                        </a:spcBef>
                        <a:spcAft>
                          <a:spcPts val="0"/>
                        </a:spcAft>
                        <a:buNone/>
                      </a:pPr>
                      <a:r>
                        <a:rPr i="1" lang="es" sz="2200">
                          <a:solidFill>
                            <a:schemeClr val="dk1"/>
                          </a:solidFill>
                          <a:latin typeface="Anton"/>
                          <a:ea typeface="Anton"/>
                          <a:cs typeface="Anton"/>
                          <a:sym typeface="Anton"/>
                        </a:rPr>
                        <a:t>SEGUNDA ENTREGA DEL PROYECTO FINAL</a:t>
                      </a:r>
                      <a:endParaRPr i="1" sz="2400">
                        <a:solidFill>
                          <a:schemeClr val="dk1"/>
                        </a:solidFill>
                        <a:latin typeface="Anton"/>
                        <a:ea typeface="Anton"/>
                        <a:cs typeface="Anton"/>
                        <a:sym typeface="Anton"/>
                      </a:endParaRPr>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hMerge="1"/>
                <a:tc hMerge="1"/>
              </a:tr>
              <a:tr h="1241950">
                <a:tc gridSpan="2">
                  <a:txBody>
                    <a:bodyPr/>
                    <a:lstStyle/>
                    <a:p>
                      <a:pPr indent="0" lvl="0" marL="0" rtl="0" algn="l">
                        <a:spcBef>
                          <a:spcPts val="0"/>
                        </a:spcBef>
                        <a:spcAft>
                          <a:spcPts val="0"/>
                        </a:spcAft>
                        <a:buNone/>
                      </a:pPr>
                      <a:r>
                        <a:rPr b="1" lang="es" sz="1600">
                          <a:solidFill>
                            <a:schemeClr val="dk1"/>
                          </a:solidFill>
                          <a:latin typeface="Helvetica Neue"/>
                          <a:ea typeface="Helvetica Neue"/>
                          <a:cs typeface="Helvetica Neue"/>
                          <a:sym typeface="Helvetica Neue"/>
                        </a:rPr>
                        <a:t>Formato: </a:t>
                      </a:r>
                      <a:r>
                        <a:rPr lang="es" sz="1600">
                          <a:solidFill>
                            <a:schemeClr val="dk1"/>
                          </a:solidFill>
                          <a:latin typeface="Helvetica Neue Light"/>
                          <a:ea typeface="Helvetica Neue Light"/>
                          <a:cs typeface="Helvetica Neue Light"/>
                          <a:sym typeface="Helvetica Neue Light"/>
                        </a:rPr>
                        <a:t>Link a repositorio de Github o documento de Jupyter.</a:t>
                      </a:r>
                      <a:br>
                        <a:rPr lang="es" sz="1600">
                          <a:solidFill>
                            <a:schemeClr val="dk1"/>
                          </a:solidFill>
                          <a:latin typeface="Helvetica Neue Light"/>
                          <a:ea typeface="Helvetica Neue Light"/>
                          <a:cs typeface="Helvetica Neue Light"/>
                          <a:sym typeface="Helvetica Neue Light"/>
                        </a:rPr>
                      </a:br>
                      <a:r>
                        <a:rPr lang="es" sz="1600">
                          <a:solidFill>
                            <a:schemeClr val="dk1"/>
                          </a:solidFill>
                          <a:latin typeface="Helvetica Neue Light"/>
                          <a:ea typeface="Helvetica Neue Light"/>
                          <a:cs typeface="Helvetica Neue Light"/>
                          <a:sym typeface="Helvetica Neue Light"/>
                        </a:rPr>
                        <a:t>El archivo debe tener el nombre </a:t>
                      </a:r>
                      <a:r>
                        <a:rPr lang="es" sz="1600">
                          <a:solidFill>
                            <a:schemeClr val="dk1"/>
                          </a:solidFill>
                          <a:highlight>
                            <a:srgbClr val="A6FFCA"/>
                          </a:highlight>
                          <a:latin typeface="Helvetica Neue Light"/>
                          <a:ea typeface="Helvetica Neue Light"/>
                          <a:cs typeface="Helvetica Neue Light"/>
                          <a:sym typeface="Helvetica Neue Light"/>
                        </a:rPr>
                        <a:t>“Entrega2+Apellido”</a:t>
                      </a:r>
                      <a:r>
                        <a:rPr lang="es" sz="1600">
                          <a:solidFill>
                            <a:schemeClr val="dk1"/>
                          </a:solidFill>
                          <a:latin typeface="Helvetica Neue Light"/>
                          <a:ea typeface="Helvetica Neue Light"/>
                          <a:cs typeface="Helvetica Neue Light"/>
                          <a:sym typeface="Helvetica Neue Light"/>
                        </a:rPr>
                        <a:t>. </a:t>
                      </a:r>
                      <a:endParaRPr sz="16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rPr b="1" lang="es" sz="1600">
                          <a:solidFill>
                            <a:schemeClr val="dk1"/>
                          </a:solidFill>
                          <a:latin typeface="Helvetica Neue"/>
                          <a:ea typeface="Helvetica Neue"/>
                          <a:cs typeface="Helvetica Neue"/>
                          <a:sym typeface="Helvetica Neue"/>
                        </a:rPr>
                        <a:t>Sugerencia: </a:t>
                      </a:r>
                      <a:r>
                        <a:rPr lang="es" sz="1600">
                          <a:solidFill>
                            <a:schemeClr val="dk1"/>
                          </a:solidFill>
                          <a:latin typeface="Helvetica Neue Light"/>
                          <a:ea typeface="Helvetica Neue Light"/>
                          <a:cs typeface="Helvetica Neue Light"/>
                          <a:sym typeface="Helvetica Neue Light"/>
                        </a:rPr>
                        <a:t>Solo un miembro del equipo deberá entregar el desafío por plataforma.</a:t>
                      </a:r>
                      <a:endParaRPr b="1" sz="1600">
                        <a:solidFill>
                          <a:schemeClr val="dk1"/>
                        </a:solidFill>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086700">
                <a:tc gridSpan="3">
                  <a:txBody>
                    <a:bodyPr/>
                    <a:lstStyle/>
                    <a:p>
                      <a:pPr indent="0" lvl="0" marL="0" rtl="0" algn="l">
                        <a:spcBef>
                          <a:spcPts val="0"/>
                        </a:spcBef>
                        <a:spcAft>
                          <a:spcPts val="0"/>
                        </a:spcAft>
                        <a:buClr>
                          <a:schemeClr val="dk1"/>
                        </a:buClr>
                        <a:buSzPts val="1100"/>
                        <a:buFont typeface="Arial"/>
                        <a:buNone/>
                      </a:pPr>
                      <a:r>
                        <a:rPr b="1" lang="es" sz="1700">
                          <a:solidFill>
                            <a:schemeClr val="dk1"/>
                          </a:solidFill>
                        </a:rPr>
                        <a:t>&gt;&gt;</a:t>
                      </a:r>
                      <a:r>
                        <a:rPr b="1" lang="es" sz="1600">
                          <a:solidFill>
                            <a:schemeClr val="dk1"/>
                          </a:solidFill>
                          <a:latin typeface="Helvetica Neue"/>
                          <a:ea typeface="Helvetica Neue"/>
                          <a:cs typeface="Helvetica Neue"/>
                          <a:sym typeface="Helvetica Neue"/>
                        </a:rPr>
                        <a:t>Se debe entregar:</a:t>
                      </a:r>
                      <a:endParaRPr b="1" sz="1600">
                        <a:solidFill>
                          <a:schemeClr val="dk1"/>
                        </a:solidFill>
                        <a:latin typeface="Helvetica Neue"/>
                        <a:ea typeface="Helvetica Neue"/>
                        <a:cs typeface="Helvetica Neue"/>
                        <a:sym typeface="Helvetica Neue"/>
                      </a:endParaRPr>
                    </a:p>
                    <a:p>
                      <a:pPr indent="-330200" lvl="0" marL="457200" rtl="0" algn="l">
                        <a:spcBef>
                          <a:spcPts val="0"/>
                        </a:spcBef>
                        <a:spcAft>
                          <a:spcPts val="0"/>
                        </a:spcAft>
                        <a:buClr>
                          <a:schemeClr val="dk1"/>
                        </a:buClr>
                        <a:buSzPts val="1600"/>
                        <a:buFont typeface="Helvetica Neue Light"/>
                        <a:buChar char="●"/>
                      </a:pPr>
                      <a:r>
                        <a:rPr lang="es" sz="1600">
                          <a:solidFill>
                            <a:schemeClr val="dk1"/>
                          </a:solidFill>
                          <a:latin typeface="Helvetica Neue Light"/>
                          <a:ea typeface="Helvetica Neue Light"/>
                          <a:cs typeface="Helvetica Neue Light"/>
                          <a:sym typeface="Helvetica Neue Light"/>
                        </a:rPr>
                        <a:t>Presentación de la empresa, organización o problema específico.</a:t>
                      </a:r>
                      <a:endParaRPr sz="1600">
                        <a:solidFill>
                          <a:schemeClr val="dk1"/>
                        </a:solidFill>
                        <a:latin typeface="Helvetica Neue Light"/>
                        <a:ea typeface="Helvetica Neue Light"/>
                        <a:cs typeface="Helvetica Neue Light"/>
                        <a:sym typeface="Helvetica Neue Light"/>
                      </a:endParaRPr>
                    </a:p>
                    <a:p>
                      <a:pPr indent="-330200" lvl="0" marL="457200" rtl="0" algn="l">
                        <a:spcBef>
                          <a:spcPts val="0"/>
                        </a:spcBef>
                        <a:spcAft>
                          <a:spcPts val="0"/>
                        </a:spcAft>
                        <a:buClr>
                          <a:schemeClr val="dk1"/>
                        </a:buClr>
                        <a:buSzPts val="1600"/>
                        <a:buFont typeface="Helvetica Neue Light"/>
                        <a:buChar char="●"/>
                      </a:pPr>
                      <a:r>
                        <a:rPr lang="es" sz="1600">
                          <a:solidFill>
                            <a:schemeClr val="dk1"/>
                          </a:solidFill>
                          <a:latin typeface="Helvetica Neue Light"/>
                          <a:ea typeface="Helvetica Neue Light"/>
                          <a:cs typeface="Helvetica Neue Light"/>
                          <a:sym typeface="Helvetica Neue Light"/>
                        </a:rPr>
                        <a:t>Preguntas y objetivos de la investigación.</a:t>
                      </a:r>
                      <a:endParaRPr sz="1600">
                        <a:solidFill>
                          <a:schemeClr val="dk1"/>
                        </a:solidFill>
                        <a:latin typeface="Helvetica Neue Light"/>
                        <a:ea typeface="Helvetica Neue Light"/>
                        <a:cs typeface="Helvetica Neue Light"/>
                        <a:sym typeface="Helvetica Neue Light"/>
                      </a:endParaRPr>
                    </a:p>
                    <a:p>
                      <a:pPr indent="-330200" lvl="0" marL="457200" rtl="0" algn="l">
                        <a:spcBef>
                          <a:spcPts val="0"/>
                        </a:spcBef>
                        <a:spcAft>
                          <a:spcPts val="0"/>
                        </a:spcAft>
                        <a:buClr>
                          <a:schemeClr val="dk1"/>
                        </a:buClr>
                        <a:buSzPts val="1600"/>
                        <a:buFont typeface="Helvetica Neue Light"/>
                        <a:buChar char="●"/>
                      </a:pPr>
                      <a:r>
                        <a:rPr lang="es" sz="1600">
                          <a:solidFill>
                            <a:schemeClr val="dk1"/>
                          </a:solidFill>
                          <a:latin typeface="Helvetica Neue Light"/>
                          <a:ea typeface="Helvetica Neue Light"/>
                          <a:cs typeface="Helvetica Neue Light"/>
                          <a:sym typeface="Helvetica Neue Light"/>
                        </a:rPr>
                        <a:t>Conformación del equipo de trabajo.</a:t>
                      </a:r>
                      <a:endParaRPr sz="1600">
                        <a:solidFill>
                          <a:schemeClr val="dk1"/>
                        </a:solidFill>
                        <a:latin typeface="Helvetica Neue Light"/>
                        <a:ea typeface="Helvetica Neue Light"/>
                        <a:cs typeface="Helvetica Neue Light"/>
                        <a:sym typeface="Helvetica Neue Light"/>
                      </a:endParaRPr>
                    </a:p>
                    <a:p>
                      <a:pPr indent="0" lvl="0" marL="457200" rtl="0" algn="l">
                        <a:spcBef>
                          <a:spcPts val="0"/>
                        </a:spcBef>
                        <a:spcAft>
                          <a:spcPts val="0"/>
                        </a:spcAft>
                        <a:buNone/>
                      </a:pPr>
                      <a:r>
                        <a:t/>
                      </a:r>
                      <a:endParaRPr sz="1600">
                        <a:solidFill>
                          <a:schemeClr val="dk1"/>
                        </a:solidFill>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221" name="Google Shape;221;p27"/>
          <p:cNvPicPr preferRelativeResize="0"/>
          <p:nvPr/>
        </p:nvPicPr>
        <p:blipFill rotWithShape="1">
          <a:blip r:embed="rId4">
            <a:alphaModFix/>
          </a:blip>
          <a:srcRect b="0" l="0" r="0" t="0"/>
          <a:stretch/>
        </p:blipFill>
        <p:spPr>
          <a:xfrm>
            <a:off x="7239075" y="867100"/>
            <a:ext cx="1634174" cy="639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5" name="Shape 225"/>
        <p:cNvGrpSpPr/>
        <p:nvPr/>
      </p:nvGrpSpPr>
      <p:grpSpPr>
        <a:xfrm>
          <a:off x="0" y="0"/>
          <a:ext cx="0" cy="0"/>
          <a:chOff x="0" y="0"/>
          <a:chExt cx="0" cy="0"/>
        </a:xfrm>
      </p:grpSpPr>
      <p:sp>
        <p:nvSpPr>
          <p:cNvPr id="226" name="Google Shape;226;p28"/>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0" i="1" lang="es" sz="4000" u="none" cap="none" strike="noStrike">
                <a:solidFill>
                  <a:srgbClr val="E0FF00"/>
                </a:solidFill>
                <a:latin typeface="Anton"/>
                <a:ea typeface="Anton"/>
                <a:cs typeface="Anton"/>
                <a:sym typeface="Anton"/>
              </a:rPr>
              <a:t>¿PREGUNTAS?</a:t>
            </a:r>
            <a:endParaRPr b="0" i="1" sz="4000" u="none" cap="none" strike="noStrike">
              <a:solidFill>
                <a:srgbClr val="E0FF00"/>
              </a:solidFill>
              <a:latin typeface="Anton"/>
              <a:ea typeface="Anton"/>
              <a:cs typeface="Anton"/>
              <a:sym typeface="Anton"/>
            </a:endParaRPr>
          </a:p>
        </p:txBody>
      </p:sp>
      <p:pic>
        <p:nvPicPr>
          <p:cNvPr descr="Tiger Face on Apple iOS 12.2" id="227" name="Google Shape;227;p28"/>
          <p:cNvPicPr preferRelativeResize="0"/>
          <p:nvPr/>
        </p:nvPicPr>
        <p:blipFill rotWithShape="1">
          <a:blip r:embed="rId4">
            <a:alphaModFix/>
          </a:blip>
          <a:srcRect b="0" l="0" r="0" t="0"/>
          <a:stretch/>
        </p:blipFill>
        <p:spPr>
          <a:xfrm>
            <a:off x="5655188" y="2089063"/>
            <a:ext cx="712075" cy="7120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1" name="Shape 231"/>
        <p:cNvGrpSpPr/>
        <p:nvPr/>
      </p:nvGrpSpPr>
      <p:grpSpPr>
        <a:xfrm>
          <a:off x="0" y="0"/>
          <a:ext cx="0" cy="0"/>
          <a:chOff x="0" y="0"/>
          <a:chExt cx="0" cy="0"/>
        </a:xfrm>
      </p:grpSpPr>
      <p:sp>
        <p:nvSpPr>
          <p:cNvPr id="232" name="Google Shape;232;p29"/>
          <p:cNvSpPr txBox="1"/>
          <p:nvPr/>
        </p:nvSpPr>
        <p:spPr>
          <a:xfrm>
            <a:off x="1956450" y="1634075"/>
            <a:ext cx="5231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s" sz="4800">
                <a:solidFill>
                  <a:srgbClr val="E0FF00"/>
                </a:solidFill>
                <a:latin typeface="Anton"/>
                <a:ea typeface="Anton"/>
                <a:cs typeface="Anton"/>
                <a:sym typeface="Anton"/>
              </a:rPr>
              <a:t>¡MUCHAS GRACIAS!</a:t>
            </a:r>
            <a:endParaRPr i="1" sz="4800">
              <a:solidFill>
                <a:srgbClr val="E0FF00"/>
              </a:solidFill>
              <a:latin typeface="Anton"/>
              <a:ea typeface="Anton"/>
              <a:cs typeface="Anton"/>
              <a:sym typeface="Anton"/>
            </a:endParaRPr>
          </a:p>
        </p:txBody>
      </p:sp>
      <p:sp>
        <p:nvSpPr>
          <p:cNvPr id="233" name="Google Shape;233;p29"/>
          <p:cNvSpPr txBox="1"/>
          <p:nvPr/>
        </p:nvSpPr>
        <p:spPr>
          <a:xfrm>
            <a:off x="2180400" y="2623175"/>
            <a:ext cx="4783200" cy="408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s" sz="2200">
                <a:solidFill>
                  <a:srgbClr val="E0FF00"/>
                </a:solidFill>
                <a:latin typeface="Helvetica Neue Light"/>
                <a:ea typeface="Helvetica Neue Light"/>
                <a:cs typeface="Helvetica Neue Light"/>
                <a:sym typeface="Helvetica Neue Light"/>
              </a:rPr>
              <a:t>Resumen de lo visto en clase hoy: </a:t>
            </a:r>
            <a:endParaRPr sz="2200">
              <a:solidFill>
                <a:srgbClr val="E0FF00"/>
              </a:solidFill>
              <a:latin typeface="Helvetica Neue Light"/>
              <a:ea typeface="Helvetica Neue Light"/>
              <a:cs typeface="Helvetica Neue Light"/>
              <a:sym typeface="Helvetica Neue Light"/>
            </a:endParaRPr>
          </a:p>
          <a:p>
            <a:pPr indent="-355600" lvl="0" marL="457200" rtl="0" algn="ctr">
              <a:lnSpc>
                <a:spcPct val="115000"/>
              </a:lnSpc>
              <a:spcBef>
                <a:spcPts val="0"/>
              </a:spcBef>
              <a:spcAft>
                <a:spcPts val="0"/>
              </a:spcAft>
              <a:buClr>
                <a:schemeClr val="dk1"/>
              </a:buClr>
              <a:buSzPts val="2000"/>
              <a:buFont typeface="Helvetica Neue Light"/>
              <a:buChar char="-"/>
            </a:pPr>
            <a:r>
              <a:rPr lang="es" sz="2000">
                <a:solidFill>
                  <a:srgbClr val="E0FF00"/>
                </a:solidFill>
                <a:latin typeface="Helvetica Neue Light"/>
                <a:ea typeface="Helvetica Neue Light"/>
                <a:cs typeface="Helvetica Neue Light"/>
                <a:sym typeface="Helvetica Neue Light"/>
              </a:rPr>
              <a:t>- Métricas de modelos de regresión</a:t>
            </a:r>
            <a:endParaRPr sz="1900">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7" name="Shape 237"/>
        <p:cNvGrpSpPr/>
        <p:nvPr/>
      </p:nvGrpSpPr>
      <p:grpSpPr>
        <a:xfrm>
          <a:off x="0" y="0"/>
          <a:ext cx="0" cy="0"/>
          <a:chOff x="0" y="0"/>
          <a:chExt cx="0" cy="0"/>
        </a:xfrm>
      </p:grpSpPr>
      <p:sp>
        <p:nvSpPr>
          <p:cNvPr id="238" name="Google Shape;238;p30"/>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E0FF00"/>
                </a:solidFill>
                <a:latin typeface="Anton"/>
                <a:ea typeface="Anton"/>
                <a:cs typeface="Anton"/>
                <a:sym typeface="Anton"/>
              </a:rPr>
              <a:t>OPINA Y VALORA ESTA CLASE</a:t>
            </a:r>
            <a:endParaRPr b="0" i="1" sz="3600" u="none" cap="none" strike="noStrike">
              <a:solidFill>
                <a:srgbClr val="E0FF00"/>
              </a:solidFill>
              <a:latin typeface="Anton"/>
              <a:ea typeface="Anton"/>
              <a:cs typeface="Anton"/>
              <a:sym typeface="Anton"/>
            </a:endParaRPr>
          </a:p>
        </p:txBody>
      </p:sp>
      <p:pic>
        <p:nvPicPr>
          <p:cNvPr descr="Dizzy on Apple iOS 12.2" id="239" name="Google Shape;239;p30"/>
          <p:cNvPicPr preferRelativeResize="0"/>
          <p:nvPr/>
        </p:nvPicPr>
        <p:blipFill rotWithShape="1">
          <a:blip r:embed="rId4">
            <a:alphaModFix/>
          </a:blip>
          <a:srcRect b="0" l="0" r="0" t="0"/>
          <a:stretch/>
        </p:blipFill>
        <p:spPr>
          <a:xfrm>
            <a:off x="4168425" y="1602350"/>
            <a:ext cx="807150" cy="8071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243" name="Shape 243"/>
        <p:cNvGrpSpPr/>
        <p:nvPr/>
      </p:nvGrpSpPr>
      <p:grpSpPr>
        <a:xfrm>
          <a:off x="0" y="0"/>
          <a:ext cx="0" cy="0"/>
          <a:chOff x="0" y="0"/>
          <a:chExt cx="0" cy="0"/>
        </a:xfrm>
      </p:grpSpPr>
      <p:sp>
        <p:nvSpPr>
          <p:cNvPr id="244" name="Google Shape;244;p31"/>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121212"/>
                </a:solidFill>
                <a:latin typeface="Anton"/>
                <a:ea typeface="Anton"/>
                <a:cs typeface="Anton"/>
                <a:sym typeface="Anton"/>
              </a:rPr>
              <a:t>#DEMOCRATIZANDOLAEDUCACIÓN</a:t>
            </a:r>
            <a:endParaRPr b="0" i="1" sz="3600" u="none" cap="none" strike="noStrike">
              <a:solidFill>
                <a:srgbClr val="121212"/>
              </a:solidFill>
              <a:latin typeface="Anton"/>
              <a:ea typeface="Anton"/>
              <a:cs typeface="Anton"/>
              <a:sym typeface="Anton"/>
            </a:endParaRPr>
          </a:p>
        </p:txBody>
      </p:sp>
      <p:pic>
        <p:nvPicPr>
          <p:cNvPr id="245" name="Google Shape;245;p3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60" name="Shape 60"/>
        <p:cNvGrpSpPr/>
        <p:nvPr/>
      </p:nvGrpSpPr>
      <p:grpSpPr>
        <a:xfrm>
          <a:off x="0" y="0"/>
          <a:ext cx="0" cy="0"/>
          <a:chOff x="0" y="0"/>
          <a:chExt cx="0" cy="0"/>
        </a:xfrm>
      </p:grpSpPr>
      <p:sp>
        <p:nvSpPr>
          <p:cNvPr id="61" name="Google Shape;61;p14"/>
          <p:cNvSpPr txBox="1"/>
          <p:nvPr/>
        </p:nvSpPr>
        <p:spPr>
          <a:xfrm>
            <a:off x="3979775" y="1363350"/>
            <a:ext cx="4624800" cy="2874000"/>
          </a:xfrm>
          <a:prstGeom prst="rect">
            <a:avLst/>
          </a:prstGeom>
          <a:noFill/>
          <a:ln>
            <a:noFill/>
          </a:ln>
        </p:spPr>
        <p:txBody>
          <a:bodyPr anchorCtr="0" anchor="ctr" bIns="91425" lIns="91425" spcFirstLastPara="1" rIns="91425" wrap="square" tIns="91425">
            <a:noAutofit/>
          </a:bodyPr>
          <a:lstStyle/>
          <a:p>
            <a:pPr indent="-342900" lvl="0" marL="457200" rtl="0" algn="ctr">
              <a:lnSpc>
                <a:spcPct val="115000"/>
              </a:lnSpc>
              <a:spcBef>
                <a:spcPts val="0"/>
              </a:spcBef>
              <a:spcAft>
                <a:spcPts val="0"/>
              </a:spcAft>
              <a:buClr>
                <a:schemeClr val="dk1"/>
              </a:buClr>
              <a:buSzPts val="1800"/>
              <a:buFont typeface="Helvetica Neue Light"/>
              <a:buChar char="●"/>
            </a:pPr>
            <a:r>
              <a:rPr lang="es" sz="1800">
                <a:solidFill>
                  <a:schemeClr val="dk1"/>
                </a:solidFill>
                <a:latin typeface="Helvetica Neue Light"/>
                <a:ea typeface="Helvetica Neue Light"/>
                <a:cs typeface="Helvetica Neue Light"/>
                <a:sym typeface="Helvetica Neue Light"/>
              </a:rPr>
              <a:t>Evaluar métricas de modelos de Regresión.</a:t>
            </a:r>
            <a:endParaRPr sz="1800">
              <a:solidFill>
                <a:schemeClr val="dk1"/>
              </a:solidFill>
              <a:latin typeface="Helvetica Neue Light"/>
              <a:ea typeface="Helvetica Neue Light"/>
              <a:cs typeface="Helvetica Neue Light"/>
              <a:sym typeface="Helvetica Neue Light"/>
            </a:endParaRPr>
          </a:p>
        </p:txBody>
      </p:sp>
      <p:pic>
        <p:nvPicPr>
          <p:cNvPr id="62" name="Google Shape;62;p1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63" name="Google Shape;63;p14"/>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s" sz="3000">
                <a:solidFill>
                  <a:srgbClr val="000000"/>
                </a:solidFill>
                <a:latin typeface="Anton"/>
                <a:ea typeface="Anton"/>
                <a:cs typeface="Anton"/>
                <a:sym typeface="Anton"/>
              </a:rPr>
              <a:t>OBJETIVOS </a:t>
            </a:r>
            <a:r>
              <a:rPr i="1" lang="es" sz="3000">
                <a:latin typeface="Anton"/>
                <a:ea typeface="Anton"/>
                <a:cs typeface="Anton"/>
                <a:sym typeface="Anton"/>
              </a:rPr>
              <a:t>DE LA CLASE</a:t>
            </a:r>
            <a:endParaRPr i="1" sz="3000">
              <a:latin typeface="Anton"/>
              <a:ea typeface="Anton"/>
              <a:cs typeface="Anton"/>
              <a:sym typeface="Anton"/>
            </a:endParaRPr>
          </a:p>
        </p:txBody>
      </p:sp>
      <p:pic>
        <p:nvPicPr>
          <p:cNvPr id="64" name="Google Shape;64;p14"/>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68" name="Shape 68"/>
        <p:cNvGrpSpPr/>
        <p:nvPr/>
      </p:nvGrpSpPr>
      <p:grpSpPr>
        <a:xfrm>
          <a:off x="0" y="0"/>
          <a:ext cx="0" cy="0"/>
          <a:chOff x="0" y="0"/>
          <a:chExt cx="0" cy="0"/>
        </a:xfrm>
      </p:grpSpPr>
      <p:sp>
        <p:nvSpPr>
          <p:cNvPr id="69" name="Google Shape;69;p15"/>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s" sz="3600">
                <a:solidFill>
                  <a:srgbClr val="121212"/>
                </a:solidFill>
                <a:latin typeface="Anton"/>
                <a:ea typeface="Anton"/>
                <a:cs typeface="Anton"/>
                <a:sym typeface="Anton"/>
              </a:rPr>
              <a:t>MAPA DE CONCEPTOS</a:t>
            </a:r>
            <a:endParaRPr i="1" sz="3600">
              <a:solidFill>
                <a:srgbClr val="121212"/>
              </a:solidFill>
              <a:latin typeface="Anton"/>
              <a:ea typeface="Anton"/>
              <a:cs typeface="Anton"/>
              <a:sym typeface="Anton"/>
            </a:endParaRPr>
          </a:p>
        </p:txBody>
      </p:sp>
      <p:pic>
        <p:nvPicPr>
          <p:cNvPr id="70" name="Google Shape;70;p15"/>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4" name="Shape 74"/>
        <p:cNvGrpSpPr/>
        <p:nvPr/>
      </p:nvGrpSpPr>
      <p:grpSpPr>
        <a:xfrm>
          <a:off x="0" y="0"/>
          <a:ext cx="0" cy="0"/>
          <a:chOff x="0" y="0"/>
          <a:chExt cx="0" cy="0"/>
        </a:xfrm>
      </p:grpSpPr>
      <p:sp>
        <p:nvSpPr>
          <p:cNvPr id="75" name="Google Shape;75;p16"/>
          <p:cNvSpPr txBox="1"/>
          <p:nvPr>
            <p:ph type="ctrTitle"/>
          </p:nvPr>
        </p:nvSpPr>
        <p:spPr>
          <a:xfrm>
            <a:off x="176575" y="199288"/>
            <a:ext cx="7552800" cy="422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i="1" lang="es" sz="2000">
                <a:latin typeface="Anton"/>
                <a:ea typeface="Anton"/>
                <a:cs typeface="Anton"/>
                <a:sym typeface="Anton"/>
              </a:rPr>
              <a:t>MAPA DE CONCEPTOS CLASE 44</a:t>
            </a:r>
            <a:endParaRPr i="1" sz="2000">
              <a:latin typeface="Anton"/>
              <a:ea typeface="Anton"/>
              <a:cs typeface="Anton"/>
              <a:sym typeface="Anton"/>
            </a:endParaRPr>
          </a:p>
        </p:txBody>
      </p:sp>
      <p:pic>
        <p:nvPicPr>
          <p:cNvPr id="76" name="Google Shape;76;p1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77" name="Google Shape;77;p16"/>
          <p:cNvPicPr preferRelativeResize="0"/>
          <p:nvPr/>
        </p:nvPicPr>
        <p:blipFill rotWithShape="1">
          <a:blip r:embed="rId4">
            <a:alphaModFix/>
          </a:blip>
          <a:srcRect b="0" l="0" r="0" t="0"/>
          <a:stretch/>
        </p:blipFill>
        <p:spPr>
          <a:xfrm>
            <a:off x="7423862" y="90575"/>
            <a:ext cx="1634174" cy="639850"/>
          </a:xfrm>
          <a:prstGeom prst="rect">
            <a:avLst/>
          </a:prstGeom>
          <a:noFill/>
          <a:ln>
            <a:noFill/>
          </a:ln>
        </p:spPr>
      </p:pic>
      <p:cxnSp>
        <p:nvCxnSpPr>
          <p:cNvPr id="78" name="Google Shape;78;p16"/>
          <p:cNvCxnSpPr/>
          <p:nvPr/>
        </p:nvCxnSpPr>
        <p:spPr>
          <a:xfrm>
            <a:off x="4695850" y="1461750"/>
            <a:ext cx="18300" cy="1735800"/>
          </a:xfrm>
          <a:prstGeom prst="straightConnector1">
            <a:avLst/>
          </a:prstGeom>
          <a:noFill/>
          <a:ln cap="flat" cmpd="sng" w="9525">
            <a:solidFill>
              <a:srgbClr val="888888"/>
            </a:solidFill>
            <a:prstDash val="solid"/>
            <a:round/>
            <a:headEnd len="med" w="med" type="none"/>
            <a:tailEnd len="med" w="med" type="none"/>
          </a:ln>
        </p:spPr>
      </p:cxnSp>
      <p:cxnSp>
        <p:nvCxnSpPr>
          <p:cNvPr id="79" name="Google Shape;79;p16"/>
          <p:cNvCxnSpPr/>
          <p:nvPr/>
        </p:nvCxnSpPr>
        <p:spPr>
          <a:xfrm>
            <a:off x="4692350" y="1449550"/>
            <a:ext cx="451200" cy="3000"/>
          </a:xfrm>
          <a:prstGeom prst="straightConnector1">
            <a:avLst/>
          </a:prstGeom>
          <a:noFill/>
          <a:ln cap="flat" cmpd="sng" w="9525">
            <a:solidFill>
              <a:srgbClr val="CCCCCC"/>
            </a:solidFill>
            <a:prstDash val="solid"/>
            <a:round/>
            <a:headEnd len="med" w="med" type="oval"/>
            <a:tailEnd len="med" w="med" type="oval"/>
          </a:ln>
        </p:spPr>
      </p:cxnSp>
      <p:sp>
        <p:nvSpPr>
          <p:cNvPr id="80" name="Google Shape;80;p16"/>
          <p:cNvSpPr/>
          <p:nvPr/>
        </p:nvSpPr>
        <p:spPr>
          <a:xfrm>
            <a:off x="5163325" y="1203223"/>
            <a:ext cx="1452900" cy="4224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s" sz="1100">
                <a:solidFill>
                  <a:srgbClr val="222222"/>
                </a:solidFill>
                <a:latin typeface="Helvetica Neue"/>
                <a:ea typeface="Helvetica Neue"/>
                <a:cs typeface="Helvetica Neue"/>
                <a:sym typeface="Helvetica Neue"/>
              </a:rPr>
              <a:t>EVALUACIÓN DE MODELOS</a:t>
            </a:r>
            <a:endParaRPr sz="1100">
              <a:solidFill>
                <a:srgbClr val="222222"/>
              </a:solidFill>
              <a:latin typeface="Helvetica Neue"/>
              <a:ea typeface="Helvetica Neue"/>
              <a:cs typeface="Helvetica Neue"/>
              <a:sym typeface="Helvetica Neue"/>
            </a:endParaRPr>
          </a:p>
        </p:txBody>
      </p:sp>
      <p:sp>
        <p:nvSpPr>
          <p:cNvPr id="81" name="Google Shape;81;p16"/>
          <p:cNvSpPr/>
          <p:nvPr/>
        </p:nvSpPr>
        <p:spPr>
          <a:xfrm>
            <a:off x="5163325" y="2955824"/>
            <a:ext cx="1452900" cy="4224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s" sz="1100">
                <a:solidFill>
                  <a:srgbClr val="222222"/>
                </a:solidFill>
                <a:latin typeface="Helvetica Neue"/>
                <a:ea typeface="Helvetica Neue"/>
                <a:cs typeface="Helvetica Neue"/>
                <a:sym typeface="Helvetica Neue"/>
              </a:rPr>
              <a:t>R2</a:t>
            </a:r>
            <a:endParaRPr sz="1100">
              <a:solidFill>
                <a:srgbClr val="222222"/>
              </a:solidFill>
              <a:latin typeface="Helvetica Neue"/>
              <a:ea typeface="Helvetica Neue"/>
              <a:cs typeface="Helvetica Neue"/>
              <a:sym typeface="Helvetica Neue"/>
            </a:endParaRPr>
          </a:p>
        </p:txBody>
      </p:sp>
      <p:sp>
        <p:nvSpPr>
          <p:cNvPr id="82" name="Google Shape;82;p16"/>
          <p:cNvSpPr/>
          <p:nvPr/>
        </p:nvSpPr>
        <p:spPr>
          <a:xfrm>
            <a:off x="5163325" y="1736624"/>
            <a:ext cx="1452900" cy="4224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s" sz="1100">
                <a:solidFill>
                  <a:srgbClr val="222222"/>
                </a:solidFill>
                <a:latin typeface="Helvetica Neue"/>
                <a:ea typeface="Helvetica Neue"/>
                <a:cs typeface="Helvetica Neue"/>
                <a:sym typeface="Helvetica Neue"/>
              </a:rPr>
              <a:t>RMSE</a:t>
            </a:r>
            <a:endParaRPr sz="1100">
              <a:solidFill>
                <a:srgbClr val="222222"/>
              </a:solidFill>
              <a:latin typeface="Helvetica Neue"/>
              <a:ea typeface="Helvetica Neue"/>
              <a:cs typeface="Helvetica Neue"/>
              <a:sym typeface="Helvetica Neue"/>
            </a:endParaRPr>
          </a:p>
        </p:txBody>
      </p:sp>
      <p:sp>
        <p:nvSpPr>
          <p:cNvPr id="83" name="Google Shape;83;p16"/>
          <p:cNvSpPr/>
          <p:nvPr/>
        </p:nvSpPr>
        <p:spPr>
          <a:xfrm>
            <a:off x="2654575" y="2193600"/>
            <a:ext cx="1592100" cy="7563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1100">
                <a:solidFill>
                  <a:srgbClr val="FFFFFF"/>
                </a:solidFill>
                <a:latin typeface="Helvetica Neue"/>
                <a:ea typeface="Helvetica Neue"/>
                <a:cs typeface="Helvetica Neue"/>
                <a:sym typeface="Helvetica Neue"/>
              </a:rPr>
              <a:t>MÉTRICAS PARA ALGORITMOS DE REGRESIÓN</a:t>
            </a:r>
            <a:endParaRPr sz="1100">
              <a:solidFill>
                <a:srgbClr val="FFFFFF"/>
              </a:solidFill>
              <a:latin typeface="Helvetica Neue"/>
              <a:ea typeface="Helvetica Neue"/>
              <a:cs typeface="Helvetica Neue"/>
              <a:sym typeface="Helvetica Neue"/>
            </a:endParaRPr>
          </a:p>
        </p:txBody>
      </p:sp>
      <p:cxnSp>
        <p:nvCxnSpPr>
          <p:cNvPr id="84" name="Google Shape;84;p16"/>
          <p:cNvCxnSpPr/>
          <p:nvPr/>
        </p:nvCxnSpPr>
        <p:spPr>
          <a:xfrm flipH="1" rot="10800000">
            <a:off x="4692350" y="3181450"/>
            <a:ext cx="465600" cy="1800"/>
          </a:xfrm>
          <a:prstGeom prst="straightConnector1">
            <a:avLst/>
          </a:prstGeom>
          <a:noFill/>
          <a:ln cap="flat" cmpd="sng" w="9525">
            <a:solidFill>
              <a:srgbClr val="CCCCCC"/>
            </a:solidFill>
            <a:prstDash val="solid"/>
            <a:round/>
            <a:headEnd len="med" w="med" type="oval"/>
            <a:tailEnd len="med" w="med" type="oval"/>
          </a:ln>
        </p:spPr>
      </p:cxnSp>
      <p:sp>
        <p:nvSpPr>
          <p:cNvPr id="85" name="Google Shape;85;p16"/>
          <p:cNvSpPr/>
          <p:nvPr/>
        </p:nvSpPr>
        <p:spPr>
          <a:xfrm>
            <a:off x="5163325" y="2346224"/>
            <a:ext cx="1452900" cy="4224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s" sz="1100">
                <a:solidFill>
                  <a:srgbClr val="222222"/>
                </a:solidFill>
                <a:latin typeface="Helvetica Neue"/>
                <a:ea typeface="Helvetica Neue"/>
                <a:cs typeface="Helvetica Neue"/>
                <a:sym typeface="Helvetica Neue"/>
              </a:rPr>
              <a:t>MAE</a:t>
            </a:r>
            <a:endParaRPr sz="1100">
              <a:solidFill>
                <a:srgbClr val="222222"/>
              </a:solidFill>
              <a:latin typeface="Helvetica Neue"/>
              <a:ea typeface="Helvetica Neue"/>
              <a:cs typeface="Helvetica Neue"/>
              <a:sym typeface="Helvetica Neue"/>
            </a:endParaRPr>
          </a:p>
        </p:txBody>
      </p:sp>
      <p:cxnSp>
        <p:nvCxnSpPr>
          <p:cNvPr id="86" name="Google Shape;86;p16"/>
          <p:cNvCxnSpPr/>
          <p:nvPr/>
        </p:nvCxnSpPr>
        <p:spPr>
          <a:xfrm flipH="1" rot="10800000">
            <a:off x="4235125" y="2557424"/>
            <a:ext cx="928200" cy="16200"/>
          </a:xfrm>
          <a:prstGeom prst="straightConnector1">
            <a:avLst/>
          </a:prstGeom>
          <a:noFill/>
          <a:ln cap="flat" cmpd="sng" w="9525">
            <a:solidFill>
              <a:srgbClr val="CCCCCC"/>
            </a:solidFill>
            <a:prstDash val="solid"/>
            <a:round/>
            <a:headEnd len="med" w="med" type="oval"/>
            <a:tailEnd len="med" w="med" type="oval"/>
          </a:ln>
        </p:spPr>
      </p:cxnSp>
      <p:cxnSp>
        <p:nvCxnSpPr>
          <p:cNvPr id="87" name="Google Shape;87;p16"/>
          <p:cNvCxnSpPr/>
          <p:nvPr/>
        </p:nvCxnSpPr>
        <p:spPr>
          <a:xfrm flipH="1" rot="10800000">
            <a:off x="4692350" y="1962250"/>
            <a:ext cx="465600" cy="1800"/>
          </a:xfrm>
          <a:prstGeom prst="straightConnector1">
            <a:avLst/>
          </a:prstGeom>
          <a:noFill/>
          <a:ln cap="flat" cmpd="sng" w="9525">
            <a:solidFill>
              <a:srgbClr val="CCCCCC"/>
            </a:solidFill>
            <a:prstDash val="solid"/>
            <a:round/>
            <a:headEnd len="med" w="med" type="oval"/>
            <a:tailEnd len="med" w="med" type="oval"/>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1" name="Shape 91"/>
        <p:cNvGrpSpPr/>
        <p:nvPr/>
      </p:nvGrpSpPr>
      <p:grpSpPr>
        <a:xfrm>
          <a:off x="0" y="0"/>
          <a:ext cx="0" cy="0"/>
          <a:chOff x="0" y="0"/>
          <a:chExt cx="0" cy="0"/>
        </a:xfrm>
      </p:grpSpPr>
      <p:sp>
        <p:nvSpPr>
          <p:cNvPr id="92" name="Google Shape;92;p17"/>
          <p:cNvSpPr/>
          <p:nvPr/>
        </p:nvSpPr>
        <p:spPr>
          <a:xfrm>
            <a:off x="3601900" y="1172475"/>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3" name="Google Shape;93;p1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94" name="Google Shape;94;p17"/>
          <p:cNvSpPr/>
          <p:nvPr/>
        </p:nvSpPr>
        <p:spPr>
          <a:xfrm>
            <a:off x="13402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5" name="Google Shape;95;p17"/>
          <p:cNvCxnSpPr/>
          <p:nvPr/>
        </p:nvCxnSpPr>
        <p:spPr>
          <a:xfrm>
            <a:off x="1322700" y="2446275"/>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6" name="Google Shape;96;p17"/>
          <p:cNvCxnSpPr/>
          <p:nvPr/>
        </p:nvCxnSpPr>
        <p:spPr>
          <a:xfrm>
            <a:off x="1322700" y="2928356"/>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7" name="Google Shape;97;p17"/>
          <p:cNvCxnSpPr/>
          <p:nvPr/>
        </p:nvCxnSpPr>
        <p:spPr>
          <a:xfrm>
            <a:off x="1322700" y="3843832"/>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8" name="Google Shape;98;p17"/>
          <p:cNvCxnSpPr/>
          <p:nvPr/>
        </p:nvCxnSpPr>
        <p:spPr>
          <a:xfrm>
            <a:off x="1322700" y="3380081"/>
            <a:ext cx="1854900" cy="0"/>
          </a:xfrm>
          <a:prstGeom prst="straightConnector1">
            <a:avLst/>
          </a:prstGeom>
          <a:noFill/>
          <a:ln cap="flat" cmpd="sng" w="9525">
            <a:solidFill>
              <a:srgbClr val="EFEFEF"/>
            </a:solidFill>
            <a:prstDash val="solid"/>
            <a:round/>
            <a:headEnd len="med" w="med" type="none"/>
            <a:tailEnd len="med" w="med" type="none"/>
          </a:ln>
        </p:spPr>
      </p:cxnSp>
      <p:pic>
        <p:nvPicPr>
          <p:cNvPr id="99" name="Google Shape;99;p17"/>
          <p:cNvPicPr preferRelativeResize="0"/>
          <p:nvPr/>
        </p:nvPicPr>
        <p:blipFill>
          <a:blip r:embed="rId4">
            <a:alphaModFix/>
          </a:blip>
          <a:stretch>
            <a:fillRect/>
          </a:stretch>
        </p:blipFill>
        <p:spPr>
          <a:xfrm>
            <a:off x="2837800" y="1391289"/>
            <a:ext cx="196500" cy="196500"/>
          </a:xfrm>
          <a:prstGeom prst="rect">
            <a:avLst/>
          </a:prstGeom>
          <a:noFill/>
          <a:ln>
            <a:noFill/>
          </a:ln>
        </p:spPr>
      </p:pic>
      <p:sp>
        <p:nvSpPr>
          <p:cNvPr id="100" name="Google Shape;100;p17"/>
          <p:cNvSpPr/>
          <p:nvPr/>
        </p:nvSpPr>
        <p:spPr>
          <a:xfrm>
            <a:off x="11335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1" name="Google Shape;101;p17"/>
          <p:cNvSpPr/>
          <p:nvPr/>
        </p:nvSpPr>
        <p:spPr>
          <a:xfrm>
            <a:off x="37237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2" name="Google Shape;102;p17"/>
          <p:cNvCxnSpPr/>
          <p:nvPr/>
        </p:nvCxnSpPr>
        <p:spPr>
          <a:xfrm>
            <a:off x="3706200" y="2446275"/>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103" name="Google Shape;103;p17"/>
          <p:cNvCxnSpPr/>
          <p:nvPr/>
        </p:nvCxnSpPr>
        <p:spPr>
          <a:xfrm>
            <a:off x="3706200" y="2928356"/>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104" name="Google Shape;104;p17"/>
          <p:cNvCxnSpPr/>
          <p:nvPr/>
        </p:nvCxnSpPr>
        <p:spPr>
          <a:xfrm>
            <a:off x="3706200" y="3843832"/>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105" name="Google Shape;105;p17"/>
          <p:cNvCxnSpPr/>
          <p:nvPr/>
        </p:nvCxnSpPr>
        <p:spPr>
          <a:xfrm>
            <a:off x="3706200" y="3380081"/>
            <a:ext cx="1854900" cy="0"/>
          </a:xfrm>
          <a:prstGeom prst="straightConnector1">
            <a:avLst/>
          </a:prstGeom>
          <a:noFill/>
          <a:ln cap="flat" cmpd="sng" w="9525">
            <a:solidFill>
              <a:srgbClr val="EFEFEF"/>
            </a:solidFill>
            <a:prstDash val="solid"/>
            <a:round/>
            <a:headEnd len="med" w="med" type="none"/>
            <a:tailEnd len="med" w="med" type="none"/>
          </a:ln>
        </p:spPr>
      </p:cxnSp>
      <p:pic>
        <p:nvPicPr>
          <p:cNvPr id="106" name="Google Shape;106;p17"/>
          <p:cNvPicPr preferRelativeResize="0"/>
          <p:nvPr/>
        </p:nvPicPr>
        <p:blipFill>
          <a:blip r:embed="rId4">
            <a:alphaModFix/>
          </a:blip>
          <a:stretch>
            <a:fillRect/>
          </a:stretch>
        </p:blipFill>
        <p:spPr>
          <a:xfrm>
            <a:off x="5294850" y="1391289"/>
            <a:ext cx="196500" cy="196500"/>
          </a:xfrm>
          <a:prstGeom prst="rect">
            <a:avLst/>
          </a:prstGeom>
          <a:noFill/>
          <a:ln>
            <a:noFill/>
          </a:ln>
        </p:spPr>
      </p:pic>
      <p:sp>
        <p:nvSpPr>
          <p:cNvPr id="107" name="Google Shape;107;p17"/>
          <p:cNvSpPr txBox="1"/>
          <p:nvPr/>
        </p:nvSpPr>
        <p:spPr>
          <a:xfrm>
            <a:off x="1398000" y="21365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s" sz="3600">
                <a:solidFill>
                  <a:srgbClr val="121212"/>
                </a:solidFill>
                <a:latin typeface="Anton"/>
                <a:ea typeface="Anton"/>
                <a:cs typeface="Anton"/>
                <a:sym typeface="Anton"/>
              </a:rPr>
              <a:t>CRONOGRAMA DEL CURSO</a:t>
            </a:r>
            <a:endParaRPr i="1" sz="3600">
              <a:solidFill>
                <a:srgbClr val="121212"/>
              </a:solidFill>
              <a:latin typeface="Anton"/>
              <a:ea typeface="Anton"/>
              <a:cs typeface="Anton"/>
              <a:sym typeface="Anton"/>
            </a:endParaRPr>
          </a:p>
        </p:txBody>
      </p:sp>
      <p:pic>
        <p:nvPicPr>
          <p:cNvPr id="108" name="Google Shape;108;p17"/>
          <p:cNvPicPr preferRelativeResize="0"/>
          <p:nvPr/>
        </p:nvPicPr>
        <p:blipFill rotWithShape="1">
          <a:blip r:embed="rId5">
            <a:alphaModFix/>
          </a:blip>
          <a:srcRect b="0" l="0" r="0" t="0"/>
          <a:stretch/>
        </p:blipFill>
        <p:spPr>
          <a:xfrm>
            <a:off x="1344025" y="2481050"/>
            <a:ext cx="365625" cy="365625"/>
          </a:xfrm>
          <a:prstGeom prst="rect">
            <a:avLst/>
          </a:prstGeom>
          <a:noFill/>
          <a:ln>
            <a:noFill/>
          </a:ln>
        </p:spPr>
      </p:pic>
      <p:sp>
        <p:nvSpPr>
          <p:cNvPr id="109" name="Google Shape;109;p17"/>
          <p:cNvSpPr txBox="1"/>
          <p:nvPr/>
        </p:nvSpPr>
        <p:spPr>
          <a:xfrm>
            <a:off x="1739525" y="2474150"/>
            <a:ext cx="1389600" cy="28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sz="700">
                <a:latin typeface="Helvetica Neue"/>
                <a:ea typeface="Helvetica Neue"/>
                <a:cs typeface="Helvetica Neue"/>
                <a:sym typeface="Helvetica Neue"/>
              </a:rPr>
              <a:t>CALCULANDO MÉTRICAS DE CLASIFICACIÓN</a:t>
            </a:r>
            <a:endParaRPr sz="700">
              <a:latin typeface="Helvetica Neue"/>
              <a:ea typeface="Helvetica Neue"/>
              <a:cs typeface="Helvetica Neue"/>
              <a:sym typeface="Helvetica Neue"/>
            </a:endParaRPr>
          </a:p>
          <a:p>
            <a:pPr indent="0" lvl="0" marL="0" rtl="0" algn="l">
              <a:lnSpc>
                <a:spcPct val="100000"/>
              </a:lnSpc>
              <a:spcBef>
                <a:spcPts val="0"/>
              </a:spcBef>
              <a:spcAft>
                <a:spcPts val="0"/>
              </a:spcAft>
              <a:buNone/>
            </a:pPr>
            <a:r>
              <a:t/>
            </a:r>
            <a:endParaRPr sz="700">
              <a:latin typeface="Helvetica Neue"/>
              <a:ea typeface="Helvetica Neue"/>
              <a:cs typeface="Helvetica Neue"/>
              <a:sym typeface="Helvetica Neue"/>
            </a:endParaRPr>
          </a:p>
        </p:txBody>
      </p:sp>
      <p:sp>
        <p:nvSpPr>
          <p:cNvPr id="110" name="Google Shape;110;p17"/>
          <p:cNvSpPr txBox="1"/>
          <p:nvPr/>
        </p:nvSpPr>
        <p:spPr>
          <a:xfrm>
            <a:off x="15022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Helvetica Neue"/>
                <a:ea typeface="Helvetica Neue"/>
                <a:cs typeface="Helvetica Neue"/>
                <a:sym typeface="Helvetica Neue"/>
              </a:rPr>
              <a:t>Clase 43</a:t>
            </a:r>
            <a:endParaRPr>
              <a:latin typeface="Helvetica Neue"/>
              <a:ea typeface="Helvetica Neue"/>
              <a:cs typeface="Helvetica Neue"/>
              <a:sym typeface="Helvetica Neue"/>
            </a:endParaRPr>
          </a:p>
        </p:txBody>
      </p:sp>
      <p:sp>
        <p:nvSpPr>
          <p:cNvPr id="111" name="Google Shape;111;p17"/>
          <p:cNvSpPr txBox="1"/>
          <p:nvPr/>
        </p:nvSpPr>
        <p:spPr>
          <a:xfrm>
            <a:off x="1344025" y="1681800"/>
            <a:ext cx="18549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b="1" lang="es" sz="1100">
                <a:latin typeface="Helvetica Neue"/>
                <a:ea typeface="Helvetica Neue"/>
                <a:cs typeface="Helvetica Neue"/>
                <a:sym typeface="Helvetica Neue"/>
              </a:rPr>
              <a:t>Selección del Algoritmo y Entrenamiento del Modelo I</a:t>
            </a:r>
            <a:endParaRPr b="1" sz="1100">
              <a:solidFill>
                <a:srgbClr val="000000"/>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b="1" sz="1100">
              <a:latin typeface="Helvetica Neue"/>
              <a:ea typeface="Helvetica Neue"/>
              <a:cs typeface="Helvetica Neue"/>
              <a:sym typeface="Helvetica Neue"/>
            </a:endParaRPr>
          </a:p>
        </p:txBody>
      </p:sp>
      <p:sp>
        <p:nvSpPr>
          <p:cNvPr id="112" name="Google Shape;112;p17"/>
          <p:cNvSpPr txBox="1"/>
          <p:nvPr/>
        </p:nvSpPr>
        <p:spPr>
          <a:xfrm>
            <a:off x="38644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Helvetica Neue"/>
                <a:ea typeface="Helvetica Neue"/>
                <a:cs typeface="Helvetica Neue"/>
                <a:sym typeface="Helvetica Neue"/>
              </a:rPr>
              <a:t>Clase 44</a:t>
            </a:r>
            <a:endParaRPr>
              <a:latin typeface="Helvetica Neue"/>
              <a:ea typeface="Helvetica Neue"/>
              <a:cs typeface="Helvetica Neue"/>
              <a:sym typeface="Helvetica Neue"/>
            </a:endParaRPr>
          </a:p>
        </p:txBody>
      </p:sp>
      <p:sp>
        <p:nvSpPr>
          <p:cNvPr id="113" name="Google Shape;113;p17"/>
          <p:cNvSpPr txBox="1"/>
          <p:nvPr/>
        </p:nvSpPr>
        <p:spPr>
          <a:xfrm>
            <a:off x="3706225" y="1681800"/>
            <a:ext cx="18549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b="1" lang="es" sz="1100">
                <a:latin typeface="Helvetica Neue"/>
                <a:ea typeface="Helvetica Neue"/>
                <a:cs typeface="Helvetica Neue"/>
                <a:sym typeface="Helvetica Neue"/>
              </a:rPr>
              <a:t>Selección del Algoritmo y Entrenamiento del Modelo II</a:t>
            </a:r>
            <a:endParaRPr b="1" sz="1100">
              <a:solidFill>
                <a:srgbClr val="000000"/>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b="1" sz="1100">
              <a:latin typeface="Helvetica Neue"/>
              <a:ea typeface="Helvetica Neue"/>
              <a:cs typeface="Helvetica Neue"/>
              <a:sym typeface="Helvetica Neue"/>
            </a:endParaRPr>
          </a:p>
        </p:txBody>
      </p:sp>
      <p:pic>
        <p:nvPicPr>
          <p:cNvPr id="114" name="Google Shape;114;p17"/>
          <p:cNvPicPr preferRelativeResize="0"/>
          <p:nvPr/>
        </p:nvPicPr>
        <p:blipFill rotWithShape="1">
          <a:blip r:embed="rId6">
            <a:alphaModFix/>
          </a:blip>
          <a:srcRect b="0" l="0" r="0" t="0"/>
          <a:stretch/>
        </p:blipFill>
        <p:spPr>
          <a:xfrm>
            <a:off x="3706213" y="2514737"/>
            <a:ext cx="365625" cy="365625"/>
          </a:xfrm>
          <a:prstGeom prst="rect">
            <a:avLst/>
          </a:prstGeom>
          <a:noFill/>
          <a:ln>
            <a:noFill/>
          </a:ln>
        </p:spPr>
      </p:pic>
      <p:sp>
        <p:nvSpPr>
          <p:cNvPr id="115" name="Google Shape;115;p17"/>
          <p:cNvSpPr txBox="1"/>
          <p:nvPr/>
        </p:nvSpPr>
        <p:spPr>
          <a:xfrm>
            <a:off x="4071851" y="2540050"/>
            <a:ext cx="1524300" cy="315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sz="800">
                <a:solidFill>
                  <a:schemeClr val="dk1"/>
                </a:solidFill>
                <a:highlight>
                  <a:srgbClr val="FFFFFF"/>
                </a:highlight>
                <a:latin typeface="Helvetica Neue Light"/>
                <a:ea typeface="Helvetica Neue Light"/>
                <a:cs typeface="Helvetica Neue Light"/>
                <a:sym typeface="Helvetica Neue Light"/>
              </a:rPr>
              <a:t>REGRESIÓN</a:t>
            </a:r>
            <a:endParaRPr sz="500">
              <a:latin typeface="Helvetica Neue Light"/>
              <a:ea typeface="Helvetica Neue Light"/>
              <a:cs typeface="Helvetica Neue Light"/>
              <a:sym typeface="Helvetica Neue Light"/>
            </a:endParaRPr>
          </a:p>
        </p:txBody>
      </p:sp>
      <p:sp>
        <p:nvSpPr>
          <p:cNvPr id="116" name="Google Shape;116;p17"/>
          <p:cNvSpPr/>
          <p:nvPr/>
        </p:nvSpPr>
        <p:spPr>
          <a:xfrm>
            <a:off x="62383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7" name="Google Shape;117;p17"/>
          <p:cNvCxnSpPr/>
          <p:nvPr/>
        </p:nvCxnSpPr>
        <p:spPr>
          <a:xfrm>
            <a:off x="6220800" y="2446275"/>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118" name="Google Shape;118;p17"/>
          <p:cNvCxnSpPr/>
          <p:nvPr/>
        </p:nvCxnSpPr>
        <p:spPr>
          <a:xfrm>
            <a:off x="6220800" y="2928356"/>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119" name="Google Shape;119;p17"/>
          <p:cNvCxnSpPr/>
          <p:nvPr/>
        </p:nvCxnSpPr>
        <p:spPr>
          <a:xfrm>
            <a:off x="6220800" y="3843832"/>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120" name="Google Shape;120;p17"/>
          <p:cNvCxnSpPr/>
          <p:nvPr/>
        </p:nvCxnSpPr>
        <p:spPr>
          <a:xfrm>
            <a:off x="6220800" y="3380081"/>
            <a:ext cx="1854900" cy="0"/>
          </a:xfrm>
          <a:prstGeom prst="straightConnector1">
            <a:avLst/>
          </a:prstGeom>
          <a:noFill/>
          <a:ln cap="flat" cmpd="sng" w="9525">
            <a:solidFill>
              <a:srgbClr val="EFEFEF"/>
            </a:solidFill>
            <a:prstDash val="solid"/>
            <a:round/>
            <a:headEnd len="med" w="med" type="none"/>
            <a:tailEnd len="med" w="med" type="none"/>
          </a:ln>
        </p:spPr>
      </p:cxnSp>
      <p:sp>
        <p:nvSpPr>
          <p:cNvPr id="121" name="Google Shape;121;p17"/>
          <p:cNvSpPr txBox="1"/>
          <p:nvPr/>
        </p:nvSpPr>
        <p:spPr>
          <a:xfrm>
            <a:off x="63790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Helvetica Neue"/>
                <a:ea typeface="Helvetica Neue"/>
                <a:cs typeface="Helvetica Neue"/>
                <a:sym typeface="Helvetica Neue"/>
              </a:rPr>
              <a:t>Clase 45</a:t>
            </a:r>
            <a:endParaRPr>
              <a:latin typeface="Helvetica Neue"/>
              <a:ea typeface="Helvetica Neue"/>
              <a:cs typeface="Helvetica Neue"/>
              <a:sym typeface="Helvetica Neue"/>
            </a:endParaRPr>
          </a:p>
        </p:txBody>
      </p:sp>
      <p:sp>
        <p:nvSpPr>
          <p:cNvPr id="122" name="Google Shape;122;p17"/>
          <p:cNvSpPr txBox="1"/>
          <p:nvPr/>
        </p:nvSpPr>
        <p:spPr>
          <a:xfrm>
            <a:off x="6220825" y="1681800"/>
            <a:ext cx="18549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b="1" lang="es" sz="1100">
                <a:latin typeface="Helvetica Neue"/>
                <a:ea typeface="Helvetica Neue"/>
                <a:cs typeface="Helvetica Neue"/>
                <a:sym typeface="Helvetica Neue"/>
              </a:rPr>
              <a:t>Validación de modelos - Métricas.</a:t>
            </a:r>
            <a:endParaRPr b="1" sz="1100">
              <a:solidFill>
                <a:srgbClr val="000000"/>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b="1" sz="1100">
              <a:latin typeface="Helvetica Neue"/>
              <a:ea typeface="Helvetica Neue"/>
              <a:cs typeface="Helvetica Neue"/>
              <a:sym typeface="Helvetica Neue"/>
            </a:endParaRPr>
          </a:p>
        </p:txBody>
      </p:sp>
      <p:pic>
        <p:nvPicPr>
          <p:cNvPr id="123" name="Google Shape;123;p17"/>
          <p:cNvPicPr preferRelativeResize="0"/>
          <p:nvPr/>
        </p:nvPicPr>
        <p:blipFill rotWithShape="1">
          <a:blip r:embed="rId7">
            <a:alphaModFix/>
          </a:blip>
          <a:srcRect b="0" l="0" r="0" t="0"/>
          <a:stretch/>
        </p:blipFill>
        <p:spPr>
          <a:xfrm>
            <a:off x="6297013" y="2514737"/>
            <a:ext cx="365625" cy="365625"/>
          </a:xfrm>
          <a:prstGeom prst="rect">
            <a:avLst/>
          </a:prstGeom>
          <a:noFill/>
          <a:ln>
            <a:noFill/>
          </a:ln>
        </p:spPr>
      </p:pic>
      <p:sp>
        <p:nvSpPr>
          <p:cNvPr id="124" name="Google Shape;124;p17"/>
          <p:cNvSpPr txBox="1"/>
          <p:nvPr/>
        </p:nvSpPr>
        <p:spPr>
          <a:xfrm>
            <a:off x="6662651" y="2540050"/>
            <a:ext cx="1524300" cy="315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sz="800">
                <a:solidFill>
                  <a:srgbClr val="000000"/>
                </a:solidFill>
                <a:highlight>
                  <a:srgbClr val="FFFFFF"/>
                </a:highlight>
                <a:latin typeface="Helvetica Neue Light"/>
                <a:ea typeface="Helvetica Neue Light"/>
                <a:cs typeface="Helvetica Neue Light"/>
                <a:sym typeface="Helvetica Neue Light"/>
              </a:rPr>
              <a:t>CLUSTERING</a:t>
            </a:r>
            <a:endParaRPr sz="500">
              <a:latin typeface="Helvetica Neue Light"/>
              <a:ea typeface="Helvetica Neue Light"/>
              <a:cs typeface="Helvetica Neue Light"/>
              <a:sym typeface="Helvetica Neue Light"/>
            </a:endParaRPr>
          </a:p>
        </p:txBody>
      </p:sp>
      <p:pic>
        <p:nvPicPr>
          <p:cNvPr id="125" name="Google Shape;125;p17"/>
          <p:cNvPicPr preferRelativeResize="0"/>
          <p:nvPr/>
        </p:nvPicPr>
        <p:blipFill rotWithShape="1">
          <a:blip r:embed="rId8">
            <a:alphaModFix/>
          </a:blip>
          <a:srcRect b="0" l="0" r="0" t="0"/>
          <a:stretch/>
        </p:blipFill>
        <p:spPr>
          <a:xfrm>
            <a:off x="6322334" y="2996716"/>
            <a:ext cx="315000" cy="315000"/>
          </a:xfrm>
          <a:prstGeom prst="rect">
            <a:avLst/>
          </a:prstGeom>
          <a:noFill/>
          <a:ln>
            <a:noFill/>
          </a:ln>
        </p:spPr>
      </p:pic>
      <p:pic>
        <p:nvPicPr>
          <p:cNvPr id="126" name="Google Shape;126;p17"/>
          <p:cNvPicPr preferRelativeResize="0"/>
          <p:nvPr/>
        </p:nvPicPr>
        <p:blipFill rotWithShape="1">
          <a:blip r:embed="rId8">
            <a:alphaModFix/>
          </a:blip>
          <a:srcRect b="0" l="0" r="0" t="0"/>
          <a:stretch/>
        </p:blipFill>
        <p:spPr>
          <a:xfrm>
            <a:off x="6322334" y="3453916"/>
            <a:ext cx="315000" cy="315000"/>
          </a:xfrm>
          <a:prstGeom prst="rect">
            <a:avLst/>
          </a:prstGeom>
          <a:noFill/>
          <a:ln>
            <a:noFill/>
          </a:ln>
        </p:spPr>
      </p:pic>
      <p:sp>
        <p:nvSpPr>
          <p:cNvPr id="127" name="Google Shape;127;p17"/>
          <p:cNvSpPr txBox="1"/>
          <p:nvPr/>
        </p:nvSpPr>
        <p:spPr>
          <a:xfrm>
            <a:off x="6662651" y="2997250"/>
            <a:ext cx="1524300" cy="315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sz="800">
                <a:solidFill>
                  <a:srgbClr val="000000"/>
                </a:solidFill>
                <a:highlight>
                  <a:srgbClr val="FFFFFF"/>
                </a:highlight>
                <a:latin typeface="Helvetica Neue Light"/>
                <a:ea typeface="Helvetica Neue Light"/>
                <a:cs typeface="Helvetica Neue Light"/>
                <a:sym typeface="Helvetica Neue Light"/>
              </a:rPr>
              <a:t>SILHOUETTE</a:t>
            </a:r>
            <a:endParaRPr sz="500">
              <a:latin typeface="Helvetica Neue Light"/>
              <a:ea typeface="Helvetica Neue Light"/>
              <a:cs typeface="Helvetica Neue Light"/>
              <a:sym typeface="Helvetica Neue Light"/>
            </a:endParaRPr>
          </a:p>
        </p:txBody>
      </p:sp>
      <p:sp>
        <p:nvSpPr>
          <p:cNvPr id="128" name="Google Shape;128;p17"/>
          <p:cNvSpPr txBox="1"/>
          <p:nvPr/>
        </p:nvSpPr>
        <p:spPr>
          <a:xfrm>
            <a:off x="6662651" y="3454450"/>
            <a:ext cx="1524300" cy="315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sz="800">
                <a:solidFill>
                  <a:srgbClr val="000000"/>
                </a:solidFill>
                <a:highlight>
                  <a:srgbClr val="FFFFFF"/>
                </a:highlight>
                <a:latin typeface="Helvetica Neue Light"/>
                <a:ea typeface="Helvetica Neue Light"/>
                <a:cs typeface="Helvetica Neue Light"/>
                <a:sym typeface="Helvetica Neue Light"/>
              </a:rPr>
              <a:t>MÉTRICAS DE EVALUACIÓN</a:t>
            </a:r>
            <a:endParaRPr sz="500">
              <a:latin typeface="Helvetica Neue Light"/>
              <a:ea typeface="Helvetica Neue Light"/>
              <a:cs typeface="Helvetica Neue Light"/>
              <a:sym typeface="Helvetica Neue Light"/>
            </a:endParaRPr>
          </a:p>
        </p:txBody>
      </p:sp>
      <p:sp>
        <p:nvSpPr>
          <p:cNvPr id="129" name="Google Shape;129;p17"/>
          <p:cNvSpPr/>
          <p:nvPr/>
        </p:nvSpPr>
        <p:spPr>
          <a:xfrm>
            <a:off x="6162775"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nvGrpSpPr>
          <p:cNvPr id="130" name="Google Shape;130;p17"/>
          <p:cNvGrpSpPr/>
          <p:nvPr/>
        </p:nvGrpSpPr>
        <p:grpSpPr>
          <a:xfrm>
            <a:off x="3686397" y="2955551"/>
            <a:ext cx="436044" cy="424457"/>
            <a:chOff x="3882275" y="708249"/>
            <a:chExt cx="1379450" cy="1379450"/>
          </a:xfrm>
        </p:grpSpPr>
        <p:pic>
          <p:nvPicPr>
            <p:cNvPr id="131" name="Google Shape;131;p17"/>
            <p:cNvPicPr preferRelativeResize="0"/>
            <p:nvPr/>
          </p:nvPicPr>
          <p:blipFill rotWithShape="1">
            <a:blip r:embed="rId9">
              <a:alphaModFix/>
            </a:blip>
            <a:srcRect b="0" l="0" r="0" t="0"/>
            <a:stretch/>
          </p:blipFill>
          <p:spPr>
            <a:xfrm>
              <a:off x="3882275" y="708249"/>
              <a:ext cx="1379450" cy="1379450"/>
            </a:xfrm>
            <a:prstGeom prst="rect">
              <a:avLst/>
            </a:prstGeom>
            <a:noFill/>
            <a:ln>
              <a:noFill/>
            </a:ln>
          </p:spPr>
        </p:pic>
        <p:sp>
          <p:nvSpPr>
            <p:cNvPr id="132" name="Google Shape;132;p17"/>
            <p:cNvSpPr/>
            <p:nvPr/>
          </p:nvSpPr>
          <p:spPr>
            <a:xfrm>
              <a:off x="4823975" y="799475"/>
              <a:ext cx="381900" cy="3819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1" lang="es">
                  <a:solidFill>
                    <a:srgbClr val="FFFFFF"/>
                  </a:solidFill>
                  <a:latin typeface="Helvetica Neue"/>
                  <a:ea typeface="Helvetica Neue"/>
                  <a:cs typeface="Helvetica Neue"/>
                  <a:sym typeface="Helvetica Neue"/>
                </a:rPr>
                <a:t>2</a:t>
              </a:r>
              <a:endParaRPr b="1">
                <a:solidFill>
                  <a:srgbClr val="FFFFFF"/>
                </a:solidFill>
                <a:latin typeface="Helvetica Neue"/>
                <a:ea typeface="Helvetica Neue"/>
                <a:cs typeface="Helvetica Neue"/>
                <a:sym typeface="Helvetica Neue"/>
              </a:endParaRPr>
            </a:p>
          </p:txBody>
        </p:sp>
      </p:grpSp>
      <p:sp>
        <p:nvSpPr>
          <p:cNvPr id="133" name="Google Shape;133;p17"/>
          <p:cNvSpPr txBox="1"/>
          <p:nvPr/>
        </p:nvSpPr>
        <p:spPr>
          <a:xfrm>
            <a:off x="4071851" y="2997250"/>
            <a:ext cx="1524300" cy="315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sz="800">
                <a:solidFill>
                  <a:srgbClr val="000000"/>
                </a:solidFill>
                <a:highlight>
                  <a:srgbClr val="FFFFFF"/>
                </a:highlight>
                <a:latin typeface="Helvetica Neue Light"/>
                <a:ea typeface="Helvetica Neue Light"/>
                <a:cs typeface="Helvetica Neue Light"/>
                <a:sym typeface="Helvetica Neue Light"/>
              </a:rPr>
              <a:t>SEGUNDA ENTREGA DEL PROYECTO FINAL</a:t>
            </a:r>
            <a:endParaRPr sz="500">
              <a:latin typeface="Helvetica Neue Light"/>
              <a:ea typeface="Helvetica Neue Light"/>
              <a:cs typeface="Helvetica Neue Light"/>
              <a:sym typeface="Helvetica Neue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137" name="Shape 137"/>
        <p:cNvGrpSpPr/>
        <p:nvPr/>
      </p:nvGrpSpPr>
      <p:grpSpPr>
        <a:xfrm>
          <a:off x="0" y="0"/>
          <a:ext cx="0" cy="0"/>
          <a:chOff x="0" y="0"/>
          <a:chExt cx="0" cy="0"/>
        </a:xfrm>
      </p:grpSpPr>
      <p:sp>
        <p:nvSpPr>
          <p:cNvPr id="138" name="Google Shape;138;p18"/>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121212"/>
                </a:solidFill>
                <a:latin typeface="Anton"/>
                <a:ea typeface="Anton"/>
                <a:cs typeface="Anton"/>
                <a:sym typeface="Anton"/>
              </a:rPr>
              <a:t>REPASO DE SESIONES ANTERIORES</a:t>
            </a:r>
            <a:endParaRPr b="0" i="1" sz="3600" u="none" cap="none" strike="noStrike">
              <a:solidFill>
                <a:srgbClr val="121212"/>
              </a:solidFill>
              <a:latin typeface="Anton"/>
              <a:ea typeface="Anton"/>
              <a:cs typeface="Anton"/>
              <a:sym typeface="Anton"/>
            </a:endParaRPr>
          </a:p>
        </p:txBody>
      </p:sp>
      <p:pic>
        <p:nvPicPr>
          <p:cNvPr id="139" name="Google Shape;139;p1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CEFAB"/>
            </a:gs>
            <a:gs pos="100000">
              <a:srgbClr val="E0FF00"/>
            </a:gs>
          </a:gsLst>
          <a:lin ang="10800025" scaled="0"/>
        </a:gradFill>
      </p:bgPr>
    </p:bg>
    <p:spTree>
      <p:nvGrpSpPr>
        <p:cNvPr id="143" name="Shape 143"/>
        <p:cNvGrpSpPr/>
        <p:nvPr/>
      </p:nvGrpSpPr>
      <p:grpSpPr>
        <a:xfrm>
          <a:off x="0" y="0"/>
          <a:ext cx="0" cy="0"/>
          <a:chOff x="0" y="0"/>
          <a:chExt cx="0" cy="0"/>
        </a:xfrm>
      </p:grpSpPr>
      <p:pic>
        <p:nvPicPr>
          <p:cNvPr id="144" name="Google Shape;144;p1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45" name="Google Shape;145;p19"/>
          <p:cNvSpPr txBox="1"/>
          <p:nvPr/>
        </p:nvSpPr>
        <p:spPr>
          <a:xfrm>
            <a:off x="651326" y="2096765"/>
            <a:ext cx="7841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3500"/>
              <a:buFont typeface="Arial"/>
              <a:buNone/>
            </a:pPr>
            <a:r>
              <a:rPr b="0" i="1" lang="es" sz="3500" u="none" cap="none" strike="noStrike">
                <a:solidFill>
                  <a:srgbClr val="000000"/>
                </a:solidFill>
                <a:latin typeface="Anton"/>
                <a:ea typeface="Anton"/>
                <a:cs typeface="Anton"/>
                <a:sym typeface="Anton"/>
              </a:rPr>
              <a:t>Métricas para Algoritmos </a:t>
            </a:r>
            <a:endParaRPr b="0" i="1" sz="3500" u="none" cap="none" strike="noStrike">
              <a:solidFill>
                <a:srgbClr val="000000"/>
              </a:solidFill>
              <a:latin typeface="Anton"/>
              <a:ea typeface="Anton"/>
              <a:cs typeface="Anton"/>
              <a:sym typeface="Anton"/>
            </a:endParaRPr>
          </a:p>
          <a:p>
            <a:pPr indent="0" lvl="0" marL="0" marR="0" rtl="0" algn="ctr">
              <a:lnSpc>
                <a:spcPct val="115000"/>
              </a:lnSpc>
              <a:spcBef>
                <a:spcPts val="0"/>
              </a:spcBef>
              <a:spcAft>
                <a:spcPts val="0"/>
              </a:spcAft>
              <a:buClr>
                <a:srgbClr val="000000"/>
              </a:buClr>
              <a:buSzPts val="3500"/>
              <a:buFont typeface="Arial"/>
              <a:buNone/>
            </a:pPr>
            <a:r>
              <a:rPr b="0" i="1" lang="es" sz="3500" u="none" cap="none" strike="noStrike">
                <a:solidFill>
                  <a:srgbClr val="000000"/>
                </a:solidFill>
                <a:latin typeface="Anton"/>
                <a:ea typeface="Anton"/>
                <a:cs typeface="Anton"/>
                <a:sym typeface="Anton"/>
              </a:rPr>
              <a:t>de Regresión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49" name="Shape 149"/>
        <p:cNvGrpSpPr/>
        <p:nvPr/>
      </p:nvGrpSpPr>
      <p:grpSpPr>
        <a:xfrm>
          <a:off x="0" y="0"/>
          <a:ext cx="0" cy="0"/>
          <a:chOff x="0" y="0"/>
          <a:chExt cx="0" cy="0"/>
        </a:xfrm>
      </p:grpSpPr>
      <p:sp>
        <p:nvSpPr>
          <p:cNvPr id="150" name="Google Shape;150;p20"/>
          <p:cNvSpPr txBox="1"/>
          <p:nvPr/>
        </p:nvSpPr>
        <p:spPr>
          <a:xfrm>
            <a:off x="597750" y="2001575"/>
            <a:ext cx="7948500" cy="228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s" sz="4000">
                <a:latin typeface="Anton"/>
                <a:ea typeface="Anton"/>
                <a:cs typeface="Anton"/>
                <a:sym typeface="Anton"/>
              </a:rPr>
              <a:t>MÉTRICAS PARA ALGORITMOS DE REGRESIÓN</a:t>
            </a:r>
            <a:endParaRPr b="0" i="1" sz="4000" u="none" cap="none" strike="noStrike">
              <a:solidFill>
                <a:srgbClr val="000000"/>
              </a:solidFill>
              <a:latin typeface="Anton"/>
              <a:ea typeface="Anton"/>
              <a:cs typeface="Anton"/>
              <a:sym typeface="Anton"/>
            </a:endParaRPr>
          </a:p>
          <a:p>
            <a:pPr indent="0" lvl="0" marL="0" marR="0" rtl="0" algn="ctr">
              <a:lnSpc>
                <a:spcPct val="150000"/>
              </a:lnSpc>
              <a:spcBef>
                <a:spcPts val="1000"/>
              </a:spcBef>
              <a:spcAft>
                <a:spcPts val="0"/>
              </a:spcAft>
              <a:buClr>
                <a:srgbClr val="000000"/>
              </a:buClr>
              <a:buSzPts val="4000"/>
              <a:buFont typeface="Arial"/>
              <a:buNone/>
            </a:pPr>
            <a:r>
              <a:rPr lang="es" sz="2000">
                <a:latin typeface="Helvetica Neue Light"/>
                <a:ea typeface="Helvetica Neue Light"/>
                <a:cs typeface="Helvetica Neue Light"/>
                <a:sym typeface="Helvetica Neue Light"/>
              </a:rPr>
              <a:t>Haremos un Recap Colaborativo</a:t>
            </a:r>
            <a:endParaRPr b="0" i="0" sz="2000" u="none" cap="none" strike="noStrike">
              <a:solidFill>
                <a:srgbClr val="000000"/>
              </a:solidFill>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br>
              <a:rPr b="1" i="0" lang="es" sz="2000" u="none" cap="none" strike="noStrike">
                <a:solidFill>
                  <a:srgbClr val="000000"/>
                </a:solidFill>
                <a:latin typeface="Helvetica Neue"/>
                <a:ea typeface="Helvetica Neue"/>
                <a:cs typeface="Helvetica Neue"/>
                <a:sym typeface="Helvetica Neue"/>
              </a:rPr>
            </a:br>
            <a:r>
              <a:rPr b="1" i="0" lang="es" sz="2000" u="none" cap="none" strike="noStrike">
                <a:solidFill>
                  <a:srgbClr val="000000"/>
                </a:solidFill>
                <a:latin typeface="Helvetica Neue"/>
                <a:ea typeface="Helvetica Neue"/>
                <a:cs typeface="Helvetica Neue"/>
                <a:sym typeface="Helvetica Neue"/>
              </a:rPr>
              <a:t>TIEMPO: </a:t>
            </a:r>
            <a:r>
              <a:rPr b="1" lang="es" sz="2000">
                <a:latin typeface="Helvetica Neue"/>
                <a:ea typeface="Helvetica Neue"/>
                <a:cs typeface="Helvetica Neue"/>
                <a:sym typeface="Helvetica Neue"/>
              </a:rPr>
              <a:t>20</a:t>
            </a:r>
            <a:r>
              <a:rPr b="1" i="0" lang="es" sz="2000" u="none" cap="none" strike="noStrike">
                <a:solidFill>
                  <a:srgbClr val="000000"/>
                </a:solidFill>
                <a:latin typeface="Helvetica Neue"/>
                <a:ea typeface="Helvetica Neue"/>
                <a:cs typeface="Helvetica Neue"/>
                <a:sym typeface="Helvetica Neue"/>
              </a:rPr>
              <a:t> MIN</a:t>
            </a:r>
            <a:endParaRPr b="1" i="0" sz="2000" u="none" cap="none" strike="noStrike">
              <a:solidFill>
                <a:srgbClr val="000000"/>
              </a:solidFill>
              <a:latin typeface="Helvetica Neue"/>
              <a:ea typeface="Helvetica Neue"/>
              <a:cs typeface="Helvetica Neue"/>
              <a:sym typeface="Helvetica Neue"/>
            </a:endParaRPr>
          </a:p>
        </p:txBody>
      </p:sp>
      <p:pic>
        <p:nvPicPr>
          <p:cNvPr id="151" name="Google Shape;151;p2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152" name="Google Shape;152;p20"/>
          <p:cNvPicPr preferRelativeResize="0"/>
          <p:nvPr/>
        </p:nvPicPr>
        <p:blipFill rotWithShape="1">
          <a:blip r:embed="rId4">
            <a:alphaModFix/>
          </a:blip>
          <a:srcRect b="0" l="0" r="0" t="0"/>
          <a:stretch/>
        </p:blipFill>
        <p:spPr>
          <a:xfrm>
            <a:off x="3978725" y="607987"/>
            <a:ext cx="1186525" cy="1186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1"/>
          <p:cNvSpPr txBox="1"/>
          <p:nvPr/>
        </p:nvSpPr>
        <p:spPr>
          <a:xfrm>
            <a:off x="1342625" y="743975"/>
            <a:ext cx="65208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1" lang="es" sz="2600" u="none" cap="none" strike="noStrike">
                <a:solidFill>
                  <a:schemeClr val="dk1"/>
                </a:solidFill>
                <a:latin typeface="Anton"/>
                <a:ea typeface="Anton"/>
                <a:cs typeface="Anton"/>
                <a:sym typeface="Anton"/>
              </a:rPr>
              <a:t>ACUERDOS</a:t>
            </a:r>
            <a:endParaRPr b="0" i="1" sz="3600" u="none" cap="none" strike="noStrike">
              <a:solidFill>
                <a:schemeClr val="dk1"/>
              </a:solidFill>
              <a:latin typeface="Anton"/>
              <a:ea typeface="Anton"/>
              <a:cs typeface="Anton"/>
              <a:sym typeface="Anton"/>
            </a:endParaRPr>
          </a:p>
        </p:txBody>
      </p:sp>
      <p:pic>
        <p:nvPicPr>
          <p:cNvPr id="158" name="Google Shape;158;p2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59" name="Google Shape;159;p21"/>
          <p:cNvSpPr txBox="1"/>
          <p:nvPr/>
        </p:nvSpPr>
        <p:spPr>
          <a:xfrm>
            <a:off x="643300" y="3062225"/>
            <a:ext cx="1186500" cy="6399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500"/>
              <a:buFont typeface="Arial"/>
              <a:buNone/>
            </a:pPr>
            <a:r>
              <a:rPr b="1" i="0" lang="es" sz="1500" u="none" cap="none" strike="noStrike">
                <a:solidFill>
                  <a:srgbClr val="000000"/>
                </a:solidFill>
                <a:latin typeface="Helvetica Neue"/>
                <a:ea typeface="Helvetica Neue"/>
                <a:cs typeface="Helvetica Neue"/>
                <a:sym typeface="Helvetica Neue"/>
              </a:rPr>
              <a:t>Presencia</a:t>
            </a:r>
            <a:endParaRPr b="0" i="0" sz="1400" u="none" cap="none" strike="noStrike">
              <a:solidFill>
                <a:srgbClr val="000000"/>
              </a:solidFill>
              <a:latin typeface="Helvetica Neue Light"/>
              <a:ea typeface="Helvetica Neue Light"/>
              <a:cs typeface="Helvetica Neue Light"/>
              <a:sym typeface="Helvetica Neue Light"/>
            </a:endParaRPr>
          </a:p>
        </p:txBody>
      </p:sp>
      <p:sp>
        <p:nvSpPr>
          <p:cNvPr id="160" name="Google Shape;160;p21"/>
          <p:cNvSpPr txBox="1"/>
          <p:nvPr/>
        </p:nvSpPr>
        <p:spPr>
          <a:xfrm>
            <a:off x="2309795" y="3105950"/>
            <a:ext cx="1766700" cy="5523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500"/>
              <a:buFont typeface="Arial"/>
              <a:buNone/>
            </a:pPr>
            <a:r>
              <a:rPr b="1" i="0" lang="es" sz="1500" u="none" cap="none" strike="noStrike">
                <a:solidFill>
                  <a:srgbClr val="000000"/>
                </a:solidFill>
                <a:latin typeface="Helvetica Neue"/>
                <a:ea typeface="Helvetica Neue"/>
                <a:cs typeface="Helvetica Neue"/>
                <a:sym typeface="Helvetica Neue"/>
              </a:rPr>
              <a:t>Escucha Activa</a:t>
            </a:r>
            <a:endParaRPr b="0" i="0" sz="1500" u="none" cap="none" strike="noStrike">
              <a:solidFill>
                <a:srgbClr val="000000"/>
              </a:solidFill>
              <a:latin typeface="Helvetica Neue Light"/>
              <a:ea typeface="Helvetica Neue Light"/>
              <a:cs typeface="Helvetica Neue Light"/>
              <a:sym typeface="Helvetica Neue Light"/>
            </a:endParaRPr>
          </a:p>
        </p:txBody>
      </p:sp>
      <p:sp>
        <p:nvSpPr>
          <p:cNvPr id="161" name="Google Shape;161;p21"/>
          <p:cNvSpPr/>
          <p:nvPr/>
        </p:nvSpPr>
        <p:spPr>
          <a:xfrm>
            <a:off x="649488" y="1696601"/>
            <a:ext cx="1174200" cy="1174200"/>
          </a:xfrm>
          <a:prstGeom prst="ellipse">
            <a:avLst/>
          </a:prstGeom>
          <a:solidFill>
            <a:srgbClr val="3CEFAB"/>
          </a:solidFill>
          <a:ln cap="flat" cmpd="sng" w="9525">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idact Gothic"/>
              <a:ea typeface="Didact Gothic"/>
              <a:cs typeface="Didact Gothic"/>
              <a:sym typeface="Didact Gothic"/>
            </a:endParaRPr>
          </a:p>
        </p:txBody>
      </p:sp>
      <p:sp>
        <p:nvSpPr>
          <p:cNvPr id="162" name="Google Shape;162;p21"/>
          <p:cNvSpPr txBox="1"/>
          <p:nvPr/>
        </p:nvSpPr>
        <p:spPr>
          <a:xfrm>
            <a:off x="954272" y="1818607"/>
            <a:ext cx="516600" cy="702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t/>
            </a:r>
            <a:endParaRPr b="0" i="0" sz="4800" u="none" cap="none" strike="noStrike">
              <a:solidFill>
                <a:srgbClr val="FFFFFF"/>
              </a:solidFill>
              <a:latin typeface="Lato"/>
              <a:ea typeface="Lato"/>
              <a:cs typeface="Lato"/>
              <a:sym typeface="Lato"/>
            </a:endParaRPr>
          </a:p>
        </p:txBody>
      </p:sp>
      <p:pic>
        <p:nvPicPr>
          <p:cNvPr id="163" name="Google Shape;163;p21"/>
          <p:cNvPicPr preferRelativeResize="0"/>
          <p:nvPr/>
        </p:nvPicPr>
        <p:blipFill rotWithShape="1">
          <a:blip r:embed="rId4">
            <a:alphaModFix/>
          </a:blip>
          <a:srcRect b="0" l="0" r="0" t="0"/>
          <a:stretch/>
        </p:blipFill>
        <p:spPr>
          <a:xfrm>
            <a:off x="771812" y="1818600"/>
            <a:ext cx="881500" cy="881500"/>
          </a:xfrm>
          <a:prstGeom prst="rect">
            <a:avLst/>
          </a:prstGeom>
          <a:noFill/>
          <a:ln>
            <a:noFill/>
          </a:ln>
        </p:spPr>
      </p:pic>
      <p:sp>
        <p:nvSpPr>
          <p:cNvPr id="164" name="Google Shape;164;p21"/>
          <p:cNvSpPr/>
          <p:nvPr/>
        </p:nvSpPr>
        <p:spPr>
          <a:xfrm>
            <a:off x="2605988" y="1701926"/>
            <a:ext cx="1174200" cy="1174200"/>
          </a:xfrm>
          <a:prstGeom prst="ellipse">
            <a:avLst/>
          </a:prstGeom>
          <a:solidFill>
            <a:srgbClr val="3CEFAB"/>
          </a:solidFill>
          <a:ln cap="flat" cmpd="sng" w="9525">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idact Gothic"/>
              <a:ea typeface="Didact Gothic"/>
              <a:cs typeface="Didact Gothic"/>
              <a:sym typeface="Didact Gothic"/>
            </a:endParaRPr>
          </a:p>
        </p:txBody>
      </p:sp>
      <p:sp>
        <p:nvSpPr>
          <p:cNvPr id="165" name="Google Shape;165;p21"/>
          <p:cNvSpPr txBox="1"/>
          <p:nvPr/>
        </p:nvSpPr>
        <p:spPr>
          <a:xfrm>
            <a:off x="2910772" y="1823932"/>
            <a:ext cx="516600" cy="702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t/>
            </a:r>
            <a:endParaRPr b="0" i="0" sz="4800" u="none" cap="none" strike="noStrike">
              <a:solidFill>
                <a:srgbClr val="FFFFFF"/>
              </a:solidFill>
              <a:latin typeface="Lato"/>
              <a:ea typeface="Lato"/>
              <a:cs typeface="Lato"/>
              <a:sym typeface="Lato"/>
            </a:endParaRPr>
          </a:p>
        </p:txBody>
      </p:sp>
      <p:pic>
        <p:nvPicPr>
          <p:cNvPr id="166" name="Google Shape;166;p21"/>
          <p:cNvPicPr preferRelativeResize="0"/>
          <p:nvPr/>
        </p:nvPicPr>
        <p:blipFill rotWithShape="1">
          <a:blip r:embed="rId5">
            <a:alphaModFix/>
          </a:blip>
          <a:srcRect b="0" l="0" r="0" t="0"/>
          <a:stretch/>
        </p:blipFill>
        <p:spPr>
          <a:xfrm>
            <a:off x="2660300" y="1770075"/>
            <a:ext cx="1065600" cy="1065600"/>
          </a:xfrm>
          <a:prstGeom prst="rect">
            <a:avLst/>
          </a:prstGeom>
          <a:noFill/>
          <a:ln>
            <a:noFill/>
          </a:ln>
        </p:spPr>
      </p:pic>
      <p:pic>
        <p:nvPicPr>
          <p:cNvPr id="167" name="Google Shape;167;p21"/>
          <p:cNvPicPr preferRelativeResize="0"/>
          <p:nvPr/>
        </p:nvPicPr>
        <p:blipFill rotWithShape="1">
          <a:blip r:embed="rId6">
            <a:alphaModFix/>
          </a:blip>
          <a:srcRect b="0" l="0" r="0" t="0"/>
          <a:stretch/>
        </p:blipFill>
        <p:spPr>
          <a:xfrm>
            <a:off x="7344112" y="228250"/>
            <a:ext cx="1634174" cy="639850"/>
          </a:xfrm>
          <a:prstGeom prst="rect">
            <a:avLst/>
          </a:prstGeom>
          <a:noFill/>
          <a:ln>
            <a:noFill/>
          </a:ln>
        </p:spPr>
      </p:pic>
      <p:sp>
        <p:nvSpPr>
          <p:cNvPr id="168" name="Google Shape;168;p21"/>
          <p:cNvSpPr txBox="1"/>
          <p:nvPr/>
        </p:nvSpPr>
        <p:spPr>
          <a:xfrm>
            <a:off x="4620625" y="3062225"/>
            <a:ext cx="1687800" cy="6399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500"/>
              <a:buFont typeface="Arial"/>
              <a:buNone/>
            </a:pPr>
            <a:r>
              <a:rPr b="1" i="0" lang="es" sz="1500" u="none" cap="none" strike="noStrike">
                <a:solidFill>
                  <a:srgbClr val="000000"/>
                </a:solidFill>
                <a:latin typeface="Helvetica Neue"/>
                <a:ea typeface="Helvetica Neue"/>
                <a:cs typeface="Helvetica Neue"/>
                <a:sym typeface="Helvetica Neue"/>
              </a:rPr>
              <a:t>Apertura al aprendizaje</a:t>
            </a:r>
            <a:endParaRPr b="0" i="0" sz="1400" u="none" cap="none" strike="noStrike">
              <a:solidFill>
                <a:srgbClr val="000000"/>
              </a:solidFill>
              <a:latin typeface="Helvetica Neue Light"/>
              <a:ea typeface="Helvetica Neue Light"/>
              <a:cs typeface="Helvetica Neue Light"/>
              <a:sym typeface="Helvetica Neue Light"/>
            </a:endParaRPr>
          </a:p>
        </p:txBody>
      </p:sp>
      <p:sp>
        <p:nvSpPr>
          <p:cNvPr id="169" name="Google Shape;169;p21"/>
          <p:cNvSpPr txBox="1"/>
          <p:nvPr/>
        </p:nvSpPr>
        <p:spPr>
          <a:xfrm>
            <a:off x="6918875" y="3105950"/>
            <a:ext cx="1634100" cy="5523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500"/>
              <a:buFont typeface="Arial"/>
              <a:buNone/>
            </a:pPr>
            <a:r>
              <a:rPr b="1" i="0" lang="es" sz="1500" u="none" cap="none" strike="noStrike">
                <a:solidFill>
                  <a:srgbClr val="000000"/>
                </a:solidFill>
                <a:latin typeface="Helvetica Neue"/>
                <a:ea typeface="Helvetica Neue"/>
                <a:cs typeface="Helvetica Neue"/>
                <a:sym typeface="Helvetica Neue"/>
              </a:rPr>
              <a:t>Todas las voces</a:t>
            </a:r>
            <a:endParaRPr b="0" i="0" sz="1500" u="none" cap="none" strike="noStrike">
              <a:solidFill>
                <a:srgbClr val="000000"/>
              </a:solidFill>
              <a:latin typeface="Helvetica Neue Light"/>
              <a:ea typeface="Helvetica Neue Light"/>
              <a:cs typeface="Helvetica Neue Light"/>
              <a:sym typeface="Helvetica Neue Light"/>
            </a:endParaRPr>
          </a:p>
        </p:txBody>
      </p:sp>
      <p:sp>
        <p:nvSpPr>
          <p:cNvPr id="170" name="Google Shape;170;p21"/>
          <p:cNvSpPr/>
          <p:nvPr/>
        </p:nvSpPr>
        <p:spPr>
          <a:xfrm>
            <a:off x="4877513" y="1696601"/>
            <a:ext cx="1174200" cy="1174200"/>
          </a:xfrm>
          <a:prstGeom prst="ellipse">
            <a:avLst/>
          </a:prstGeom>
          <a:solidFill>
            <a:srgbClr val="3CEFAB"/>
          </a:solidFill>
          <a:ln cap="flat" cmpd="sng" w="9525">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idact Gothic"/>
              <a:ea typeface="Didact Gothic"/>
              <a:cs typeface="Didact Gothic"/>
              <a:sym typeface="Didact Gothic"/>
            </a:endParaRPr>
          </a:p>
        </p:txBody>
      </p:sp>
      <p:sp>
        <p:nvSpPr>
          <p:cNvPr id="171" name="Google Shape;171;p21"/>
          <p:cNvSpPr txBox="1"/>
          <p:nvPr/>
        </p:nvSpPr>
        <p:spPr>
          <a:xfrm>
            <a:off x="5182297" y="1818607"/>
            <a:ext cx="516600" cy="702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t/>
            </a:r>
            <a:endParaRPr b="0" i="0" sz="4800" u="none" cap="none" strike="noStrike">
              <a:solidFill>
                <a:srgbClr val="FFFFFF"/>
              </a:solidFill>
              <a:latin typeface="Lato"/>
              <a:ea typeface="Lato"/>
              <a:cs typeface="Lato"/>
              <a:sym typeface="Lato"/>
            </a:endParaRPr>
          </a:p>
        </p:txBody>
      </p:sp>
      <p:sp>
        <p:nvSpPr>
          <p:cNvPr id="172" name="Google Shape;172;p21"/>
          <p:cNvSpPr/>
          <p:nvPr/>
        </p:nvSpPr>
        <p:spPr>
          <a:xfrm>
            <a:off x="7148863" y="1701926"/>
            <a:ext cx="1174200" cy="1174200"/>
          </a:xfrm>
          <a:prstGeom prst="ellipse">
            <a:avLst/>
          </a:prstGeom>
          <a:solidFill>
            <a:srgbClr val="3CEFAB"/>
          </a:solidFill>
          <a:ln cap="flat" cmpd="sng" w="9525">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idact Gothic"/>
              <a:ea typeface="Didact Gothic"/>
              <a:cs typeface="Didact Gothic"/>
              <a:sym typeface="Didact Gothic"/>
            </a:endParaRPr>
          </a:p>
        </p:txBody>
      </p:sp>
      <p:sp>
        <p:nvSpPr>
          <p:cNvPr id="173" name="Google Shape;173;p21"/>
          <p:cNvSpPr txBox="1"/>
          <p:nvPr/>
        </p:nvSpPr>
        <p:spPr>
          <a:xfrm>
            <a:off x="7453647" y="1823932"/>
            <a:ext cx="516600" cy="702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t/>
            </a:r>
            <a:endParaRPr b="0" i="0" sz="4800" u="none" cap="none" strike="noStrike">
              <a:solidFill>
                <a:srgbClr val="FFFFFF"/>
              </a:solidFill>
              <a:latin typeface="Lato"/>
              <a:ea typeface="Lato"/>
              <a:cs typeface="Lato"/>
              <a:sym typeface="Lato"/>
            </a:endParaRPr>
          </a:p>
        </p:txBody>
      </p:sp>
      <p:pic>
        <p:nvPicPr>
          <p:cNvPr id="174" name="Google Shape;174;p21"/>
          <p:cNvPicPr preferRelativeResize="0"/>
          <p:nvPr/>
        </p:nvPicPr>
        <p:blipFill rotWithShape="1">
          <a:blip r:embed="rId7">
            <a:alphaModFix/>
          </a:blip>
          <a:srcRect b="0" l="0" r="0" t="0"/>
          <a:stretch/>
        </p:blipFill>
        <p:spPr>
          <a:xfrm>
            <a:off x="5004850" y="1823925"/>
            <a:ext cx="919549" cy="919549"/>
          </a:xfrm>
          <a:prstGeom prst="rect">
            <a:avLst/>
          </a:prstGeom>
          <a:noFill/>
          <a:ln>
            <a:noFill/>
          </a:ln>
        </p:spPr>
      </p:pic>
      <p:pic>
        <p:nvPicPr>
          <p:cNvPr id="175" name="Google Shape;175;p21"/>
          <p:cNvPicPr preferRelativeResize="0"/>
          <p:nvPr/>
        </p:nvPicPr>
        <p:blipFill rotWithShape="1">
          <a:blip r:embed="rId8">
            <a:alphaModFix/>
          </a:blip>
          <a:srcRect b="0" l="0" r="0" t="0"/>
          <a:stretch/>
        </p:blipFill>
        <p:spPr>
          <a:xfrm>
            <a:off x="7367125" y="1914850"/>
            <a:ext cx="737700" cy="737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