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Anton"/>
      <p:regular r:id="rId40"/>
    </p:embeddedFont>
    <p:embeddedFont>
      <p:font typeface="Rubik Ligh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Didact Gothic"/>
      <p:regular r:id="rId49"/>
    </p:embeddedFont>
    <p:embeddedFont>
      <p:font typeface="Helvetica Neue"/>
      <p:regular r:id="rId50"/>
      <p:bold r:id="rId51"/>
      <p:italic r:id="rId52"/>
      <p:boldItalic r:id="rId53"/>
    </p:embeddedFont>
    <p:embeddedFont>
      <p:font typeface="Rubik"/>
      <p:regular r:id="rId54"/>
      <p:bold r:id="rId55"/>
      <p:italic r:id="rId56"/>
      <p:boldItalic r:id="rId57"/>
    </p:embeddedFont>
    <p:embeddedFont>
      <p:font typeface="Helvetica Neue Light"/>
      <p:regular r:id="rId58"/>
      <p:bold r:id="rId59"/>
      <p:italic r:id="rId60"/>
      <p:boldItalic r:id="rId61"/>
    </p:embeddedFont>
    <p:embeddedFont>
      <p:font typeface="Roboto Mon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0E6DCB-27D8-4DD9-BC55-5B2F421C57C0}">
  <a:tblStyle styleId="{2F0E6DCB-27D8-4DD9-BC55-5B2F421C57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ton-regular.fntdata"/><Relationship Id="rId42" Type="http://schemas.openxmlformats.org/officeDocument/2006/relationships/font" Target="fonts/RubikLight-bold.fntdata"/><Relationship Id="rId41" Type="http://schemas.openxmlformats.org/officeDocument/2006/relationships/font" Target="fonts/RubikLight-regular.fntdata"/><Relationship Id="rId44" Type="http://schemas.openxmlformats.org/officeDocument/2006/relationships/font" Target="fonts/RubikLight-boldItalic.fntdata"/><Relationship Id="rId43" Type="http://schemas.openxmlformats.org/officeDocument/2006/relationships/font" Target="fonts/RubikLight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DidactGothic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obotoMono-regular.fntdata"/><Relationship Id="rId61" Type="http://schemas.openxmlformats.org/officeDocument/2006/relationships/font" Target="fonts/HelveticaNeueLight-boldItalic.fntdata"/><Relationship Id="rId20" Type="http://schemas.openxmlformats.org/officeDocument/2006/relationships/slide" Target="slides/slide13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HelveticaNeueLight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4.xml"/><Relationship Id="rId55" Type="http://schemas.openxmlformats.org/officeDocument/2006/relationships/font" Target="fonts/Rubik-bold.fntdata"/><Relationship Id="rId10" Type="http://schemas.openxmlformats.org/officeDocument/2006/relationships/slide" Target="slides/slide3.xml"/><Relationship Id="rId54" Type="http://schemas.openxmlformats.org/officeDocument/2006/relationships/font" Target="fonts/Rubik-regular.fntdata"/><Relationship Id="rId13" Type="http://schemas.openxmlformats.org/officeDocument/2006/relationships/slide" Target="slides/slide6.xml"/><Relationship Id="rId57" Type="http://schemas.openxmlformats.org/officeDocument/2006/relationships/font" Target="fonts/Rubik-boldItalic.fntdata"/><Relationship Id="rId12" Type="http://schemas.openxmlformats.org/officeDocument/2006/relationships/slide" Target="slides/slide5.xml"/><Relationship Id="rId56" Type="http://schemas.openxmlformats.org/officeDocument/2006/relationships/font" Target="fonts/Rubik-italic.fntdata"/><Relationship Id="rId15" Type="http://schemas.openxmlformats.org/officeDocument/2006/relationships/slide" Target="slides/slide8.xml"/><Relationship Id="rId59" Type="http://schemas.openxmlformats.org/officeDocument/2006/relationships/font" Target="fonts/HelveticaNeueLight-bold.fntdata"/><Relationship Id="rId14" Type="http://schemas.openxmlformats.org/officeDocument/2006/relationships/slide" Target="slides/slide7.xml"/><Relationship Id="rId58" Type="http://schemas.openxmlformats.org/officeDocument/2006/relationships/font" Target="fonts/HelveticaNeueLight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cab97f6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cab97f6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cab97f6c0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ecab97f6c0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cab97f6c0_2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ecab97f6c0_2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cab97f6c0_2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ecab97f6c0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cab97f6c0_2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ecab97f6c0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cab97f6c0_2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ecab97f6c0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cab97f6c0_2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cab97f6c0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ab97f6c0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ab97f6c0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cab97f6c0_2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ecab97f6c0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cab97f6c0_2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cab97f6c0_2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cab97f6c0_2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cab97f6c0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“Ejemplo en vivo”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El docente realizará una tarea compartiendo la pantalla en vivo. Se centrará en los pasos y los aspectos a tener en cuenta.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bacb572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bacb572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modelo de cómo comunicar una Actividad recomendada (desafío extra).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bacb572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bacb572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una Actividad recomendada (desafío extra). Vincular ejemplo. Hacer hincapié en que es optativa pero suma puntos para el top 10.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cab97f6c0_2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cab97f6c0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Portada de Material Ampliado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cab97f6c0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cab97f6c0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Enviar el contenido a integrar a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n-GB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cab97f6c0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cab97f6c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cab97f6c0_2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cab97f6c0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cab97f6c0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cab97f6c0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ab97f6c0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cab97f6c0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200">
                <a:solidFill>
                  <a:schemeClr val="dk1"/>
                </a:solidFill>
              </a:rPr>
              <a:t>“Para pensar”.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¿Como crear encuestas de zoom? Disponible en </a:t>
            </a:r>
            <a:r>
              <a:rPr lang="en-GB" sz="1200" u="sng">
                <a:solidFill>
                  <a:schemeClr val="hlink"/>
                </a:solidFill>
                <a:hlinkClick r:id="rId2"/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El docente generará </a:t>
            </a:r>
            <a:r>
              <a:rPr lang="en-GB" sz="1200" u="sng">
                <a:solidFill>
                  <a:schemeClr val="dk1"/>
                </a:solidFill>
              </a:rPr>
              <a:t>una encuesta de zoom</a:t>
            </a:r>
            <a:r>
              <a:rPr lang="en-GB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</a:rPr>
              <a:t>Sugerimos: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Utilizarlo antes del break para que los estudiantes puedan votar en la encuesta antes de ir al mismo.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Al regresar, mostrar los resultados a los estudiantes.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Si hay buena respuesta de este recurso, se recomienda utilizarlo de forma orgánica en más instancias de la clase.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cab97f6c0_2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ecab97f6c0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cikit-learn.org/stable/" TargetMode="External"/><Relationship Id="rId4" Type="http://schemas.openxmlformats.org/officeDocument/2006/relationships/hyperlink" Target="https://scikit-learn.org/stable/" TargetMode="External"/><Relationship Id="rId5" Type="http://schemas.openxmlformats.org/officeDocument/2006/relationships/image" Target="../media/image31.png"/><Relationship Id="rId6" Type="http://schemas.openxmlformats.org/officeDocument/2006/relationships/image" Target="../media/image36.png"/><Relationship Id="rId7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ALGORITMOS DE CLASIFICACIÓN I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5" name="Google Shape;175;p36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38.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DATA SCIENCE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" name="Google Shape;176;p3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651296" y="48311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n-GB" sz="3500">
                <a:latin typeface="Anton"/>
                <a:ea typeface="Anton"/>
                <a:cs typeface="Anton"/>
                <a:sym typeface="Anton"/>
              </a:rPr>
              <a:t>Definiendo algoritmo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374075" y="1403675"/>
            <a:ext cx="845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Entonces,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ómo sé si tengo que utilizar un algoritmo de clasificación o de regresión?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 del tipo de problema que plantea mi variable a predecir 😉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7651" y="2473776"/>
            <a:ext cx="4225425" cy="21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FFBC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/>
        </p:nvSpPr>
        <p:spPr>
          <a:xfrm>
            <a:off x="1398000" y="19248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MACHINE LEARNING EN PYTHON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7"/>
          <p:cNvSpPr txBox="1"/>
          <p:nvPr/>
        </p:nvSpPr>
        <p:spPr>
          <a:xfrm>
            <a:off x="651296" y="48311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Scikit Learn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5" name="Google Shape;295;p47"/>
          <p:cNvSpPr txBox="1"/>
          <p:nvPr/>
        </p:nvSpPr>
        <p:spPr>
          <a:xfrm>
            <a:off x="726047" y="1403687"/>
            <a:ext cx="8102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Scikit-learn es probablemente la librería más útil para Machine Learning en Python, es de código abierto y es reutilizable en varios contextos.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Proporciona además una gama de algoritmos de aprendizaje supervisados y no supervisados en Python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ikit-learn" id="296" name="Google Shape;29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5829" y="3319212"/>
            <a:ext cx="2782543" cy="1500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8"/>
          <p:cNvSpPr txBox="1"/>
          <p:nvPr/>
        </p:nvSpPr>
        <p:spPr>
          <a:xfrm>
            <a:off x="651296" y="48311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Scikit Learn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3" name="Google Shape;303;p48"/>
          <p:cNvSpPr txBox="1"/>
          <p:nvPr/>
        </p:nvSpPr>
        <p:spPr>
          <a:xfrm>
            <a:off x="759298" y="1180915"/>
            <a:ext cx="810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librería está construida sobre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SciPy (Scientific Python)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 incluye las siguientes librerías o paquetes: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7946" y="1964708"/>
            <a:ext cx="4987594" cy="302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/>
        </p:nvSpPr>
        <p:spPr>
          <a:xfrm>
            <a:off x="1398000" y="19248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PAQUETES DE SCIKIT LEARN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0" name="Google Shape;31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/>
          <p:nvPr/>
        </p:nvSpPr>
        <p:spPr>
          <a:xfrm>
            <a:off x="651296" y="48311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n-GB" sz="3500">
                <a:latin typeface="Anton"/>
                <a:ea typeface="Anton"/>
                <a:cs typeface="Anton"/>
                <a:sym typeface="Anton"/>
              </a:rPr>
              <a:t>Descripción de paquetes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7" name="Google Shape;317;p50"/>
          <p:cNvSpPr txBox="1"/>
          <p:nvPr/>
        </p:nvSpPr>
        <p:spPr>
          <a:xfrm>
            <a:off x="5438650" y="2536425"/>
            <a:ext cx="354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SymPy: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matemática simbólica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Scikit-learn" id="318" name="Google Shape;31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48" y="199626"/>
            <a:ext cx="1466075" cy="7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0"/>
          <p:cNvSpPr txBox="1"/>
          <p:nvPr/>
        </p:nvSpPr>
        <p:spPr>
          <a:xfrm>
            <a:off x="3162300" y="3552525"/>
            <a:ext cx="333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SciPy: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librería fundamental para la informática científica</a:t>
            </a:r>
            <a:endParaRPr/>
          </a:p>
        </p:txBody>
      </p:sp>
      <p:sp>
        <p:nvSpPr>
          <p:cNvPr id="320" name="Google Shape;320;p50"/>
          <p:cNvSpPr txBox="1"/>
          <p:nvPr/>
        </p:nvSpPr>
        <p:spPr>
          <a:xfrm>
            <a:off x="523875" y="24860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Ipython: 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consola interactiva mejorada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4475" y="1707740"/>
            <a:ext cx="8858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0775" y="2657290"/>
            <a:ext cx="8572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5736" y="1613953"/>
            <a:ext cx="885825" cy="87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1"/>
          <p:cNvSpPr txBox="1"/>
          <p:nvPr/>
        </p:nvSpPr>
        <p:spPr>
          <a:xfrm>
            <a:off x="651296" y="48311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n-GB" sz="3500">
                <a:latin typeface="Anton"/>
                <a:ea typeface="Anton"/>
                <a:cs typeface="Anton"/>
                <a:sym typeface="Anton"/>
              </a:rPr>
              <a:t>Descripción de paquetes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Scikit-learn" id="330" name="Google Shape;33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48" y="199626"/>
            <a:ext cx="1466075" cy="7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1"/>
          <p:cNvSpPr txBox="1"/>
          <p:nvPr/>
        </p:nvSpPr>
        <p:spPr>
          <a:xfrm>
            <a:off x="651300" y="2867875"/>
            <a:ext cx="222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NumPy: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librería de matriz n-dimensional base</a:t>
            </a:r>
            <a:endParaRPr/>
          </a:p>
        </p:txBody>
      </p:sp>
      <p:sp>
        <p:nvSpPr>
          <p:cNvPr id="332" name="Google Shape;332;p51"/>
          <p:cNvSpPr txBox="1"/>
          <p:nvPr/>
        </p:nvSpPr>
        <p:spPr>
          <a:xfrm>
            <a:off x="3496525" y="2867875"/>
            <a:ext cx="19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Pandas: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de datos y análisis</a:t>
            </a:r>
            <a:endParaRPr/>
          </a:p>
        </p:txBody>
      </p:sp>
      <p:sp>
        <p:nvSpPr>
          <p:cNvPr id="333" name="Google Shape;333;p51"/>
          <p:cNvSpPr txBox="1"/>
          <p:nvPr/>
        </p:nvSpPr>
        <p:spPr>
          <a:xfrm>
            <a:off x="5629850" y="286267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Matplotlib: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trazado completo 2D</a:t>
            </a:r>
            <a:endParaRPr/>
          </a:p>
        </p:txBody>
      </p:sp>
      <p:pic>
        <p:nvPicPr>
          <p:cNvPr id="334" name="Google Shape;33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575" y="1983740"/>
            <a:ext cx="682839" cy="69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6318" y="1995950"/>
            <a:ext cx="842733" cy="7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0499" y="1960600"/>
            <a:ext cx="732725" cy="74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/>
        </p:nvSpPr>
        <p:spPr>
          <a:xfrm>
            <a:off x="1398000" y="19248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VENTAJAS</a:t>
            </a: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 DE SCIKIT LEARN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2" name="Google Shape;34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3"/>
          <p:cNvSpPr txBox="1"/>
          <p:nvPr/>
        </p:nvSpPr>
        <p:spPr>
          <a:xfrm>
            <a:off x="913051" y="595557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¿Por qué elegir Scikit-learn?</a:t>
            </a:r>
            <a:endParaRPr/>
          </a:p>
        </p:txBody>
      </p:sp>
      <p:sp>
        <p:nvSpPr>
          <p:cNvPr id="349" name="Google Shape;349;p53"/>
          <p:cNvSpPr txBox="1"/>
          <p:nvPr/>
        </p:nvSpPr>
        <p:spPr>
          <a:xfrm>
            <a:off x="602556" y="1788657"/>
            <a:ext cx="815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Clustering.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Ensemble methods, es decir, algoritmos de aprendizaje supervisados y no supervisados.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Validación cruzada, es decir, dispone de varios métodos para verificar la precisión de los modelos supervisados.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Scikit-learn" id="350" name="Google Shape;35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48" y="199626"/>
            <a:ext cx="1466075" cy="7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4"/>
          <p:cNvSpPr txBox="1"/>
          <p:nvPr/>
        </p:nvSpPr>
        <p:spPr>
          <a:xfrm>
            <a:off x="913051" y="595557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¿Por qué elegir Scikit-learn?</a:t>
            </a:r>
            <a:endParaRPr/>
          </a:p>
        </p:txBody>
      </p:sp>
      <p:sp>
        <p:nvSpPr>
          <p:cNvPr id="357" name="Google Shape;357;p54"/>
          <p:cNvSpPr txBox="1"/>
          <p:nvPr/>
        </p:nvSpPr>
        <p:spPr>
          <a:xfrm>
            <a:off x="602506" y="1674357"/>
            <a:ext cx="8151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Varios conjuntos de datos o datasets de prueba.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Extracción y selección de características de imágenes, texto así como también para identificar atributos significativos a partir de los cuales crear modelos supervisados.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Reducción de la dimensionalidad.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Optimización o ajuste de hiperparámetros.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8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•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Feature selection.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Scikit-learn" id="358" name="Google Shape;35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48" y="199626"/>
            <a:ext cx="1466075" cy="7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Profundizar en el Aprendizaje Supervisado.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 de forma práctica modelos de Clasificación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4" name="Google Shape;1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5"/>
          <p:cNvSpPr txBox="1"/>
          <p:nvPr/>
        </p:nvSpPr>
        <p:spPr>
          <a:xfrm>
            <a:off x="532051" y="290757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 </a:t>
            </a:r>
            <a:endParaRPr/>
          </a:p>
        </p:txBody>
      </p:sp>
      <p:pic>
        <p:nvPicPr>
          <p:cNvPr id="365" name="Google Shape;36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8031" y="894260"/>
            <a:ext cx="4221840" cy="409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/>
        </p:nvSpPr>
        <p:spPr>
          <a:xfrm>
            <a:off x="1398000" y="19248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FLUJO DE TRABAJO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1" name="Google Shape;37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492825" y="435061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Flujo de trabajo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8" name="Google Shape;378;p57"/>
          <p:cNvSpPr txBox="1"/>
          <p:nvPr/>
        </p:nvSpPr>
        <p:spPr>
          <a:xfrm>
            <a:off x="3633350" y="2019025"/>
            <a:ext cx="20637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Training data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e Y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9" name="Google Shape;379;p57"/>
          <p:cNvSpPr txBox="1"/>
          <p:nvPr/>
        </p:nvSpPr>
        <p:spPr>
          <a:xfrm>
            <a:off x="6606775" y="2019025"/>
            <a:ext cx="206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Entrada X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0" name="Google Shape;380;p57"/>
          <p:cNvSpPr txBox="1"/>
          <p:nvPr/>
        </p:nvSpPr>
        <p:spPr>
          <a:xfrm>
            <a:off x="3891638" y="1333525"/>
            <a:ext cx="1547100" cy="535200"/>
          </a:xfrm>
          <a:prstGeom prst="rect">
            <a:avLst/>
          </a:prstGeom>
          <a:solidFill>
            <a:srgbClr val="3CEFAB"/>
          </a:solidFill>
          <a:ln cap="flat" cmpd="sng" w="9525">
            <a:solidFill>
              <a:srgbClr val="E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Entrenamos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1" name="Google Shape;381;p57"/>
          <p:cNvSpPr txBox="1"/>
          <p:nvPr/>
        </p:nvSpPr>
        <p:spPr>
          <a:xfrm>
            <a:off x="6600225" y="1333525"/>
            <a:ext cx="2063700" cy="535200"/>
          </a:xfrm>
          <a:prstGeom prst="rect">
            <a:avLst/>
          </a:prstGeom>
          <a:solidFill>
            <a:srgbClr val="3CEFAB"/>
          </a:solidFill>
          <a:ln cap="flat" cmpd="sng" w="9525">
            <a:solidFill>
              <a:srgbClr val="E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Predecimos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2" name="Google Shape;382;p57"/>
          <p:cNvSpPr txBox="1"/>
          <p:nvPr/>
        </p:nvSpPr>
        <p:spPr>
          <a:xfrm>
            <a:off x="717525" y="1333525"/>
            <a:ext cx="1796100" cy="535200"/>
          </a:xfrm>
          <a:prstGeom prst="rect">
            <a:avLst/>
          </a:prstGeom>
          <a:solidFill>
            <a:srgbClr val="3CEFAB"/>
          </a:solidFill>
          <a:ln cap="flat" cmpd="sng" w="9525">
            <a:solidFill>
              <a:srgbClr val="E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Creamos</a:t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3" name="Google Shape;383;p57"/>
          <p:cNvSpPr txBox="1"/>
          <p:nvPr/>
        </p:nvSpPr>
        <p:spPr>
          <a:xfrm>
            <a:off x="251325" y="2019025"/>
            <a:ext cx="2730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Selección de modelo y parámetros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57"/>
          <p:cNvSpPr txBox="1"/>
          <p:nvPr/>
        </p:nvSpPr>
        <p:spPr>
          <a:xfrm>
            <a:off x="913475" y="3151250"/>
            <a:ext cx="1404300" cy="458100"/>
          </a:xfrm>
          <a:prstGeom prst="rect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</a:t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5" name="Google Shape;385;p57"/>
          <p:cNvSpPr txBox="1"/>
          <p:nvPr/>
        </p:nvSpPr>
        <p:spPr>
          <a:xfrm>
            <a:off x="321125" y="3748850"/>
            <a:ext cx="3688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0" lvl="0" marL="101600" marR="10160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3CEFAB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i="0" lang="en-GB" sz="1400" u="none" cap="none" strike="noStrike">
                <a:solidFill>
                  <a:srgbClr val="22222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GB" sz="1400" u="none" cap="none" strike="noStrike">
                <a:solidFill>
                  <a:srgbClr val="31EAFE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sklearn</a:t>
            </a:r>
            <a:r>
              <a:rPr i="0" lang="en-GB" sz="1400" u="none" cap="none" strike="noStrike">
                <a:solidFill>
                  <a:srgbClr val="22222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GB" sz="1400" u="none" cap="none" strike="noStrike">
                <a:solidFill>
                  <a:srgbClr val="007020"/>
                </a:solidFill>
                <a:highlight>
                  <a:srgbClr val="3CEFAB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i="0" lang="en-GB" sz="1400" u="none" cap="none" strike="noStrike">
                <a:solidFill>
                  <a:srgbClr val="222222"/>
                </a:solidFill>
                <a:highlight>
                  <a:srgbClr val="3CEFAB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0" lang="en-GB" sz="14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endParaRPr i="0" sz="1400" u="none" cap="none" strike="noStrike">
              <a:solidFill>
                <a:schemeClr val="lt1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01600" marR="10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clf</a:t>
            </a:r>
            <a:r>
              <a:rPr i="0" lang="en-GB" sz="1400" u="none" cap="none" strike="noStrike">
                <a:solidFill>
                  <a:srgbClr val="22222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0" lang="en-GB" sz="1400" u="none" cap="none" strike="noStrike">
                <a:solidFill>
                  <a:srgbClr val="666666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i="0" lang="en-GB" sz="1400" u="none" cap="none" strike="noStrike">
                <a:solidFill>
                  <a:srgbClr val="22222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0" lang="en-GB" sz="14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r>
              <a:rPr i="0" lang="en-GB" sz="1400" u="none" cap="none" strike="noStrike">
                <a:solidFill>
                  <a:srgbClr val="3CEFAB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i="0" lang="en-GB" sz="14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DecisionTreeClassifier()</a:t>
            </a:r>
            <a:endParaRPr i="0" sz="1400" u="none" cap="none" strike="noStrike">
              <a:solidFill>
                <a:schemeClr val="lt1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chemeClr val="dk2"/>
              </a:highlight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6" name="Google Shape;386;p57"/>
          <p:cNvSpPr txBox="1"/>
          <p:nvPr/>
        </p:nvSpPr>
        <p:spPr>
          <a:xfrm>
            <a:off x="3485224" y="3983825"/>
            <a:ext cx="2652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clf = clf.fit(X,Y)</a:t>
            </a:r>
            <a:endParaRPr i="0" sz="1400" u="none" cap="none" strike="noStrike">
              <a:solidFill>
                <a:schemeClr val="lt1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7" name="Google Shape;387;p57"/>
          <p:cNvSpPr txBox="1"/>
          <p:nvPr/>
        </p:nvSpPr>
        <p:spPr>
          <a:xfrm>
            <a:off x="5810247" y="3997750"/>
            <a:ext cx="32805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Y_pred = clf.predict(X)</a:t>
            </a:r>
            <a:endParaRPr i="0" sz="1400" u="none" cap="none" strike="noStrike">
              <a:solidFill>
                <a:schemeClr val="lt1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88" name="Google Shape;388;p57"/>
          <p:cNvCxnSpPr/>
          <p:nvPr/>
        </p:nvCxnSpPr>
        <p:spPr>
          <a:xfrm>
            <a:off x="2655350" y="1586400"/>
            <a:ext cx="978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9" name="Google Shape;389;p57"/>
          <p:cNvCxnSpPr/>
          <p:nvPr/>
        </p:nvCxnSpPr>
        <p:spPr>
          <a:xfrm>
            <a:off x="5602550" y="1586400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0" name="Google Shape;390;p57"/>
          <p:cNvCxnSpPr/>
          <p:nvPr/>
        </p:nvCxnSpPr>
        <p:spPr>
          <a:xfrm flipH="1">
            <a:off x="1615725" y="2636375"/>
            <a:ext cx="1200" cy="428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1" name="Google Shape;391;p57"/>
          <p:cNvSpPr txBox="1"/>
          <p:nvPr/>
        </p:nvSpPr>
        <p:spPr>
          <a:xfrm>
            <a:off x="3963050" y="3151250"/>
            <a:ext cx="1404300" cy="458100"/>
          </a:xfrm>
          <a:prstGeom prst="rect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</a:t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92" name="Google Shape;392;p57"/>
          <p:cNvCxnSpPr/>
          <p:nvPr/>
        </p:nvCxnSpPr>
        <p:spPr>
          <a:xfrm flipH="1">
            <a:off x="4665300" y="2636375"/>
            <a:ext cx="1200" cy="428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3" name="Google Shape;393;p57"/>
          <p:cNvSpPr txBox="1"/>
          <p:nvPr/>
        </p:nvSpPr>
        <p:spPr>
          <a:xfrm>
            <a:off x="6929925" y="3151250"/>
            <a:ext cx="1404300" cy="458100"/>
          </a:xfrm>
          <a:prstGeom prst="rect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</a:t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94" name="Google Shape;394;p57"/>
          <p:cNvCxnSpPr>
            <a:stCxn id="379" idx="2"/>
          </p:cNvCxnSpPr>
          <p:nvPr/>
        </p:nvCxnSpPr>
        <p:spPr>
          <a:xfrm flipH="1">
            <a:off x="7638025" y="2412625"/>
            <a:ext cx="600" cy="65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5" name="Google Shape;395;p57"/>
          <p:cNvSpPr txBox="1"/>
          <p:nvPr/>
        </p:nvSpPr>
        <p:spPr>
          <a:xfrm>
            <a:off x="6606775" y="3596450"/>
            <a:ext cx="206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Salida Y</a:t>
            </a:r>
            <a:endParaRPr b="0"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descr="Scikit-learn" id="396" name="Google Shape;39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48" y="199626"/>
            <a:ext cx="1466075" cy="7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/>
          <p:nvPr/>
        </p:nvSpPr>
        <p:spPr>
          <a:xfrm>
            <a:off x="852188" y="14802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Utilizaremos la carpeta de Notebooks con los archivos </a:t>
            </a:r>
            <a:r>
              <a:rPr b="1" i="1" lang="en-GB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CoderHouse.ipynb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probar Árboles de Decisión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7" name="Google Shape;40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421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7E3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700" y="985675"/>
            <a:ext cx="1286650" cy="128957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0"/>
          <p:cNvSpPr txBox="1"/>
          <p:nvPr/>
        </p:nvSpPr>
        <p:spPr>
          <a:xfrm>
            <a:off x="335600" y="2520825"/>
            <a:ext cx="85437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ALGORITMO DE CLASIFICACIÓN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5" name="Google Shape;415;p60"/>
          <p:cNvSpPr txBox="1"/>
          <p:nvPr/>
        </p:nvSpPr>
        <p:spPr>
          <a:xfrm>
            <a:off x="129950" y="3551090"/>
            <a:ext cx="8955000" cy="884700"/>
          </a:xfrm>
          <a:prstGeom prst="rect">
            <a:avLst/>
          </a:prstGeom>
          <a:noFill/>
          <a:ln cap="flat" cmpd="sng" w="9525">
            <a:solidFill>
              <a:srgbClr val="E8E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E8E7E3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Sobre el dataset del proyecto final, realizar la creación e implementación de un Árbol de Decisión de Clasificación.</a:t>
            </a:r>
            <a:endParaRPr b="0" i="0" sz="1800" u="none" cap="none" strike="noStrike">
              <a:solidFill>
                <a:schemeClr val="dk1"/>
              </a:solidFill>
              <a:highlight>
                <a:srgbClr val="E8E7E3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" name="Google Shape;420;p61"/>
          <p:cNvGraphicFramePr/>
          <p:nvPr/>
        </p:nvGraphicFramePr>
        <p:xfrm>
          <a:off x="112975" y="31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{2F0E6DCB-27D8-4DD9-BC55-5B2F421C57C0}</a:tableStyleId>
              </a:tblPr>
              <a:tblGrid>
                <a:gridCol w="2908150"/>
                <a:gridCol w="3773425"/>
                <a:gridCol w="2042925"/>
              </a:tblGrid>
              <a:tr h="6461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ALGORITMO DE CLASIFICACIÓN</a:t>
                      </a:r>
                      <a:endParaRPr i="1" sz="4000"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5210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Formato: Notebook desarrollado en Python con extensión </a:t>
                      </a:r>
                      <a:r>
                        <a:rPr i="1"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.ipynb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963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Desarrollar un Árbol de Decisión de Clasificación con el dataset propuesto para el proyecto final del curso. </a:t>
                      </a:r>
                      <a:endParaRPr sz="18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7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Recomendaciones:</a:t>
                      </a: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Basarse en los entregables anteriores para la resolución de la presente actividad.</a:t>
                      </a:r>
                      <a:endParaRPr sz="18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Utilizar los ejemplos vistos y abordados en la sesión, identificando claramente la variable target </a:t>
                      </a:r>
                      <a:r>
                        <a:rPr b="1"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“y”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Investigar a fondo sobre la librería Scikit Learn y sus aplicaciones.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21" name="Google Shape;4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275" y="1120550"/>
            <a:ext cx="1634175" cy="6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8" name="Google Shape;42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Scikit-Learn: Machine Learning in Python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Scikit-learn</a:t>
            </a:r>
            <a:r>
              <a:rPr b="1"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.org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5" name="Google Shape;43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3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3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nuestro repositorio.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45" name="Google Shape;44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1" name="Google Shape;451;p65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</a:t>
            </a: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Aprendizaje Supervisado.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Ejemplos de Árboles de Decisión de Clasificación.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57" name="Google Shape;45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3" name="Google Shape;46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38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6" name="Google Shape;1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9"/>
          <p:cNvSpPr/>
          <p:nvPr/>
        </p:nvSpPr>
        <p:spPr>
          <a:xfrm>
            <a:off x="3133100" y="30998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 EN PYTHON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9"/>
          <p:cNvSpPr/>
          <p:nvPr/>
        </p:nvSpPr>
        <p:spPr>
          <a:xfrm>
            <a:off x="3133100" y="13815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APRENDIZAJE SUPERVISADO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0" name="Google Shape;200;p39"/>
          <p:cNvCxnSpPr>
            <a:stCxn id="198" idx="0"/>
            <a:endCxn id="199" idx="2"/>
          </p:cNvCxnSpPr>
          <p:nvPr/>
        </p:nvCxnSpPr>
        <p:spPr>
          <a:xfrm rot="10800000">
            <a:off x="3859550" y="1983875"/>
            <a:ext cx="0" cy="111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1" name="Google Shape;201;p39"/>
          <p:cNvSpPr/>
          <p:nvPr/>
        </p:nvSpPr>
        <p:spPr>
          <a:xfrm>
            <a:off x="5544318" y="326062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SCIKIT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2" name="Google Shape;202;p39"/>
          <p:cNvCxnSpPr>
            <a:stCxn id="198" idx="3"/>
            <a:endCxn id="201" idx="1"/>
          </p:cNvCxnSpPr>
          <p:nvPr/>
        </p:nvCxnSpPr>
        <p:spPr>
          <a:xfrm>
            <a:off x="4586000" y="3401075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40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Algoritmos de Clasificación I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3" name="Google Shape;213;p40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40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40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40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40"/>
          <p:cNvSpPr txBox="1"/>
          <p:nvPr/>
        </p:nvSpPr>
        <p:spPr>
          <a:xfrm>
            <a:off x="1842925" y="30124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PRIMERA ENTREGA DEL PROYECTO FINAL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1794425" y="24961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TRABAJO CON LOS PAQUETES PANDA, SEABORN Y MATPLOTLIB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9676" y="2482787"/>
            <a:ext cx="365613" cy="36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0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0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 Análisis Multivariado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4" name="Google Shape;224;p40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40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40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40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" name="Google Shape;22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Algoritmos de Clasificación II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3" name="Google Shape;233;p40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40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40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40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7" name="Google Shape;23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0"/>
          <p:cNvSpPr txBox="1"/>
          <p:nvPr/>
        </p:nvSpPr>
        <p:spPr>
          <a:xfrm>
            <a:off x="4101725" y="29313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ALGORITMO DE CLASIFICACIÓN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4800" y="299095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0"/>
          <p:cNvSpPr txBox="1"/>
          <p:nvPr/>
        </p:nvSpPr>
        <p:spPr>
          <a:xfrm>
            <a:off x="4113038" y="24318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TRABAJO EN NOTEBOOKS CON ÁRBOLES DE DECISIÓN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64663" y="25142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9671" y="2971400"/>
            <a:ext cx="365625" cy="36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40"/>
          <p:cNvCxnSpPr/>
          <p:nvPr/>
        </p:nvCxnSpPr>
        <p:spPr>
          <a:xfrm>
            <a:off x="61233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40"/>
          <p:cNvSpPr txBox="1"/>
          <p:nvPr/>
        </p:nvSpPr>
        <p:spPr>
          <a:xfrm>
            <a:off x="6475238" y="25080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KNN, RANDOM FOREST, REGRESIÓN LOGÍSTICA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26863" y="2514200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59246" y="2976037"/>
            <a:ext cx="307150" cy="30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1398000" y="14676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RECAPITULEMOS UN POCO SOBRE</a:t>
            </a: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 LAS CLASES ANTERIORES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236" y="2595125"/>
            <a:ext cx="3497525" cy="19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-GB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es Machine Learning?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tipos de aprendizajes tenemos? 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GB" sz="1600" u="sng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¡ESCRIBELO EN EL CHAT!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FFBC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/>
        </p:nvSpPr>
        <p:spPr>
          <a:xfrm>
            <a:off x="1398000" y="19248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APRENDIZAJE SUPERVISADO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 txBox="1"/>
          <p:nvPr/>
        </p:nvSpPr>
        <p:spPr>
          <a:xfrm>
            <a:off x="421250" y="1811725"/>
            <a:ext cx="39204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Problemas de Clasificación:</a:t>
            </a:r>
            <a:r>
              <a:rPr b="1" i="0" lang="en-GB" sz="1800" u="none" cap="none" strike="noStrike">
                <a:solidFill>
                  <a:srgbClr val="FFFFFF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Necesitan predecir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clase más probable de un elemento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en función de un conjunto de variables de entrada. Para este tipo de algoritmos, la variable target o respuesta,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variable de tipo categórica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903000" y="533100"/>
            <a:ext cx="7338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tipos de problemas resuelve?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4951250" y="1811713"/>
            <a:ext cx="37722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Problemas de Regresión: </a:t>
            </a:r>
            <a:endParaRPr b="1" i="0" sz="1800" u="none" cap="none" strike="noStrike">
              <a:solidFill>
                <a:srgbClr val="FFFFFF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vez de predecir categorías,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predicen valores numéricos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 decir, la variable target en un problema de regresión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de tipo cuantitativa.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