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Anton"/>
      <p:regular r:id="rId42"/>
    </p:embeddedFont>
    <p:embeddedFont>
      <p:font typeface="Lato"/>
      <p:regular r:id="rId43"/>
      <p:bold r:id="rId44"/>
      <p:italic r:id="rId45"/>
      <p:boldItalic r:id="rId46"/>
    </p:embeddedFont>
    <p:embeddedFont>
      <p:font typeface="Lato Light"/>
      <p:regular r:id="rId47"/>
      <p:bold r:id="rId48"/>
      <p:italic r:id="rId49"/>
      <p:boldItalic r:id="rId50"/>
    </p:embeddedFont>
    <p:embeddedFont>
      <p:font typeface="Didact Gothic"/>
      <p:regular r:id="rId51"/>
    </p:embeddedFont>
    <p:embeddedFont>
      <p:font typeface="Helvetica Neue"/>
      <p:regular r:id="rId52"/>
      <p:bold r:id="rId53"/>
      <p:italic r:id="rId54"/>
      <p:boldItalic r:id="rId55"/>
    </p:embeddedFont>
    <p:embeddedFont>
      <p:font typeface="Rubik"/>
      <p:regular r:id="rId56"/>
      <p:bold r:id="rId57"/>
      <p:italic r:id="rId58"/>
      <p:boldItalic r:id="rId59"/>
    </p:embeddedFont>
    <p:embeddedFont>
      <p:font typeface="Helvetica Neue Light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C5CC26-B2CF-4D54-9DD1-C79F52D41B2B}">
  <a:tblStyle styleId="{EEC5CC26-B2CF-4D54-9DD1-C79F52D41B2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Anton-regular.fntdata"/><Relationship Id="rId41" Type="http://schemas.openxmlformats.org/officeDocument/2006/relationships/slide" Target="slides/slide34.xml"/><Relationship Id="rId44" Type="http://schemas.openxmlformats.org/officeDocument/2006/relationships/font" Target="fonts/Lato-bold.fntdata"/><Relationship Id="rId43" Type="http://schemas.openxmlformats.org/officeDocument/2006/relationships/font" Target="fonts/Lato-regular.fntdata"/><Relationship Id="rId46" Type="http://schemas.openxmlformats.org/officeDocument/2006/relationships/font" Target="fonts/Lato-boldItalic.fntdata"/><Relationship Id="rId45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LatoLight-bold.fntdata"/><Relationship Id="rId47" Type="http://schemas.openxmlformats.org/officeDocument/2006/relationships/font" Target="fonts/LatoLight-regular.fntdata"/><Relationship Id="rId49" Type="http://schemas.openxmlformats.org/officeDocument/2006/relationships/font" Target="fonts/LatoLight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HelveticaNeueLight-italic.fntdata"/><Relationship Id="rId61" Type="http://schemas.openxmlformats.org/officeDocument/2006/relationships/font" Target="fonts/HelveticaNeueLight-bold.fntdata"/><Relationship Id="rId20" Type="http://schemas.openxmlformats.org/officeDocument/2006/relationships/slide" Target="slides/slide13.xml"/><Relationship Id="rId63" Type="http://schemas.openxmlformats.org/officeDocument/2006/relationships/font" Target="fonts/HelveticaNeueLight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HelveticaNeueLight-regular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DidactGothic-regular.fntdata"/><Relationship Id="rId50" Type="http://schemas.openxmlformats.org/officeDocument/2006/relationships/font" Target="fonts/LatoLight-boldItalic.fntdata"/><Relationship Id="rId53" Type="http://schemas.openxmlformats.org/officeDocument/2006/relationships/font" Target="fonts/HelveticaNeue-bold.fntdata"/><Relationship Id="rId52" Type="http://schemas.openxmlformats.org/officeDocument/2006/relationships/font" Target="fonts/HelveticaNeue-regular.fntdata"/><Relationship Id="rId11" Type="http://schemas.openxmlformats.org/officeDocument/2006/relationships/slide" Target="slides/slide4.xml"/><Relationship Id="rId55" Type="http://schemas.openxmlformats.org/officeDocument/2006/relationships/font" Target="fonts/HelveticaNeue-boldItalic.fntdata"/><Relationship Id="rId10" Type="http://schemas.openxmlformats.org/officeDocument/2006/relationships/slide" Target="slides/slide3.xml"/><Relationship Id="rId54" Type="http://schemas.openxmlformats.org/officeDocument/2006/relationships/font" Target="fonts/HelveticaNeue-italic.fntdata"/><Relationship Id="rId13" Type="http://schemas.openxmlformats.org/officeDocument/2006/relationships/slide" Target="slides/slide6.xml"/><Relationship Id="rId57" Type="http://schemas.openxmlformats.org/officeDocument/2006/relationships/font" Target="fonts/Rubik-bold.fntdata"/><Relationship Id="rId12" Type="http://schemas.openxmlformats.org/officeDocument/2006/relationships/slide" Target="slides/slide5.xml"/><Relationship Id="rId56" Type="http://schemas.openxmlformats.org/officeDocument/2006/relationships/font" Target="fonts/Rubik-regular.fntdata"/><Relationship Id="rId15" Type="http://schemas.openxmlformats.org/officeDocument/2006/relationships/slide" Target="slides/slide8.xml"/><Relationship Id="rId59" Type="http://schemas.openxmlformats.org/officeDocument/2006/relationships/font" Target="fonts/Rubik-boldItalic.fntdata"/><Relationship Id="rId14" Type="http://schemas.openxmlformats.org/officeDocument/2006/relationships/slide" Target="slides/slide7.xml"/><Relationship Id="rId58" Type="http://schemas.openxmlformats.org/officeDocument/2006/relationships/font" Target="fonts/Rubik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xeJ3vjTLUjQJia1NVjWnCfNZZWcnbnS2/view?usp=sharing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xeJ3vjTLUjQJia1NVjWnCfNZZWcnbnS2/view?usp=sharing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xeJ3vjTLUjQJia1NVjWnCfNZZWcnbnS2/view?usp=sharing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xeJ3vjTLUjQJia1NVjWnCfNZZWcnbnS2/view?usp=sharing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cac60d0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cac60d0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cac60d073_0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ecac60d07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1200">
                <a:solidFill>
                  <a:schemeClr val="dk1"/>
                </a:solidFill>
              </a:rPr>
              <a:t>“Para pensar”.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¿Como crear encuestas de zoom? Disponible en </a:t>
            </a:r>
            <a:r>
              <a:rPr lang="en-GB" sz="1200" u="sng">
                <a:solidFill>
                  <a:schemeClr val="hlink"/>
                </a:solidFill>
                <a:hlinkClick r:id="rId2"/>
              </a:rPr>
              <a:t>este video.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El docente generará </a:t>
            </a:r>
            <a:r>
              <a:rPr lang="en-GB" sz="1200" u="sng">
                <a:solidFill>
                  <a:schemeClr val="dk1"/>
                </a:solidFill>
              </a:rPr>
              <a:t>una encuesta de zoom</a:t>
            </a:r>
            <a:r>
              <a:rPr lang="en-GB" sz="1200">
                <a:solidFill>
                  <a:schemeClr val="dk1"/>
                </a:solidFill>
              </a:rPr>
              <a:t> para que los estudiantes respondan. Esto es una actividad de comprobación.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</a:rPr>
              <a:t>Sugerimos: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Utilizarlo antes del break para que los estudiantes puedan votar en la encuesta antes de ir al mismo.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Al regresar, mostrar los resultados a los estudiantes.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Si hay buena respuesta de este recurso, se recomienda utilizarlo de forma orgánica en más instancias de la clase.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1200">
                <a:solidFill>
                  <a:schemeClr val="dk1"/>
                </a:solidFill>
              </a:rPr>
              <a:t>“Para pensar”.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¿Como crear encuestas de zoom? Disponible en </a:t>
            </a:r>
            <a:r>
              <a:rPr lang="en-GB" sz="1200" u="sng">
                <a:solidFill>
                  <a:schemeClr val="hlink"/>
                </a:solidFill>
                <a:hlinkClick r:id="rId2"/>
              </a:rPr>
              <a:t>este video.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El docente generará </a:t>
            </a:r>
            <a:r>
              <a:rPr lang="en-GB" sz="1200" u="sng">
                <a:solidFill>
                  <a:schemeClr val="dk1"/>
                </a:solidFill>
              </a:rPr>
              <a:t>una encuesta de zoom</a:t>
            </a:r>
            <a:r>
              <a:rPr lang="en-GB" sz="1200">
                <a:solidFill>
                  <a:schemeClr val="dk1"/>
                </a:solidFill>
              </a:rPr>
              <a:t> para que los estudiantes respondan. Esto es una actividad de comprobación.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</a:rPr>
              <a:t>Sugerimos: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Utilizarlo antes del break para que los estudiantes puedan votar en la encuesta antes de ir al mismo.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Al regresar, mostrar los resultados a los estudiantes.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Si hay buena respuesta de este recurso, se recomienda utilizarlo de forma orgánica en más instancias de la clase.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cac60d073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ecac60d07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cac60d073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ecac60d07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cac60d0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cac60d0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1200">
                <a:solidFill>
                  <a:schemeClr val="dk1"/>
                </a:solidFill>
              </a:rPr>
              <a:t>“Para pensar”.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¿Como crear encuestas de zoom? Disponible en </a:t>
            </a:r>
            <a:r>
              <a:rPr lang="en-GB" sz="1200" u="sng">
                <a:solidFill>
                  <a:schemeClr val="hlink"/>
                </a:solidFill>
                <a:hlinkClick r:id="rId2"/>
              </a:rPr>
              <a:t>este video.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El docente generará </a:t>
            </a:r>
            <a:r>
              <a:rPr lang="en-GB" sz="1200" u="sng">
                <a:solidFill>
                  <a:schemeClr val="dk1"/>
                </a:solidFill>
              </a:rPr>
              <a:t>una encuesta de zoom</a:t>
            </a:r>
            <a:r>
              <a:rPr lang="en-GB" sz="1200">
                <a:solidFill>
                  <a:schemeClr val="dk1"/>
                </a:solidFill>
              </a:rPr>
              <a:t> para que los estudiantes respondan. Esto es una actividad de comprobación.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</a:rPr>
              <a:t>Sugerimos: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Utilizarlo antes del break para que los estudiantes puedan votar en la encuesta antes de ir al mismo.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Al regresar, mostrar los resultados a los estudiantes.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Si hay buena respuesta de este recurso, se recomienda utilizarlo de forma orgánica en más instancias de la clase.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ecac60d073_0_2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ecac60d07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cac60d073_0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ecac60d07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cac60d07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cac60d07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A la hora del Break, entre 5 y 10 minutos. Considerar ubicar este espacio en un momento adecuado de la clase. Al volver, mostrar los resultados de la pregunta del anterior slide y generar un breve intercambio.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ecac60d07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ecac60d07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“Ejemplo en vivo”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El docente realizará una tarea compartiendo la pantalla en vivo. Se centrará en los pasos y los aspectos a tener en cuenta.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bc50ef07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ecbc50ef0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cac60d0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cac60d0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ecbc50ef07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ecbc50ef0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ecac60d07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ecac60d07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cac60d07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cac60d0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 puede usar para comenzar o finalizar la clase, según sea más conveniente. La información de este slide es de relleno.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Recurso: Mapa de conceptos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Muestra rápidamente los contenidos de la clase y cómo se relacionan. Ayuda a los estudiantes a evitar “perderse” durante la clase, al avanzar en un sentido lineal una diapositiva tras otra. El ejemplo pertenece a la primera clase del curso UX/UI.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Sugerencia</a:t>
            </a:r>
            <a:r>
              <a:rPr lang="en-GB"/>
              <a:t>: </a:t>
            </a:r>
            <a:br>
              <a:rPr lang="en-GB"/>
            </a:br>
            <a:r>
              <a:rPr lang="en-GB"/>
              <a:t>-También se pueden mostrar con un menor énfasis o colores apagados, aquellos contenidos de clases anteriores y que se vinculen con la actual.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-Resaltar con color los temas que se abordan en la clase.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cac60d0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cac60d0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Recurso: Cronograma del curso</a:t>
            </a:r>
            <a:br>
              <a:rPr lang="en-GB"/>
            </a:br>
            <a:r>
              <a:rPr lang="en-GB"/>
              <a:t>- Se muestra al</a:t>
            </a:r>
            <a:r>
              <a:rPr b="1" lang="en-GB"/>
              <a:t> inicio</a:t>
            </a:r>
            <a:r>
              <a:rPr lang="en-GB"/>
              <a:t> de cada clase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Tiene un aspecto similar a un </a:t>
            </a:r>
            <a:r>
              <a:rPr b="1" lang="en-GB"/>
              <a:t>calendario.</a:t>
            </a:r>
            <a:br>
              <a:rPr lang="en-GB"/>
            </a:br>
            <a:r>
              <a:rPr lang="en-GB"/>
              <a:t>- Resume rápidamente: título de la clase, número y contenidos que abarca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Guía rápida tanto para docentes, como para estudiantes.</a:t>
            </a:r>
            <a:br>
              <a:rPr lang="en-GB"/>
            </a:br>
            <a:r>
              <a:rPr lang="en-GB"/>
              <a:t>- Para mayor ubicación en el curso, también muestra en un tamaño más pequeño lo sucedido la clase anterior y la siguiente.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-Ubicar en el interior de cada clase aquellas cuestiones destacadas con las cuales se encontrará el alumno y con su respectivo nombre:</a:t>
            </a:r>
            <a:r>
              <a:rPr b="1" lang="en-GB">
                <a:solidFill>
                  <a:schemeClr val="dk1"/>
                </a:solidFill>
              </a:rPr>
              <a:t> desafíos, entregables de proyecto, actividades colaborativas o  ejemplos en vivo.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cac60d073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ecac60d07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cac60d073_0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ecac60d0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1200">
                <a:solidFill>
                  <a:schemeClr val="dk1"/>
                </a:solidFill>
              </a:rPr>
              <a:t>“Para pensar”.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¿Como crear encuestas de zoom? Disponible en </a:t>
            </a:r>
            <a:r>
              <a:rPr lang="en-GB" sz="1200" u="sng">
                <a:solidFill>
                  <a:schemeClr val="hlink"/>
                </a:solidFill>
                <a:hlinkClick r:id="rId2"/>
              </a:rPr>
              <a:t>este video.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El docente generará </a:t>
            </a:r>
            <a:r>
              <a:rPr lang="en-GB" sz="1200" u="sng">
                <a:solidFill>
                  <a:schemeClr val="dk1"/>
                </a:solidFill>
              </a:rPr>
              <a:t>una encuesta de zoom</a:t>
            </a:r>
            <a:r>
              <a:rPr lang="en-GB" sz="1200">
                <a:solidFill>
                  <a:schemeClr val="dk1"/>
                </a:solidFill>
              </a:rPr>
              <a:t> para que los estudiantes respondan. Esto es una actividad de comprobación.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</a:rPr>
              <a:t>Sugerimos: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Utilizarlo antes del break para que los estudiantes puedan votar en la encuesta antes de ir al mismo.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Al regresar, mostrar los resultados a los estudiantes.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Si hay buena respuesta de este recurso, se recomienda utilizarlo de forma orgánica en más instancias de la clase.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cac60d073_0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ecac60d07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0" name="Google Shape;160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ALGORITMOS DE CLASIFICACIÓN II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5" name="Google Shape;175;p36"/>
          <p:cNvSpPr txBox="1"/>
          <p:nvPr/>
        </p:nvSpPr>
        <p:spPr>
          <a:xfrm>
            <a:off x="2022750" y="163317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39.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DATA SCIENCE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6" name="Google Shape;176;p36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5"/>
          <p:cNvSpPr txBox="1"/>
          <p:nvPr/>
        </p:nvSpPr>
        <p:spPr>
          <a:xfrm>
            <a:off x="167500" y="526525"/>
            <a:ext cx="86943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1" lang="en-GB" sz="35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KNN: K-Nearest-Neighbor (Vecinos Cercanos)</a:t>
            </a:r>
            <a:endParaRPr b="0" i="1" sz="35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4" name="Google Shape;284;p45"/>
          <p:cNvSpPr txBox="1"/>
          <p:nvPr/>
        </p:nvSpPr>
        <p:spPr>
          <a:xfrm>
            <a:off x="279450" y="2587325"/>
            <a:ext cx="4555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Tenemos un Dataset con 2 Features, en el cual cada instancia puede pertenecer a una de dos clases: “Rojo” o “Azul”.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5" name="Google Shape;285;p45"/>
          <p:cNvSpPr/>
          <p:nvPr/>
        </p:nvSpPr>
        <p:spPr>
          <a:xfrm>
            <a:off x="6762470" y="2440890"/>
            <a:ext cx="137100" cy="137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5"/>
          <p:cNvSpPr/>
          <p:nvPr/>
        </p:nvSpPr>
        <p:spPr>
          <a:xfrm>
            <a:off x="6358610" y="2829510"/>
            <a:ext cx="137100" cy="137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5"/>
          <p:cNvSpPr/>
          <p:nvPr/>
        </p:nvSpPr>
        <p:spPr>
          <a:xfrm>
            <a:off x="7067270" y="2745690"/>
            <a:ext cx="137100" cy="137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5"/>
          <p:cNvSpPr/>
          <p:nvPr/>
        </p:nvSpPr>
        <p:spPr>
          <a:xfrm>
            <a:off x="7524470" y="2608530"/>
            <a:ext cx="137100" cy="137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5"/>
          <p:cNvSpPr/>
          <p:nvPr/>
        </p:nvSpPr>
        <p:spPr>
          <a:xfrm>
            <a:off x="7974410" y="2654250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5"/>
          <p:cNvSpPr/>
          <p:nvPr/>
        </p:nvSpPr>
        <p:spPr>
          <a:xfrm>
            <a:off x="6869150" y="3972511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5"/>
          <p:cNvSpPr/>
          <p:nvPr/>
        </p:nvSpPr>
        <p:spPr>
          <a:xfrm>
            <a:off x="7669250" y="3119070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5"/>
          <p:cNvSpPr/>
          <p:nvPr/>
        </p:nvSpPr>
        <p:spPr>
          <a:xfrm>
            <a:off x="7455890" y="3543935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5"/>
          <p:cNvSpPr/>
          <p:nvPr/>
        </p:nvSpPr>
        <p:spPr>
          <a:xfrm>
            <a:off x="7204430" y="1501585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5"/>
          <p:cNvSpPr/>
          <p:nvPr/>
        </p:nvSpPr>
        <p:spPr>
          <a:xfrm>
            <a:off x="6777710" y="1504740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45"/>
          <p:cNvCxnSpPr/>
          <p:nvPr/>
        </p:nvCxnSpPr>
        <p:spPr>
          <a:xfrm rot="10800000">
            <a:off x="5562075" y="1396900"/>
            <a:ext cx="0" cy="3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6" name="Google Shape;296;p45"/>
          <p:cNvSpPr/>
          <p:nvPr/>
        </p:nvSpPr>
        <p:spPr>
          <a:xfrm>
            <a:off x="6183395" y="3119065"/>
            <a:ext cx="137100" cy="137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5"/>
          <p:cNvSpPr/>
          <p:nvPr/>
        </p:nvSpPr>
        <p:spPr>
          <a:xfrm>
            <a:off x="5779535" y="3507685"/>
            <a:ext cx="137100" cy="137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5"/>
          <p:cNvSpPr/>
          <p:nvPr/>
        </p:nvSpPr>
        <p:spPr>
          <a:xfrm>
            <a:off x="6045525" y="1709007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5"/>
          <p:cNvSpPr/>
          <p:nvPr/>
        </p:nvSpPr>
        <p:spPr>
          <a:xfrm>
            <a:off x="6488205" y="1959832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5"/>
          <p:cNvSpPr/>
          <p:nvPr/>
        </p:nvSpPr>
        <p:spPr>
          <a:xfrm>
            <a:off x="7042430" y="2091045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5"/>
          <p:cNvSpPr/>
          <p:nvPr/>
        </p:nvSpPr>
        <p:spPr>
          <a:xfrm>
            <a:off x="7219670" y="2440890"/>
            <a:ext cx="137100" cy="137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5"/>
          <p:cNvSpPr txBox="1"/>
          <p:nvPr/>
        </p:nvSpPr>
        <p:spPr>
          <a:xfrm>
            <a:off x="4939365" y="4744020"/>
            <a:ext cx="322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Feature 1</a:t>
            </a:r>
            <a:endParaRPr b="0" i="0" sz="16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3" name="Google Shape;303;p45"/>
          <p:cNvSpPr txBox="1"/>
          <p:nvPr/>
        </p:nvSpPr>
        <p:spPr>
          <a:xfrm rot="-5400000">
            <a:off x="3629200" y="2878400"/>
            <a:ext cx="322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Feature 2</a:t>
            </a:r>
            <a:endParaRPr b="0" i="0" sz="16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4" name="Google Shape;304;p45"/>
          <p:cNvSpPr/>
          <p:nvPr/>
        </p:nvSpPr>
        <p:spPr>
          <a:xfrm>
            <a:off x="7585430" y="1770330"/>
            <a:ext cx="137100" cy="137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45"/>
          <p:cNvCxnSpPr/>
          <p:nvPr/>
        </p:nvCxnSpPr>
        <p:spPr>
          <a:xfrm>
            <a:off x="5580945" y="4792001"/>
            <a:ext cx="187494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6" name="Google Shape;306;p45"/>
          <p:cNvSpPr/>
          <p:nvPr/>
        </p:nvSpPr>
        <p:spPr>
          <a:xfrm>
            <a:off x="6761880" y="3030529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5"/>
          <p:cNvSpPr/>
          <p:nvPr/>
        </p:nvSpPr>
        <p:spPr>
          <a:xfrm>
            <a:off x="7092283" y="3298845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5"/>
          <p:cNvSpPr txBox="1"/>
          <p:nvPr/>
        </p:nvSpPr>
        <p:spPr>
          <a:xfrm>
            <a:off x="362225" y="1387400"/>
            <a:ext cx="4555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Entonces, supongamos el siguiente escenario: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/>
        </p:nvSpPr>
        <p:spPr>
          <a:xfrm>
            <a:off x="389650" y="1708800"/>
            <a:ext cx="8292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-GB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12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Dada una nueva instancia, de la cual no sabemos cuál es  su clase, vamos a recurrir a sus vecinos cercanos para clasificarla. </a:t>
            </a: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¿La clasificamos como rojo o azul?</a:t>
            </a:r>
            <a:endParaRPr b="0" i="1" sz="2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GB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GB" sz="1600" u="sng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¡ESCRIBELO EN EL CHAT!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4" name="Google Shape;31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43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7"/>
          <p:cNvSpPr txBox="1"/>
          <p:nvPr/>
        </p:nvSpPr>
        <p:spPr>
          <a:xfrm>
            <a:off x="494150" y="1875900"/>
            <a:ext cx="44778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tomamos K=1, solo miraremos al vecino más cercano.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Aclaración:</a:t>
            </a:r>
            <a:r>
              <a:rPr b="0" i="0" lang="en-GB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K es el nro de vecinos.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1" name="Google Shape;321;p47"/>
          <p:cNvSpPr/>
          <p:nvPr/>
        </p:nvSpPr>
        <p:spPr>
          <a:xfrm>
            <a:off x="6762470" y="2440890"/>
            <a:ext cx="137100" cy="137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7"/>
          <p:cNvSpPr/>
          <p:nvPr/>
        </p:nvSpPr>
        <p:spPr>
          <a:xfrm>
            <a:off x="6358610" y="2829510"/>
            <a:ext cx="137100" cy="137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7"/>
          <p:cNvSpPr/>
          <p:nvPr/>
        </p:nvSpPr>
        <p:spPr>
          <a:xfrm>
            <a:off x="7067270" y="2745690"/>
            <a:ext cx="137100" cy="137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7"/>
          <p:cNvSpPr/>
          <p:nvPr/>
        </p:nvSpPr>
        <p:spPr>
          <a:xfrm>
            <a:off x="7524470" y="2608530"/>
            <a:ext cx="137100" cy="137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7"/>
          <p:cNvSpPr/>
          <p:nvPr/>
        </p:nvSpPr>
        <p:spPr>
          <a:xfrm>
            <a:off x="7974410" y="2654250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7"/>
          <p:cNvSpPr/>
          <p:nvPr/>
        </p:nvSpPr>
        <p:spPr>
          <a:xfrm>
            <a:off x="6869150" y="3972511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7"/>
          <p:cNvSpPr/>
          <p:nvPr/>
        </p:nvSpPr>
        <p:spPr>
          <a:xfrm>
            <a:off x="7669250" y="3119070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7"/>
          <p:cNvSpPr/>
          <p:nvPr/>
        </p:nvSpPr>
        <p:spPr>
          <a:xfrm>
            <a:off x="7455890" y="3543935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7"/>
          <p:cNvSpPr/>
          <p:nvPr/>
        </p:nvSpPr>
        <p:spPr>
          <a:xfrm>
            <a:off x="7204430" y="1501585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7"/>
          <p:cNvSpPr/>
          <p:nvPr/>
        </p:nvSpPr>
        <p:spPr>
          <a:xfrm>
            <a:off x="6777710" y="1504740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Google Shape;331;p47"/>
          <p:cNvCxnSpPr/>
          <p:nvPr/>
        </p:nvCxnSpPr>
        <p:spPr>
          <a:xfrm rot="10800000">
            <a:off x="5562075" y="1396900"/>
            <a:ext cx="0" cy="3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2" name="Google Shape;332;p47"/>
          <p:cNvSpPr/>
          <p:nvPr/>
        </p:nvSpPr>
        <p:spPr>
          <a:xfrm>
            <a:off x="6183395" y="3119065"/>
            <a:ext cx="137100" cy="137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7"/>
          <p:cNvSpPr/>
          <p:nvPr/>
        </p:nvSpPr>
        <p:spPr>
          <a:xfrm>
            <a:off x="5779535" y="3507685"/>
            <a:ext cx="137100" cy="137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7"/>
          <p:cNvSpPr/>
          <p:nvPr/>
        </p:nvSpPr>
        <p:spPr>
          <a:xfrm>
            <a:off x="6045525" y="1709007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7"/>
          <p:cNvSpPr/>
          <p:nvPr/>
        </p:nvSpPr>
        <p:spPr>
          <a:xfrm>
            <a:off x="6488205" y="1959832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7"/>
          <p:cNvSpPr/>
          <p:nvPr/>
        </p:nvSpPr>
        <p:spPr>
          <a:xfrm>
            <a:off x="7042430" y="2091045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7"/>
          <p:cNvSpPr txBox="1"/>
          <p:nvPr/>
        </p:nvSpPr>
        <p:spPr>
          <a:xfrm>
            <a:off x="4939365" y="4744020"/>
            <a:ext cx="322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Feature 1</a:t>
            </a:r>
            <a:endParaRPr b="0" i="0" sz="16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8" name="Google Shape;338;p47"/>
          <p:cNvSpPr txBox="1"/>
          <p:nvPr/>
        </p:nvSpPr>
        <p:spPr>
          <a:xfrm rot="-5400000">
            <a:off x="3629200" y="2878400"/>
            <a:ext cx="322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Feature 2</a:t>
            </a:r>
            <a:endParaRPr b="0" i="0" sz="16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9" name="Google Shape;339;p47"/>
          <p:cNvSpPr/>
          <p:nvPr/>
        </p:nvSpPr>
        <p:spPr>
          <a:xfrm>
            <a:off x="7585430" y="1770330"/>
            <a:ext cx="137100" cy="137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47"/>
          <p:cNvCxnSpPr/>
          <p:nvPr/>
        </p:nvCxnSpPr>
        <p:spPr>
          <a:xfrm>
            <a:off x="5580945" y="4792001"/>
            <a:ext cx="187494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1" name="Google Shape;341;p47"/>
          <p:cNvSpPr/>
          <p:nvPr/>
        </p:nvSpPr>
        <p:spPr>
          <a:xfrm>
            <a:off x="6761880" y="3030529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7"/>
          <p:cNvSpPr/>
          <p:nvPr/>
        </p:nvSpPr>
        <p:spPr>
          <a:xfrm>
            <a:off x="7092283" y="3298845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7"/>
          <p:cNvSpPr txBox="1"/>
          <p:nvPr/>
        </p:nvSpPr>
        <p:spPr>
          <a:xfrm>
            <a:off x="5181453" y="2151350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00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b="0" i="0" sz="2000" u="none" cap="none" strike="noStrike">
              <a:solidFill>
                <a:srgbClr val="FFFF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44" name="Google Shape;344;p47"/>
          <p:cNvSpPr/>
          <p:nvPr/>
        </p:nvSpPr>
        <p:spPr>
          <a:xfrm>
            <a:off x="7135820" y="2362165"/>
            <a:ext cx="137100" cy="137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47"/>
          <p:cNvCxnSpPr/>
          <p:nvPr/>
        </p:nvCxnSpPr>
        <p:spPr>
          <a:xfrm>
            <a:off x="2326179" y="3543935"/>
            <a:ext cx="0" cy="654633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6" name="Google Shape;346;p47"/>
          <p:cNvSpPr txBox="1"/>
          <p:nvPr/>
        </p:nvSpPr>
        <p:spPr>
          <a:xfrm>
            <a:off x="1834515" y="4029150"/>
            <a:ext cx="1126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70C0"/>
                </a:solidFill>
                <a:latin typeface="Rubik"/>
                <a:ea typeface="Rubik"/>
                <a:cs typeface="Rubik"/>
                <a:sym typeface="Rubik"/>
              </a:rPr>
              <a:t>Azul</a:t>
            </a:r>
            <a:endParaRPr b="0" i="0" sz="2400" u="none" cap="none" strike="noStrike">
              <a:solidFill>
                <a:srgbClr val="0070C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47" name="Google Shape;347;p47"/>
          <p:cNvSpPr/>
          <p:nvPr/>
        </p:nvSpPr>
        <p:spPr>
          <a:xfrm>
            <a:off x="1694565" y="4156800"/>
            <a:ext cx="279900" cy="2799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7"/>
          <p:cNvSpPr txBox="1"/>
          <p:nvPr/>
        </p:nvSpPr>
        <p:spPr>
          <a:xfrm>
            <a:off x="6611750" y="1832915"/>
            <a:ext cx="651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k = 1</a:t>
            </a:r>
            <a:endParaRPr b="1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49" name="Google Shape;349;p47"/>
          <p:cNvSpPr/>
          <p:nvPr/>
        </p:nvSpPr>
        <p:spPr>
          <a:xfrm>
            <a:off x="6957650" y="2030310"/>
            <a:ext cx="612000" cy="571800"/>
          </a:xfrm>
          <a:prstGeom prst="ellipse">
            <a:avLst/>
          </a:prstGeom>
          <a:noFill/>
          <a:ln cap="flat" cmpd="sng" w="19050">
            <a:solidFill>
              <a:srgbClr val="2C2C2C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7"/>
          <p:cNvSpPr txBox="1"/>
          <p:nvPr/>
        </p:nvSpPr>
        <p:spPr>
          <a:xfrm>
            <a:off x="167500" y="348025"/>
            <a:ext cx="8880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1" lang="en-GB" sz="35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KNN: K-Nearest-Neighbor (Vecinos Cercanos)</a:t>
            </a:r>
            <a:endParaRPr b="0" i="1" sz="35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8"/>
          <p:cNvSpPr txBox="1"/>
          <p:nvPr/>
        </p:nvSpPr>
        <p:spPr>
          <a:xfrm>
            <a:off x="573647" y="1260693"/>
            <a:ext cx="4141800" cy="3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elegimos otro valor de k, por ejemplo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k &gt; 1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nuestra clasificación cambiará significativamente.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con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k = 3 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tenemos dos vecinos Rojos y uno Azul.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lo tanto en base a este escenario, la clasificación será: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Rojo.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48"/>
          <p:cNvSpPr/>
          <p:nvPr/>
        </p:nvSpPr>
        <p:spPr>
          <a:xfrm>
            <a:off x="6762470" y="2440890"/>
            <a:ext cx="137100" cy="137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8"/>
          <p:cNvSpPr/>
          <p:nvPr/>
        </p:nvSpPr>
        <p:spPr>
          <a:xfrm>
            <a:off x="6358610" y="2829510"/>
            <a:ext cx="137100" cy="137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8"/>
          <p:cNvSpPr/>
          <p:nvPr/>
        </p:nvSpPr>
        <p:spPr>
          <a:xfrm>
            <a:off x="7108835" y="2745690"/>
            <a:ext cx="137100" cy="137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8"/>
          <p:cNvSpPr/>
          <p:nvPr/>
        </p:nvSpPr>
        <p:spPr>
          <a:xfrm>
            <a:off x="7524470" y="2608530"/>
            <a:ext cx="137100" cy="137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8"/>
          <p:cNvSpPr/>
          <p:nvPr/>
        </p:nvSpPr>
        <p:spPr>
          <a:xfrm>
            <a:off x="7974410" y="2654250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8"/>
          <p:cNvSpPr/>
          <p:nvPr/>
        </p:nvSpPr>
        <p:spPr>
          <a:xfrm>
            <a:off x="6869150" y="3972511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8"/>
          <p:cNvSpPr/>
          <p:nvPr/>
        </p:nvSpPr>
        <p:spPr>
          <a:xfrm>
            <a:off x="7669250" y="3119070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8"/>
          <p:cNvSpPr/>
          <p:nvPr/>
        </p:nvSpPr>
        <p:spPr>
          <a:xfrm>
            <a:off x="7455890" y="3543935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8"/>
          <p:cNvSpPr/>
          <p:nvPr/>
        </p:nvSpPr>
        <p:spPr>
          <a:xfrm>
            <a:off x="7204430" y="1501585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8"/>
          <p:cNvSpPr/>
          <p:nvPr/>
        </p:nvSpPr>
        <p:spPr>
          <a:xfrm>
            <a:off x="6777710" y="1504740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p48"/>
          <p:cNvCxnSpPr/>
          <p:nvPr/>
        </p:nvCxnSpPr>
        <p:spPr>
          <a:xfrm rot="10800000">
            <a:off x="5562075" y="1396900"/>
            <a:ext cx="0" cy="3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8" name="Google Shape;368;p48"/>
          <p:cNvSpPr/>
          <p:nvPr/>
        </p:nvSpPr>
        <p:spPr>
          <a:xfrm>
            <a:off x="6183395" y="3119065"/>
            <a:ext cx="137100" cy="137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8"/>
          <p:cNvSpPr/>
          <p:nvPr/>
        </p:nvSpPr>
        <p:spPr>
          <a:xfrm>
            <a:off x="5779535" y="3507685"/>
            <a:ext cx="137100" cy="137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8"/>
          <p:cNvSpPr/>
          <p:nvPr/>
        </p:nvSpPr>
        <p:spPr>
          <a:xfrm>
            <a:off x="6045525" y="1709007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8"/>
          <p:cNvSpPr/>
          <p:nvPr/>
        </p:nvSpPr>
        <p:spPr>
          <a:xfrm>
            <a:off x="6488205" y="1959832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8"/>
          <p:cNvSpPr/>
          <p:nvPr/>
        </p:nvSpPr>
        <p:spPr>
          <a:xfrm>
            <a:off x="7100621" y="2091045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8"/>
          <p:cNvSpPr txBox="1"/>
          <p:nvPr/>
        </p:nvSpPr>
        <p:spPr>
          <a:xfrm>
            <a:off x="4939365" y="4744020"/>
            <a:ext cx="322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Feature 1</a:t>
            </a:r>
            <a:endParaRPr b="0" i="0" sz="16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4" name="Google Shape;374;p48"/>
          <p:cNvSpPr txBox="1"/>
          <p:nvPr/>
        </p:nvSpPr>
        <p:spPr>
          <a:xfrm rot="-5400000">
            <a:off x="3629200" y="2878400"/>
            <a:ext cx="322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Feature 2</a:t>
            </a:r>
            <a:endParaRPr b="0" i="0" sz="16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5" name="Google Shape;375;p48"/>
          <p:cNvSpPr/>
          <p:nvPr/>
        </p:nvSpPr>
        <p:spPr>
          <a:xfrm>
            <a:off x="7585430" y="1770330"/>
            <a:ext cx="137100" cy="137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" name="Google Shape;376;p48"/>
          <p:cNvCxnSpPr/>
          <p:nvPr/>
        </p:nvCxnSpPr>
        <p:spPr>
          <a:xfrm>
            <a:off x="5580945" y="4792001"/>
            <a:ext cx="187494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7" name="Google Shape;377;p48"/>
          <p:cNvSpPr/>
          <p:nvPr/>
        </p:nvSpPr>
        <p:spPr>
          <a:xfrm>
            <a:off x="6761880" y="3030529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8"/>
          <p:cNvSpPr/>
          <p:nvPr/>
        </p:nvSpPr>
        <p:spPr>
          <a:xfrm>
            <a:off x="7092283" y="3298845"/>
            <a:ext cx="137100" cy="1371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8"/>
          <p:cNvSpPr txBox="1"/>
          <p:nvPr/>
        </p:nvSpPr>
        <p:spPr>
          <a:xfrm>
            <a:off x="5181453" y="2151350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00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b="0" i="0" sz="2000" u="none" cap="none" strike="noStrike">
              <a:solidFill>
                <a:srgbClr val="FFFF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0" name="Google Shape;380;p48"/>
          <p:cNvSpPr/>
          <p:nvPr/>
        </p:nvSpPr>
        <p:spPr>
          <a:xfrm>
            <a:off x="7135820" y="2362165"/>
            <a:ext cx="137100" cy="137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8"/>
          <p:cNvSpPr txBox="1"/>
          <p:nvPr/>
        </p:nvSpPr>
        <p:spPr>
          <a:xfrm>
            <a:off x="6611750" y="1816250"/>
            <a:ext cx="651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k = 3</a:t>
            </a:r>
            <a:endParaRPr b="1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2" name="Google Shape;382;p48"/>
          <p:cNvSpPr/>
          <p:nvPr/>
        </p:nvSpPr>
        <p:spPr>
          <a:xfrm>
            <a:off x="6957649" y="1907430"/>
            <a:ext cx="891235" cy="1134710"/>
          </a:xfrm>
          <a:prstGeom prst="ellipse">
            <a:avLst/>
          </a:prstGeom>
          <a:noFill/>
          <a:ln cap="flat" cmpd="sng" w="19050">
            <a:solidFill>
              <a:srgbClr val="2C2C2C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8"/>
          <p:cNvSpPr txBox="1"/>
          <p:nvPr/>
        </p:nvSpPr>
        <p:spPr>
          <a:xfrm>
            <a:off x="167500" y="348025"/>
            <a:ext cx="8880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1" lang="en-GB" sz="35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KNN: K-Nearest-Neighbor (Vecinos Cercanos)</a:t>
            </a:r>
            <a:endParaRPr b="0" i="1" sz="35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/>
        </p:nvSpPr>
        <p:spPr>
          <a:xfrm>
            <a:off x="852188" y="11754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-GB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¿Conoces el algoritmo de random forest?</a:t>
            </a:r>
            <a:endParaRPr b="0" i="1" sz="2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lo explicarías? </a:t>
            </a:r>
            <a:endParaRPr b="0" i="1" sz="2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GB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GB" sz="1600" u="sng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¡ESCRIBELO EN EL CHAT!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9" name="Google Shape;38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CEFAB"/>
            </a:gs>
            <a:gs pos="100000">
              <a:srgbClr val="E0FF00"/>
            </a:gs>
          </a:gsLst>
          <a:lin ang="10801400" scaled="0"/>
        </a:gra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0"/>
          <p:cNvSpPr txBox="1"/>
          <p:nvPr/>
        </p:nvSpPr>
        <p:spPr>
          <a:xfrm>
            <a:off x="3072000" y="2057400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5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RANDOM FOREST</a:t>
            </a:r>
            <a:endParaRPr sz="3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1"/>
          <p:cNvSpPr txBox="1"/>
          <p:nvPr/>
        </p:nvSpPr>
        <p:spPr>
          <a:xfrm>
            <a:off x="858500" y="1906950"/>
            <a:ext cx="7540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Random Forest es un tipo de Ensamble en Machine Learning en donde combinaremos diversos árboles de decisión. Pero entonces, 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ué son los métodos de Ensamble en ML? 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2" name="Google Shape;402;p51"/>
          <p:cNvSpPr txBox="1"/>
          <p:nvPr/>
        </p:nvSpPr>
        <p:spPr>
          <a:xfrm>
            <a:off x="167500" y="576625"/>
            <a:ext cx="8880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1" lang="en-GB" sz="35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BOSQUES ALEATORIOS</a:t>
            </a:r>
            <a:endParaRPr b="0" i="0" sz="34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3" name="Google Shape;40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500" y="163325"/>
            <a:ext cx="814450" cy="8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2"/>
          <p:cNvSpPr txBox="1"/>
          <p:nvPr/>
        </p:nvSpPr>
        <p:spPr>
          <a:xfrm>
            <a:off x="599200" y="1830750"/>
            <a:ext cx="78504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llamados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 métodos combinados, intentan ayudar a mejorar el rendimiento de los modelos de Machine Learning. Este es un proceso mediante el cual se construyen estratégicamente varios modelos de M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resolver un problema particular.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0" name="Google Shape;410;p52"/>
          <p:cNvSpPr txBox="1"/>
          <p:nvPr/>
        </p:nvSpPr>
        <p:spPr>
          <a:xfrm>
            <a:off x="167500" y="576625"/>
            <a:ext cx="8880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i="1" lang="en-GB" sz="35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MÉTODOS DE ENSAMBLE DE MODELOS</a:t>
            </a:r>
            <a:endParaRPr b="0" i="0" sz="34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1" name="Google Shape;41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500" y="163325"/>
            <a:ext cx="814450" cy="8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3"/>
          <p:cNvSpPr txBox="1"/>
          <p:nvPr/>
        </p:nvSpPr>
        <p:spPr>
          <a:xfrm>
            <a:off x="172699" y="2059353"/>
            <a:ext cx="86580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otro lado, resulta importante mencionar, que 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 Forest</a:t>
            </a:r>
            <a:r>
              <a:rPr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al igual que el 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árbol de decisión</a:t>
            </a:r>
            <a:r>
              <a:rPr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son 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modelos de aprendizaje supervisado comúnmente utilizados en problemas clasificación</a:t>
            </a:r>
            <a:r>
              <a:rPr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(aunque también puede usarse para problemas de regresión).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8" name="Google Shape;41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6998" y="631250"/>
            <a:ext cx="1002675" cy="10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4"/>
          <p:cNvSpPr txBox="1"/>
          <p:nvPr/>
        </p:nvSpPr>
        <p:spPr>
          <a:xfrm>
            <a:off x="600075" y="1754550"/>
            <a:ext cx="8154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Uno de los problemas que aparecía con la creación de un 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árbol de decisión</a:t>
            </a:r>
            <a:r>
              <a:rPr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que si le damos la profundidad suficiente, 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árbol tiende a “memorizar” las soluciones en vez de generalizar el aprendizaje.</a:t>
            </a:r>
            <a:r>
              <a:rPr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decir, a padecer de 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overfitting</a:t>
            </a:r>
            <a:r>
              <a:rPr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La solución para evitar esto es la de 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crear muchos árboles y que trabajen en conjunto. 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" name="Google Shape;425;p54"/>
          <p:cNvSpPr txBox="1"/>
          <p:nvPr/>
        </p:nvSpPr>
        <p:spPr>
          <a:xfrm>
            <a:off x="167500" y="576625"/>
            <a:ext cx="8880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i="1" lang="en-GB" sz="35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¿CÓMO SURGE RANDOM FOREST?</a:t>
            </a:r>
            <a:endParaRPr b="0" i="0" sz="34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6" name="Google Shape;42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500" y="163325"/>
            <a:ext cx="814450" cy="8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Profundizar en el Aprendizaje Supervisado 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 de forma práctica modelos de Clasificación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2" name="Google Shape;1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4" name="Google Shape;18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1556" y="1299634"/>
            <a:ext cx="4809788" cy="3677728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5"/>
          <p:cNvSpPr txBox="1"/>
          <p:nvPr/>
        </p:nvSpPr>
        <p:spPr>
          <a:xfrm>
            <a:off x="167500" y="576625"/>
            <a:ext cx="8880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1" lang="en-GB" sz="35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BOSQUES ALEATORIOS</a:t>
            </a:r>
            <a:endParaRPr b="0" i="0" sz="34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4" name="Google Shape;43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500" y="163325"/>
            <a:ext cx="814450" cy="8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/>
          <p:nvPr/>
        </p:nvSpPr>
        <p:spPr>
          <a:xfrm>
            <a:off x="852188" y="11754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-GB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</a:t>
            </a:r>
            <a:r>
              <a:rPr i="1" lang="en-GB"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b="0" i="1" lang="en-GB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el algoritmo de Regresión Logística?</a:t>
            </a:r>
            <a:endParaRPr b="0" i="1" sz="2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funcionaba? </a:t>
            </a:r>
            <a:endParaRPr b="0" i="1" sz="2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GB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GB" sz="1600" u="sng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¡ESCRIBELO EN EL CHAT!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0" name="Google Shape;440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1400" scaled="0"/>
        </a:gra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7"/>
          <p:cNvSpPr txBox="1"/>
          <p:nvPr/>
        </p:nvSpPr>
        <p:spPr>
          <a:xfrm>
            <a:off x="1718825" y="2057400"/>
            <a:ext cx="5626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5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RECAP: REGRESIÓN LOGÍSTICA</a:t>
            </a:r>
            <a:endParaRPr sz="3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8"/>
          <p:cNvSpPr txBox="1"/>
          <p:nvPr/>
        </p:nvSpPr>
        <p:spPr>
          <a:xfrm>
            <a:off x="996175" y="182815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52" name="Google Shape;452;p58"/>
          <p:cNvSpPr txBox="1"/>
          <p:nvPr/>
        </p:nvSpPr>
        <p:spPr>
          <a:xfrm>
            <a:off x="670225" y="1828150"/>
            <a:ext cx="7650600" cy="27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Como vimos anteriormente, se trata de una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écnica de aprendizaje automático </a:t>
            </a: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proviene del campo de la estadística. A pesar de su nombre, no es un algoritmo, sino que es un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 para problemas de clasificación, en los que se obtienen un valor binario entre 0 y 1.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3" name="Google Shape;45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8"/>
          <p:cNvSpPr txBox="1"/>
          <p:nvPr/>
        </p:nvSpPr>
        <p:spPr>
          <a:xfrm>
            <a:off x="1718825" y="685800"/>
            <a:ext cx="5626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5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RECAP: REGRESIÓN LOGÍSTICA</a:t>
            </a:r>
            <a:endParaRPr sz="3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9"/>
          <p:cNvSpPr txBox="1"/>
          <p:nvPr/>
        </p:nvSpPr>
        <p:spPr>
          <a:xfrm>
            <a:off x="599997" y="1370412"/>
            <a:ext cx="79440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problema de clasificación es 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identificar si una operación dada es fraudulenta o no</a:t>
            </a:r>
            <a:r>
              <a:rPr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asociándole una etiqueta “fraude” a unos registros y “no fraude” a otros. 👌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Entonces, la Regresión Logística describe y estima la relación entre una variable binaria dependiente y las variables independientes. 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1" name="Google Shape;461;p59"/>
          <p:cNvSpPr txBox="1"/>
          <p:nvPr/>
        </p:nvSpPr>
        <p:spPr>
          <a:xfrm>
            <a:off x="132000" y="500425"/>
            <a:ext cx="8880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i="1" lang="en-GB" sz="35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Regresión Logística en Acción</a:t>
            </a:r>
            <a:endParaRPr b="0" i="0" sz="34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1305" y="1228401"/>
            <a:ext cx="4393692" cy="2411264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60"/>
          <p:cNvSpPr txBox="1"/>
          <p:nvPr/>
        </p:nvSpPr>
        <p:spPr>
          <a:xfrm>
            <a:off x="420825" y="1725675"/>
            <a:ext cx="42675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la curva va a 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infinito positivo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predicción se convertirá en 1, y si la curva pasa el 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infinito negativo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la predicción se convertirá en 0.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9" name="Google Shape;469;p60"/>
          <p:cNvSpPr txBox="1"/>
          <p:nvPr/>
        </p:nvSpPr>
        <p:spPr>
          <a:xfrm>
            <a:off x="132000" y="500425"/>
            <a:ext cx="8880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i="1" lang="en-GB" sz="35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Regresión Logística en Diagnósticos</a:t>
            </a:r>
            <a:endParaRPr b="0" i="0" sz="34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0" name="Google Shape;470;p60"/>
          <p:cNvSpPr txBox="1"/>
          <p:nvPr/>
        </p:nvSpPr>
        <p:spPr>
          <a:xfrm>
            <a:off x="152400" y="3733800"/>
            <a:ext cx="8821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la salida de la función Sigmoide es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mayor que 0.5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podemos clasificar el resultado como 1 o SI, y si es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menor que 0.5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podemos clasificarlo como 0 o NO.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8505" y="1304601"/>
            <a:ext cx="4393692" cy="241126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61"/>
          <p:cNvSpPr txBox="1"/>
          <p:nvPr/>
        </p:nvSpPr>
        <p:spPr>
          <a:xfrm>
            <a:off x="444200" y="1602150"/>
            <a:ext cx="43143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su parte 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el resultado es 0.75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podemos decir en términos de probabilidad como, hay un 75% de probabilidades de que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nuestro producto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por ejemplo en este caso,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tenga éxito en el mercado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8" name="Google Shape;478;p61"/>
          <p:cNvSpPr txBox="1"/>
          <p:nvPr/>
        </p:nvSpPr>
        <p:spPr>
          <a:xfrm>
            <a:off x="132000" y="500425"/>
            <a:ext cx="8880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i="1" lang="en-GB" sz="35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Regresión Logística en Diagnóstico</a:t>
            </a:r>
            <a:endParaRPr b="0" i="0" sz="34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2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3"/>
          <p:cNvSpPr txBox="1"/>
          <p:nvPr/>
        </p:nvSpPr>
        <p:spPr>
          <a:xfrm>
            <a:off x="1004588" y="15564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EJEMPLO EN VIVO</a:t>
            </a:r>
            <a:endParaRPr i="1" sz="3000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Utilizaremos la carpeta de Notebooks con los archivos </a:t>
            </a:r>
            <a:r>
              <a:rPr b="1" i="1" lang="en-GB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CoderHouse.ipynb</a:t>
            </a: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practicar KNN, Random Forest y Regresión Lógica. 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89" name="Google Shape;489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25" y="42162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4"/>
          <p:cNvSpPr txBox="1"/>
          <p:nvPr/>
        </p:nvSpPr>
        <p:spPr>
          <a:xfrm>
            <a:off x="335600" y="2520825"/>
            <a:ext cx="85437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ALGORITMO DE CLASIFICACIÓN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95" name="Google Shape;495;p64"/>
          <p:cNvSpPr txBox="1"/>
          <p:nvPr/>
        </p:nvSpPr>
        <p:spPr>
          <a:xfrm>
            <a:off x="129950" y="3551090"/>
            <a:ext cx="8955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Sobre el dataset del proyecto final, realizar la creación e implementación de al menos uno de los algoritmos de clasificación vistos en la sesión de hoy (KNN, Random Forest, Regresión Logística).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6" name="Google Shape;49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4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0" name="Google Shape;1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" name="Google Shape;503;p65"/>
          <p:cNvGraphicFramePr/>
          <p:nvPr/>
        </p:nvGraphicFramePr>
        <p:xfrm>
          <a:off x="76638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{EEC5CC26-B2CF-4D54-9DD1-C79F52D41B2B}</a:tableStyleId>
              </a:tblPr>
              <a:tblGrid>
                <a:gridCol w="6885450"/>
                <a:gridCol w="2105250"/>
              </a:tblGrid>
              <a:tr h="5759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 u="none" cap="none" strike="noStrike">
                          <a:latin typeface="Anton"/>
                          <a:ea typeface="Anton"/>
                          <a:cs typeface="Anton"/>
                          <a:sym typeface="Anton"/>
                        </a:rPr>
                        <a:t>ALGORITMO DE CLASIFICACIÓN</a:t>
                      </a:r>
                      <a:endParaRPr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</a:tr>
              <a:tr h="10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 Light"/>
                        <a:buChar char="●"/>
                      </a:pPr>
                      <a:r>
                        <a:rPr lang="en-GB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Formato: Notebook desarrollado en Python con extensión </a:t>
                      </a:r>
                      <a:r>
                        <a:rPr i="1" lang="en-GB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</a:t>
                      </a:r>
                      <a:r>
                        <a:rPr i="1" lang="en-GB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ipynb</a:t>
                      </a:r>
                      <a:r>
                        <a:rPr lang="en-GB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</a:t>
                      </a:r>
                      <a:endParaRPr sz="18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319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n-GB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700" u="none" cap="none" strike="noStrike"/>
                        <a:t>&gt;&gt;</a:t>
                      </a:r>
                      <a:r>
                        <a:rPr b="1" lang="en-GB" sz="17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17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endParaRPr sz="17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429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 Light"/>
                        <a:buChar char="●"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Implementar al menos uno de los algoritmos de clasificación vistos en la sesión de hoy </a:t>
                      </a:r>
                      <a:r>
                        <a:rPr lang="en-GB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con el dataset propuesto para el proyecto final del curso. </a:t>
                      </a:r>
                      <a:endParaRPr sz="18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7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Recomendaciones:</a:t>
                      </a:r>
                      <a:r>
                        <a:rPr lang="en-GB" sz="17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endParaRPr sz="18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429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 Light"/>
                        <a:buChar char="●"/>
                      </a:pPr>
                      <a:r>
                        <a:rPr lang="en-GB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Basarse en los entregables anteriores para la resolución de la presente actividad.</a:t>
                      </a:r>
                      <a:endParaRPr sz="18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429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 Light"/>
                        <a:buChar char="●"/>
                      </a:pPr>
                      <a:r>
                        <a:rPr lang="en-GB" sz="1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 una comparación de los modelos obtenidos y su performance.</a:t>
                      </a:r>
                      <a:endParaRPr/>
                    </a:p>
                    <a:p>
                      <a:pPr indent="-3429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 Light"/>
                        <a:buChar char="●"/>
                      </a:pPr>
                      <a:r>
                        <a:rPr b="0" i="0" lang="en-GB" sz="18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Sería de mucha utilidad aplicar más de un método de clasificación.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504" name="Google Shape;50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7474" y="48128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87" y="7416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6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11" name="Google Shape;511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7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7" name="Google Shape;517;p67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</a:t>
            </a: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Aprendizaje Supervisado.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KNN, Random Forest, Regresión Logística.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8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23" name="Google Shape;523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9" name="Google Shape;52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MAPA DE CONCEPTOS CLASE 39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6" name="Google Shape;1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9"/>
          <p:cNvSpPr/>
          <p:nvPr/>
        </p:nvSpPr>
        <p:spPr>
          <a:xfrm>
            <a:off x="2752100" y="21854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APRENDIZAJE SUPERVISADO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39"/>
          <p:cNvSpPr/>
          <p:nvPr/>
        </p:nvSpPr>
        <p:spPr>
          <a:xfrm>
            <a:off x="5163318" y="2346228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 FOREST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0" name="Google Shape;200;p39"/>
          <p:cNvCxnSpPr/>
          <p:nvPr/>
        </p:nvCxnSpPr>
        <p:spPr>
          <a:xfrm>
            <a:off x="4205000" y="2525625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01" name="Google Shape;201;p39"/>
          <p:cNvCxnSpPr/>
          <p:nvPr/>
        </p:nvCxnSpPr>
        <p:spPr>
          <a:xfrm>
            <a:off x="4692350" y="1898950"/>
            <a:ext cx="0" cy="12003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9"/>
          <p:cNvCxnSpPr/>
          <p:nvPr/>
        </p:nvCxnSpPr>
        <p:spPr>
          <a:xfrm>
            <a:off x="4692350" y="1906750"/>
            <a:ext cx="451200" cy="3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03" name="Google Shape;203;p39"/>
          <p:cNvCxnSpPr/>
          <p:nvPr/>
        </p:nvCxnSpPr>
        <p:spPr>
          <a:xfrm flipH="1" rot="10800000">
            <a:off x="4692350" y="3105250"/>
            <a:ext cx="465600" cy="1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4" name="Google Shape;204;p39"/>
          <p:cNvSpPr/>
          <p:nvPr/>
        </p:nvSpPr>
        <p:spPr>
          <a:xfrm>
            <a:off x="5163318" y="1812828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KNN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39"/>
          <p:cNvSpPr/>
          <p:nvPr/>
        </p:nvSpPr>
        <p:spPr>
          <a:xfrm>
            <a:off x="5163325" y="2879624"/>
            <a:ext cx="14529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REGRESIÓN LOGÍSTICA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0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0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0"/>
          <p:cNvSpPr txBox="1"/>
          <p:nvPr/>
        </p:nvSpPr>
        <p:spPr>
          <a:xfrm>
            <a:off x="15571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38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13989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Helvetica Neue"/>
                <a:ea typeface="Helvetica Neue"/>
                <a:cs typeface="Helvetica Neue"/>
                <a:sym typeface="Helvetica Neue"/>
              </a:rPr>
              <a:t>Algoritmos de Clasificación I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6" name="Google Shape;216;p40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40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40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40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0" name="Google Shape;2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0"/>
          <p:cNvSpPr/>
          <p:nvPr/>
        </p:nvSpPr>
        <p:spPr>
          <a:xfrm>
            <a:off x="1395175" y="1315063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Google Shape;222;p40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40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40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40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6" name="Google Shape;22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0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0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0"/>
          <p:cNvSpPr txBox="1"/>
          <p:nvPr/>
        </p:nvSpPr>
        <p:spPr>
          <a:xfrm>
            <a:off x="39406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39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37824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Algoritmos de Clasificación II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1" name="Google Shape;231;p40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40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40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40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5" name="Google Shape;23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 txBox="1"/>
          <p:nvPr/>
        </p:nvSpPr>
        <p:spPr>
          <a:xfrm>
            <a:off x="1750838" y="2431886"/>
            <a:ext cx="13896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TRABAJO EN NOTEBOOKS CON ÁRBOLES DE DECISIÓN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7" name="Google Shape;23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2463" y="251420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0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4101725" y="300755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ALGORITMO DE CLASIFICACIÓN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0" name="Google Shape;240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2600" y="2990950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/>
        </p:nvSpPr>
        <p:spPr>
          <a:xfrm>
            <a:off x="4113038" y="2508086"/>
            <a:ext cx="13896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KNN, RANDOM FOREST, REGRESIÓN LOGÍSTICA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2" name="Google Shape;24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4663" y="251420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0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40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Algoritmos de Clasificación III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40"/>
          <p:cNvSpPr txBox="1"/>
          <p:nvPr/>
        </p:nvSpPr>
        <p:spPr>
          <a:xfrm>
            <a:off x="6475238" y="2508086"/>
            <a:ext cx="13896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SVM, REGRESIÓN E HYPERTURNING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6" name="Google Shape;246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6863" y="251420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0"/>
          <p:cNvSpPr txBox="1"/>
          <p:nvPr/>
        </p:nvSpPr>
        <p:spPr>
          <a:xfrm>
            <a:off x="1739525" y="293135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ALGORITMO DE CLASIFICACIÓN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97046" y="2976037"/>
            <a:ext cx="307150" cy="30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1"/>
          <p:cNvSpPr txBox="1"/>
          <p:nvPr/>
        </p:nvSpPr>
        <p:spPr>
          <a:xfrm>
            <a:off x="792300" y="1549100"/>
            <a:ext cx="7559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Seguiremos trabajando sobre el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Aprendizaje Supervisado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pero esta vez, indagaremos sobre otros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algoritmos de aplicación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5" name="Google Shape;255;p41"/>
          <p:cNvSpPr txBox="1"/>
          <p:nvPr/>
        </p:nvSpPr>
        <p:spPr>
          <a:xfrm>
            <a:off x="944700" y="2996900"/>
            <a:ext cx="755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Pero antes, revisemos…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6" name="Google Shape;256;p41"/>
          <p:cNvSpPr txBox="1"/>
          <p:nvPr/>
        </p:nvSpPr>
        <p:spPr>
          <a:xfrm>
            <a:off x="4260700" y="3572125"/>
            <a:ext cx="105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🤔</a:t>
            </a:r>
            <a:endParaRPr sz="2400"/>
          </a:p>
        </p:txBody>
      </p:sp>
      <p:sp>
        <p:nvSpPr>
          <p:cNvPr id="257" name="Google Shape;257;p41"/>
          <p:cNvSpPr txBox="1"/>
          <p:nvPr/>
        </p:nvSpPr>
        <p:spPr>
          <a:xfrm>
            <a:off x="4675900" y="3347625"/>
            <a:ext cx="70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💭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/>
        </p:nvSpPr>
        <p:spPr>
          <a:xfrm>
            <a:off x="852188" y="11754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-GB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hacía el algoritmo KNN?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¿Para qué sirve? </a:t>
            </a:r>
            <a:r>
              <a:rPr b="0" i="1" lang="en-GB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1" sz="2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GB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GB" sz="1600" u="sng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¡ESCRIBELO EN EL CHAT!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3" name="Google Shape;26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1400" scaled="0"/>
        </a:gra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3"/>
          <p:cNvSpPr txBox="1"/>
          <p:nvPr/>
        </p:nvSpPr>
        <p:spPr>
          <a:xfrm>
            <a:off x="3072000" y="2057400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5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RECAP: KNN</a:t>
            </a:r>
            <a:endParaRPr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4"/>
          <p:cNvSpPr txBox="1"/>
          <p:nvPr/>
        </p:nvSpPr>
        <p:spPr>
          <a:xfrm>
            <a:off x="1063900" y="459825"/>
            <a:ext cx="7197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1" lang="en-GB" sz="35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RECAP: KNN (Vecinos Cercanos)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6" name="Google Shape;276;p44"/>
          <p:cNvSpPr txBox="1"/>
          <p:nvPr/>
        </p:nvSpPr>
        <p:spPr>
          <a:xfrm>
            <a:off x="324325" y="1501950"/>
            <a:ext cx="84300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 usarse para 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clasificar nuevas muestras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(valores discretos) o 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predecir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(regresión, valores continuos).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Sirve 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esencialmente para clasificar valores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buscando los puntos de datos “más similares” (por cercanía).</a:t>
            </a:r>
            <a:endParaRPr b="0" i="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77" name="Google Shape;27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4228" y="3258656"/>
            <a:ext cx="3314871" cy="1564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