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1" r:id="rId4"/>
    <p:sldMasterId id="2147483682" r:id="rId5"/>
    <p:sldMasterId id="2147483683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</p:sldIdLst>
  <p:sldSz cy="5143500" cx="9144000"/>
  <p:notesSz cx="6858000" cy="9144000"/>
  <p:embeddedFontLst>
    <p:embeddedFont>
      <p:font typeface="Anton"/>
      <p:regular r:id="rId36"/>
    </p:embeddedFont>
    <p:embeddedFont>
      <p:font typeface="Lato"/>
      <p:regular r:id="rId37"/>
      <p:bold r:id="rId38"/>
      <p:italic r:id="rId39"/>
      <p:boldItalic r:id="rId40"/>
    </p:embeddedFont>
    <p:embeddedFont>
      <p:font typeface="Didact Gothic"/>
      <p:regular r:id="rId41"/>
    </p:embeddedFont>
    <p:embeddedFont>
      <p:font typeface="Helvetica Neue"/>
      <p:regular r:id="rId42"/>
      <p:bold r:id="rId43"/>
      <p:italic r:id="rId44"/>
      <p:boldItalic r:id="rId45"/>
    </p:embeddedFont>
    <p:embeddedFont>
      <p:font typeface="Helvetica Neue Light"/>
      <p:regular r:id="rId46"/>
      <p:bold r:id="rId47"/>
      <p:italic r:id="rId48"/>
      <p:boldItalic r:id="rId4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33FC32C-DF64-476B-B906-604F2700692C}">
  <a:tblStyle styleId="{633FC32C-DF64-476B-B906-604F2700692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ato-boldItalic.fntdata"/><Relationship Id="rId42" Type="http://schemas.openxmlformats.org/officeDocument/2006/relationships/font" Target="fonts/HelveticaNeue-regular.fntdata"/><Relationship Id="rId41" Type="http://schemas.openxmlformats.org/officeDocument/2006/relationships/font" Target="fonts/DidactGothic-regular.fntdata"/><Relationship Id="rId44" Type="http://schemas.openxmlformats.org/officeDocument/2006/relationships/font" Target="fonts/HelveticaNeue-italic.fntdata"/><Relationship Id="rId43" Type="http://schemas.openxmlformats.org/officeDocument/2006/relationships/font" Target="fonts/HelveticaNeue-bold.fntdata"/><Relationship Id="rId46" Type="http://schemas.openxmlformats.org/officeDocument/2006/relationships/font" Target="fonts/HelveticaNeueLight-regular.fntdata"/><Relationship Id="rId45" Type="http://schemas.openxmlformats.org/officeDocument/2006/relationships/font" Target="fonts/HelveticaNeue-boldItalic.fntdata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48" Type="http://schemas.openxmlformats.org/officeDocument/2006/relationships/font" Target="fonts/HelveticaNeueLight-italic.fntdata"/><Relationship Id="rId47" Type="http://schemas.openxmlformats.org/officeDocument/2006/relationships/font" Target="fonts/HelveticaNeueLight-bold.fntdata"/><Relationship Id="rId49" Type="http://schemas.openxmlformats.org/officeDocument/2006/relationships/font" Target="fonts/HelveticaNeueLight-boldItalic.fntdata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37" Type="http://schemas.openxmlformats.org/officeDocument/2006/relationships/font" Target="fonts/Lato-regular.fntdata"/><Relationship Id="rId36" Type="http://schemas.openxmlformats.org/officeDocument/2006/relationships/font" Target="fonts/Anton-regular.fntdata"/><Relationship Id="rId39" Type="http://schemas.openxmlformats.org/officeDocument/2006/relationships/font" Target="fonts/Lato-italic.fntdata"/><Relationship Id="rId38" Type="http://schemas.openxmlformats.org/officeDocument/2006/relationships/font" Target="fonts/Lato-bold.fntdata"/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9" Type="http://schemas.openxmlformats.org/officeDocument/2006/relationships/slide" Target="slides/slide22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e788ba458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e788ba458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Obligatoria siempre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4" name="Google Shape;28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3" name="Google Shape;29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e788ba4589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e788ba4589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Usar para slides de texto con gráfico de etapas/pasos.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6" name="Google Shape;32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6" name="Google Shape;33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6" name="Google Shape;34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8" name="Google Shape;35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9" name="Google Shape;36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0" name="Google Shape;39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e834615d5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e834615d5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e788ba4589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1" name="Google Shape;181;ge788ba458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9" name="Google Shape;409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5" name="Google Shape;415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e788ba4589_0_3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e788ba4589_0_3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Usar para las subsiguientes slides de challenges genéricos.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e788ba4589_0_3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e788ba4589_0_3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Usar para desafíos entregables. Editar el número con el número de desafío correspondiente..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e788ba4589_0_3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e788ba4589_0_3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Desarrollo de un desafío entregable </a:t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9" name="Google Shape;449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ea98792e1f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ea98792e1f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Obligatoria siempre. En caso de cerrar con el “mapa de conceptos” se puede dejar solo “muchas gracias”. Completar el resumen con palabras claves de lo visto.</a:t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1" name="Google Shape;461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7" name="Google Shape;467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e788ba4589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e788ba4589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Obligatoria siempre. Es lo que queremos alcanzar una vez finalizada la clase. Recordá que se enuncian en principio con el verbo delante (por ejemplo: “Comprender…”, “Analizar…”, “conocer…”, etc).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e788ba4589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e788ba4589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e788ba4589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e788ba4589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e788ba4589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e788ba4589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Recurso: Cronograma del curso</a:t>
            </a:r>
            <a:br>
              <a:rPr lang="en-GB"/>
            </a:br>
            <a:r>
              <a:rPr lang="en-GB"/>
              <a:t>- Se muestra al</a:t>
            </a:r>
            <a:r>
              <a:rPr b="1" lang="en-GB"/>
              <a:t> inicio</a:t>
            </a:r>
            <a:r>
              <a:rPr lang="en-GB"/>
              <a:t> de cada clase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- Tiene un aspecto similar a un </a:t>
            </a:r>
            <a:r>
              <a:rPr b="1" lang="en-GB"/>
              <a:t>calendario.</a:t>
            </a:r>
            <a:br>
              <a:rPr lang="en-GB"/>
            </a:br>
            <a:r>
              <a:rPr lang="en-GB"/>
              <a:t>- Resume rápidamente: título de la clase, número y contenidos que abarca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- Guía rápida tanto para docentes, como para estudiantes.</a:t>
            </a:r>
            <a:br>
              <a:rPr lang="en-GB"/>
            </a:br>
            <a:r>
              <a:rPr lang="en-GB"/>
              <a:t>- Para mayor ubicación en el curso, también muestra en un tamaño más pequeño lo sucedido la clase anterior y la siguiente.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-Ubicar en el interior de cada clase aquellas cuestiones destacadas con las cuales se encontrará el alumno y con su respectivo nombre:</a:t>
            </a:r>
            <a:r>
              <a:rPr b="1" lang="en-GB">
                <a:solidFill>
                  <a:schemeClr val="dk1"/>
                </a:solidFill>
              </a:rPr>
              <a:t> desafíos, entregables de proyecto, actividades colaborativas o  ejemplos en vivo.</a:t>
            </a:r>
            <a:endParaRPr b="1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1" name="Google Shape;26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e788ba4589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e788ba4589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4" name="Google Shape;27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17500" lvl="1" marL="9144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57" name="Google Shape;57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" type="subTitle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61" name="Google Shape;61;p1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5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5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623888" y="3442098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3" name="Google Shape;73;p16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6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6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2" type="body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0" name="Google Shape;80;p17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7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7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629842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86" name="Google Shape;86;p18"/>
          <p:cNvSpPr txBox="1"/>
          <p:nvPr>
            <p:ph idx="2" type="body"/>
          </p:nvPr>
        </p:nvSpPr>
        <p:spPr>
          <a:xfrm>
            <a:off x="629842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7" name="Google Shape;87;p18"/>
          <p:cNvSpPr txBox="1"/>
          <p:nvPr>
            <p:ph idx="3" type="body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88" name="Google Shape;88;p18"/>
          <p:cNvSpPr txBox="1"/>
          <p:nvPr>
            <p:ph idx="4" type="body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9" name="Google Shape;89;p18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8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8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9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9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9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20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20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104" name="Google Shape;104;p21"/>
          <p:cNvSpPr txBox="1"/>
          <p:nvPr>
            <p:ph idx="2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105" name="Google Shape;105;p21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1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21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22"/>
          <p:cNvSpPr/>
          <p:nvPr>
            <p:ph idx="2" type="pic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1" name="Google Shape;111;p22"/>
          <p:cNvSpPr txBox="1"/>
          <p:nvPr>
            <p:ph idx="1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112" name="Google Shape;112;p22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2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22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1" type="body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8" name="Google Shape;118;p2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2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2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4"/>
          <p:cNvSpPr txBox="1"/>
          <p:nvPr>
            <p:ph type="title"/>
          </p:nvPr>
        </p:nvSpPr>
        <p:spPr>
          <a:xfrm rot="5400000">
            <a:off x="5350073" y="1467446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" type="body"/>
          </p:nvPr>
        </p:nvSpPr>
        <p:spPr>
          <a:xfrm rot="5400000">
            <a:off x="1349573" y="-447079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4" name="Google Shape;124;p2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2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2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33" name="Google Shape;133;p2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4" name="Google Shape;134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7" name="Google Shape;137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0" name="Google Shape;140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41" name="Google Shape;141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4" name="Google Shape;144;p2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45" name="Google Shape;145;p2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46" name="Google Shape;146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9" name="Google Shape;149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52" name="Google Shape;152;p3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53" name="Google Shape;153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6" name="Google Shape;156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3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60" name="Google Shape;160;p3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1" name="Google Shape;161;p3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2" name="Google Shape;162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65" name="Google Shape;165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68" name="Google Shape;168;p3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9" name="Google Shape;169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3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0" name="Google Shape;50;p12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" name="Google Shape;51;p12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2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9" name="Google Shape;129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0" name="Google Shape;130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Relationship Id="rId4" Type="http://schemas.openxmlformats.org/officeDocument/2006/relationships/image" Target="../media/image17.png"/><Relationship Id="rId5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Relationship Id="rId4" Type="http://schemas.openxmlformats.org/officeDocument/2006/relationships/image" Target="../media/image17.png"/><Relationship Id="rId5" Type="http://schemas.openxmlformats.org/officeDocument/2006/relationships/image" Target="../media/image1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8.png"/><Relationship Id="rId4" Type="http://schemas.openxmlformats.org/officeDocument/2006/relationships/image" Target="../media/image17.png"/><Relationship Id="rId5" Type="http://schemas.openxmlformats.org/officeDocument/2006/relationships/image" Target="../media/image1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Relationship Id="rId4" Type="http://schemas.openxmlformats.org/officeDocument/2006/relationships/image" Target="../media/image1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Relationship Id="rId4" Type="http://schemas.openxmlformats.org/officeDocument/2006/relationships/image" Target="../media/image1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Relationship Id="rId4" Type="http://schemas.openxmlformats.org/officeDocument/2006/relationships/image" Target="../media/image1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Relationship Id="rId4" Type="http://schemas.openxmlformats.org/officeDocument/2006/relationships/image" Target="../media/image1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Relationship Id="rId4" Type="http://schemas.openxmlformats.org/officeDocument/2006/relationships/image" Target="../media/image17.png"/><Relationship Id="rId5" Type="http://schemas.openxmlformats.org/officeDocument/2006/relationships/image" Target="../media/image16.png"/><Relationship Id="rId6" Type="http://schemas.openxmlformats.org/officeDocument/2006/relationships/image" Target="../media/image19.png"/><Relationship Id="rId7" Type="http://schemas.openxmlformats.org/officeDocument/2006/relationships/image" Target="../media/image2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png"/><Relationship Id="rId4" Type="http://schemas.openxmlformats.org/officeDocument/2006/relationships/image" Target="../media/image17.png"/><Relationship Id="rId5" Type="http://schemas.openxmlformats.org/officeDocument/2006/relationships/image" Target="../media/image16.png"/><Relationship Id="rId6" Type="http://schemas.openxmlformats.org/officeDocument/2006/relationships/image" Target="../media/image30.png"/><Relationship Id="rId7" Type="http://schemas.openxmlformats.org/officeDocument/2006/relationships/image" Target="../media/image24.png"/><Relationship Id="rId8" Type="http://schemas.openxmlformats.org/officeDocument/2006/relationships/image" Target="../media/image3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1.png"/><Relationship Id="rId4" Type="http://schemas.openxmlformats.org/officeDocument/2006/relationships/image" Target="../media/image2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0.png"/><Relationship Id="rId4" Type="http://schemas.openxmlformats.org/officeDocument/2006/relationships/image" Target="../media/image2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3.png"/><Relationship Id="rId4" Type="http://schemas.openxmlformats.org/officeDocument/2006/relationships/image" Target="../media/image3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3.png"/><Relationship Id="rId4" Type="http://schemas.openxmlformats.org/officeDocument/2006/relationships/image" Target="../media/image2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5.png"/><Relationship Id="rId4" Type="http://schemas.openxmlformats.org/officeDocument/2006/relationships/image" Target="../media/image2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1.png"/><Relationship Id="rId4" Type="http://schemas.openxmlformats.org/officeDocument/2006/relationships/image" Target="../media/image2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1.png"/><Relationship Id="rId4" Type="http://schemas.openxmlformats.org/officeDocument/2006/relationships/image" Target="../media/image27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4.png"/><Relationship Id="rId7" Type="http://schemas.openxmlformats.org/officeDocument/2006/relationships/image" Target="../media/image8.png"/><Relationship Id="rId8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Relationship Id="rId4" Type="http://schemas.openxmlformats.org/officeDocument/2006/relationships/image" Target="../media/image17.png"/><Relationship Id="rId5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7"/>
          <p:cNvSpPr txBox="1"/>
          <p:nvPr/>
        </p:nvSpPr>
        <p:spPr>
          <a:xfrm>
            <a:off x="2022750" y="2009038"/>
            <a:ext cx="5035500" cy="6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36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ANÁLISIS BIVARIADO</a:t>
            </a:r>
            <a:endParaRPr i="1" sz="3600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177" name="Google Shape;177;p37"/>
          <p:cNvSpPr txBox="1"/>
          <p:nvPr/>
        </p:nvSpPr>
        <p:spPr>
          <a:xfrm>
            <a:off x="2022750" y="1633175"/>
            <a:ext cx="46794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rgbClr val="12121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Clase 35. </a:t>
            </a:r>
            <a:r>
              <a:rPr lang="en-GB" sz="2000">
                <a:solidFill>
                  <a:srgbClr val="12121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Data Analysis </a:t>
            </a:r>
            <a:endParaRPr>
              <a:solidFill>
                <a:srgbClr val="121212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78" name="Google Shape;178;p37"/>
          <p:cNvSpPr txBox="1"/>
          <p:nvPr/>
        </p:nvSpPr>
        <p:spPr>
          <a:xfrm>
            <a:off x="707225" y="4382850"/>
            <a:ext cx="17310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" name="Google Shape;286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46"/>
          <p:cNvSpPr txBox="1"/>
          <p:nvPr/>
        </p:nvSpPr>
        <p:spPr>
          <a:xfrm>
            <a:off x="726047" y="2021050"/>
            <a:ext cx="7911000" cy="209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0" lang="en-GB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Un análisis bivariado típico puede ser por ejemplo, </a:t>
            </a:r>
            <a:r>
              <a:rPr i="1" lang="en-GB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determinar la relación entre la ingesta de carbohidratos en el peso de las adolescentes</a:t>
            </a:r>
            <a:r>
              <a:rPr i="0" lang="en-GB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 Decimos que se trata de un análisis bivariado justamente porque estamos analizamos dos dimensiones</a:t>
            </a:r>
            <a:r>
              <a:rPr lang="en-GB" sz="1800">
                <a:latin typeface="Helvetica Neue Light"/>
                <a:ea typeface="Helvetica Neue Light"/>
                <a:cs typeface="Helvetica Neue Light"/>
                <a:sym typeface="Helvetica Neue Light"/>
              </a:rPr>
              <a:t>:</a:t>
            </a:r>
            <a:endParaRPr sz="18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800"/>
              <a:buFont typeface="Helvetica Neue Light"/>
              <a:buChar char="●"/>
            </a:pPr>
            <a:r>
              <a:rPr i="0" lang="en-GB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Una variable dependiente que viene a ser el peso de la</a:t>
            </a:r>
            <a:r>
              <a:rPr lang="en-GB" sz="1800">
                <a:latin typeface="Helvetica Neue Light"/>
                <a:ea typeface="Helvetica Neue Light"/>
                <a:cs typeface="Helvetica Neue Light"/>
                <a:sym typeface="Helvetica Neue Light"/>
              </a:rPr>
              <a:t> población analizada.</a:t>
            </a:r>
            <a:endParaRPr sz="18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800"/>
              <a:buFont typeface="Helvetica Neue Light"/>
              <a:buChar char="●"/>
            </a:pPr>
            <a:r>
              <a:rPr lang="en-GB" sz="1800">
                <a:latin typeface="Helvetica Neue Light"/>
                <a:ea typeface="Helvetica Neue Light"/>
                <a:cs typeface="Helvetica Neue Light"/>
                <a:sym typeface="Helvetica Neue Light"/>
              </a:rPr>
              <a:t>La</a:t>
            </a:r>
            <a:r>
              <a:rPr i="0" lang="en-GB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variable independiente que será la cantidad o ingesta de carbohidratos en su dieta. </a:t>
            </a:r>
            <a:endParaRPr i="0" sz="16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88" name="Google Shape;288;p46"/>
          <p:cNvSpPr txBox="1"/>
          <p:nvPr/>
        </p:nvSpPr>
        <p:spPr>
          <a:xfrm>
            <a:off x="1635281" y="543153"/>
            <a:ext cx="58734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2000"/>
              </a:spcBef>
              <a:spcAft>
                <a:spcPts val="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-GB" sz="3900">
                <a:latin typeface="Anton"/>
                <a:ea typeface="Anton"/>
                <a:cs typeface="Anton"/>
                <a:sym typeface="Anton"/>
              </a:rPr>
              <a:t>¿Qué es?</a:t>
            </a:r>
            <a:endParaRPr b="0" i="1" sz="39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89" name="Google Shape;289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36625" y="131200"/>
            <a:ext cx="819925" cy="819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p4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9475" y="131200"/>
            <a:ext cx="819924" cy="819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5" name="Google Shape;295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47"/>
          <p:cNvSpPr txBox="1"/>
          <p:nvPr/>
        </p:nvSpPr>
        <p:spPr>
          <a:xfrm>
            <a:off x="726050" y="1703528"/>
            <a:ext cx="7911000" cy="134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0" lang="en-GB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Por lo tanto en términos generales el análisis bivariado, es la investigación de la relación entre dos conjuntos de datos, como pares de observaciones tomadas de una misma muestra o individuo.</a:t>
            </a:r>
            <a:endParaRPr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297" name="Google Shape;297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36625" y="131200"/>
            <a:ext cx="819925" cy="819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p4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9475" y="131200"/>
            <a:ext cx="819924" cy="819924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47"/>
          <p:cNvSpPr txBox="1"/>
          <p:nvPr/>
        </p:nvSpPr>
        <p:spPr>
          <a:xfrm>
            <a:off x="1053850" y="3352800"/>
            <a:ext cx="74997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</a:t>
            </a:r>
            <a:r>
              <a:rPr lang="en-GB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as correlaciones bivariadas son herramientas de amplia aplicación y se utilizan para estudiar cómo una variable influye en la otra.</a:t>
            </a:r>
            <a:endParaRPr/>
          </a:p>
        </p:txBody>
      </p:sp>
      <p:sp>
        <p:nvSpPr>
          <p:cNvPr id="300" name="Google Shape;300;p47"/>
          <p:cNvSpPr txBox="1"/>
          <p:nvPr/>
        </p:nvSpPr>
        <p:spPr>
          <a:xfrm>
            <a:off x="559700" y="3369875"/>
            <a:ext cx="646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/>
              <a:t>☝</a:t>
            </a:r>
            <a:endParaRPr sz="2800"/>
          </a:p>
        </p:txBody>
      </p:sp>
      <p:sp>
        <p:nvSpPr>
          <p:cNvPr id="301" name="Google Shape;301;p47"/>
          <p:cNvSpPr txBox="1"/>
          <p:nvPr/>
        </p:nvSpPr>
        <p:spPr>
          <a:xfrm>
            <a:off x="1635281" y="543153"/>
            <a:ext cx="58734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2000"/>
              </a:spcBef>
              <a:spcAft>
                <a:spcPts val="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-GB" sz="3900">
                <a:latin typeface="Anton"/>
                <a:ea typeface="Anton"/>
                <a:cs typeface="Anton"/>
                <a:sym typeface="Anton"/>
              </a:rPr>
              <a:t>¿Qué es?</a:t>
            </a:r>
            <a:endParaRPr b="0" i="1" sz="39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6" name="Google Shape;306;p48"/>
          <p:cNvCxnSpPr/>
          <p:nvPr/>
        </p:nvCxnSpPr>
        <p:spPr>
          <a:xfrm>
            <a:off x="1487350" y="2058450"/>
            <a:ext cx="4044900" cy="0"/>
          </a:xfrm>
          <a:prstGeom prst="straightConnector1">
            <a:avLst/>
          </a:prstGeom>
          <a:noFill/>
          <a:ln cap="flat" cmpd="sng" w="9525">
            <a:solidFill>
              <a:srgbClr val="3CEFA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7" name="Google Shape;307;p48"/>
          <p:cNvSpPr/>
          <p:nvPr/>
        </p:nvSpPr>
        <p:spPr>
          <a:xfrm>
            <a:off x="873250" y="1751400"/>
            <a:ext cx="614100" cy="614100"/>
          </a:xfrm>
          <a:prstGeom prst="ellipse">
            <a:avLst/>
          </a:prstGeom>
          <a:solidFill>
            <a:srgbClr val="3CEF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48"/>
          <p:cNvSpPr/>
          <p:nvPr/>
        </p:nvSpPr>
        <p:spPr>
          <a:xfrm>
            <a:off x="3274355" y="1751400"/>
            <a:ext cx="614100" cy="614100"/>
          </a:xfrm>
          <a:prstGeom prst="ellipse">
            <a:avLst/>
          </a:prstGeom>
          <a:solidFill>
            <a:srgbClr val="3CEF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0FF00"/>
              </a:solidFill>
            </a:endParaRPr>
          </a:p>
        </p:txBody>
      </p:sp>
      <p:sp>
        <p:nvSpPr>
          <p:cNvPr id="309" name="Google Shape;309;p48"/>
          <p:cNvSpPr/>
          <p:nvPr/>
        </p:nvSpPr>
        <p:spPr>
          <a:xfrm>
            <a:off x="5532309" y="1751400"/>
            <a:ext cx="614100" cy="614100"/>
          </a:xfrm>
          <a:prstGeom prst="ellipse">
            <a:avLst/>
          </a:prstGeom>
          <a:solidFill>
            <a:srgbClr val="3CEF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0FF00"/>
              </a:solidFill>
            </a:endParaRPr>
          </a:p>
        </p:txBody>
      </p:sp>
      <p:sp>
        <p:nvSpPr>
          <p:cNvPr id="310" name="Google Shape;310;p48"/>
          <p:cNvSpPr txBox="1"/>
          <p:nvPr/>
        </p:nvSpPr>
        <p:spPr>
          <a:xfrm>
            <a:off x="457525" y="2931825"/>
            <a:ext cx="1671900" cy="106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GB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O</a:t>
            </a:r>
            <a:r>
              <a:rPr lang="en-GB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bservar la naturaleza de la posible relación de las variables</a:t>
            </a:r>
            <a:endParaRPr sz="18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11" name="Google Shape;311;p48"/>
          <p:cNvSpPr txBox="1"/>
          <p:nvPr/>
        </p:nvSpPr>
        <p:spPr>
          <a:xfrm>
            <a:off x="987186" y="1787474"/>
            <a:ext cx="270300" cy="3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Helvetica Neue Light"/>
                <a:ea typeface="Helvetica Neue Light"/>
                <a:cs typeface="Helvetica Neue Light"/>
                <a:sym typeface="Helvetica Neue Light"/>
              </a:rPr>
              <a:t>1</a:t>
            </a:r>
            <a:endParaRPr sz="24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12" name="Google Shape;312;p48"/>
          <p:cNvSpPr txBox="1"/>
          <p:nvPr/>
        </p:nvSpPr>
        <p:spPr>
          <a:xfrm>
            <a:off x="3412787" y="1778339"/>
            <a:ext cx="270300" cy="3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Helvetica Neue Light"/>
                <a:ea typeface="Helvetica Neue Light"/>
                <a:cs typeface="Helvetica Neue Light"/>
                <a:sym typeface="Helvetica Neue Light"/>
              </a:rPr>
              <a:t>2</a:t>
            </a:r>
            <a:endParaRPr sz="24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13" name="Google Shape;313;p48"/>
          <p:cNvSpPr txBox="1"/>
          <p:nvPr/>
        </p:nvSpPr>
        <p:spPr>
          <a:xfrm>
            <a:off x="5665057" y="1806095"/>
            <a:ext cx="270300" cy="3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Helvetica Neue Light"/>
                <a:ea typeface="Helvetica Neue Light"/>
                <a:cs typeface="Helvetica Neue Light"/>
                <a:sym typeface="Helvetica Neue Light"/>
              </a:rPr>
              <a:t>3</a:t>
            </a:r>
            <a:endParaRPr sz="24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314" name="Google Shape;314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36625" y="131200"/>
            <a:ext cx="819925" cy="819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p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9475" y="131200"/>
            <a:ext cx="819924" cy="819924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Google Shape;317;p48"/>
          <p:cNvSpPr txBox="1"/>
          <p:nvPr/>
        </p:nvSpPr>
        <p:spPr>
          <a:xfrm>
            <a:off x="1635281" y="543153"/>
            <a:ext cx="58734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2000"/>
              </a:spcBef>
              <a:spcAft>
                <a:spcPts val="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-GB" sz="3900">
                <a:latin typeface="Anton"/>
                <a:ea typeface="Anton"/>
                <a:cs typeface="Anton"/>
                <a:sym typeface="Anton"/>
              </a:rPr>
              <a:t>Pasos a seguir</a:t>
            </a:r>
            <a:endParaRPr b="0" i="1" sz="39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318" name="Google Shape;318;p48"/>
          <p:cNvSpPr/>
          <p:nvPr/>
        </p:nvSpPr>
        <p:spPr>
          <a:xfrm>
            <a:off x="7818309" y="1751400"/>
            <a:ext cx="614100" cy="614100"/>
          </a:xfrm>
          <a:prstGeom prst="ellipse">
            <a:avLst/>
          </a:prstGeom>
          <a:solidFill>
            <a:srgbClr val="3CEF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0FF00"/>
              </a:solidFill>
            </a:endParaRPr>
          </a:p>
        </p:txBody>
      </p:sp>
      <p:sp>
        <p:nvSpPr>
          <p:cNvPr id="319" name="Google Shape;319;p48"/>
          <p:cNvSpPr txBox="1"/>
          <p:nvPr/>
        </p:nvSpPr>
        <p:spPr>
          <a:xfrm>
            <a:off x="7951057" y="1806095"/>
            <a:ext cx="270300" cy="3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Helvetica Neue Light"/>
                <a:ea typeface="Helvetica Neue Light"/>
                <a:cs typeface="Helvetica Neue Light"/>
                <a:sym typeface="Helvetica Neue Light"/>
              </a:rPr>
              <a:t>4</a:t>
            </a:r>
            <a:endParaRPr sz="24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cxnSp>
        <p:nvCxnSpPr>
          <p:cNvPr id="320" name="Google Shape;320;p48"/>
          <p:cNvCxnSpPr>
            <a:stCxn id="309" idx="6"/>
          </p:cNvCxnSpPr>
          <p:nvPr/>
        </p:nvCxnSpPr>
        <p:spPr>
          <a:xfrm>
            <a:off x="6146409" y="2058450"/>
            <a:ext cx="1671900" cy="0"/>
          </a:xfrm>
          <a:prstGeom prst="straightConnector1">
            <a:avLst/>
          </a:prstGeom>
          <a:noFill/>
          <a:ln cap="flat" cmpd="sng" w="9525">
            <a:solidFill>
              <a:srgbClr val="3CEFA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1" name="Google Shape;321;p48"/>
          <p:cNvSpPr txBox="1"/>
          <p:nvPr/>
        </p:nvSpPr>
        <p:spPr>
          <a:xfrm>
            <a:off x="2684050" y="2430175"/>
            <a:ext cx="17277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Identificar </a:t>
            </a:r>
            <a:r>
              <a:rPr lang="en-GB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valores nominales, ordinales o de ratios</a:t>
            </a:r>
            <a:endParaRPr sz="18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22" name="Google Shape;322;p48"/>
          <p:cNvSpPr txBox="1"/>
          <p:nvPr/>
        </p:nvSpPr>
        <p:spPr>
          <a:xfrm>
            <a:off x="5003400" y="2430175"/>
            <a:ext cx="16719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</a:t>
            </a:r>
            <a:r>
              <a:rPr lang="en-GB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ignificancia </a:t>
            </a:r>
            <a:endParaRPr sz="18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estadística</a:t>
            </a:r>
            <a:endParaRPr sz="18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23" name="Google Shape;323;p48"/>
          <p:cNvSpPr txBox="1"/>
          <p:nvPr/>
        </p:nvSpPr>
        <p:spPr>
          <a:xfrm>
            <a:off x="7207075" y="2430175"/>
            <a:ext cx="1727700" cy="17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determinar si existe relación o no entre las variables</a:t>
            </a:r>
            <a:endParaRPr sz="18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8" name="Google Shape;328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Google Shape;329;p49"/>
          <p:cNvSpPr txBox="1"/>
          <p:nvPr/>
        </p:nvSpPr>
        <p:spPr>
          <a:xfrm>
            <a:off x="726047" y="1779262"/>
            <a:ext cx="7911000" cy="209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0" lang="en-GB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El primer paso es observar la naturaleza de la posible relación de las variables es decir, cómo estas podrían vincularse: podríamos tener</a:t>
            </a:r>
            <a:r>
              <a:rPr b="1" i="0" lang="en-GB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correlación directa</a:t>
            </a:r>
            <a:r>
              <a:rPr i="0" lang="en-GB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, de manera que cuando una variable aumenta la otra también lo hará o correlación inversa, cuando un cambio en una variable mueve a la otra en sentido contrario.</a:t>
            </a:r>
            <a:endParaRPr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330" name="Google Shape;330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36625" y="131200"/>
            <a:ext cx="819925" cy="819925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49"/>
          <p:cNvSpPr/>
          <p:nvPr/>
        </p:nvSpPr>
        <p:spPr>
          <a:xfrm>
            <a:off x="263650" y="227400"/>
            <a:ext cx="884700" cy="819900"/>
          </a:xfrm>
          <a:prstGeom prst="ellipse">
            <a:avLst/>
          </a:prstGeom>
          <a:solidFill>
            <a:srgbClr val="3CEF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332" name="Google Shape;332;p49"/>
          <p:cNvSpPr txBox="1"/>
          <p:nvPr/>
        </p:nvSpPr>
        <p:spPr>
          <a:xfrm>
            <a:off x="503992" y="275564"/>
            <a:ext cx="389400" cy="4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latin typeface="Anton"/>
                <a:ea typeface="Anton"/>
                <a:cs typeface="Anton"/>
                <a:sym typeface="Anton"/>
              </a:rPr>
              <a:t>1</a:t>
            </a:r>
            <a:endParaRPr sz="3600"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333" name="Google Shape;333;p49"/>
          <p:cNvSpPr txBox="1"/>
          <p:nvPr/>
        </p:nvSpPr>
        <p:spPr>
          <a:xfrm>
            <a:off x="1635281" y="543153"/>
            <a:ext cx="58734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2000"/>
              </a:spcBef>
              <a:spcAft>
                <a:spcPts val="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-GB" sz="3900">
                <a:latin typeface="Anton"/>
                <a:ea typeface="Anton"/>
                <a:cs typeface="Anton"/>
                <a:sym typeface="Anton"/>
              </a:rPr>
              <a:t>Pasos a seguir</a:t>
            </a:r>
            <a:endParaRPr b="0" i="1" sz="39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8" name="Google Shape;338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339" name="Google Shape;339;p50"/>
          <p:cNvSpPr txBox="1"/>
          <p:nvPr/>
        </p:nvSpPr>
        <p:spPr>
          <a:xfrm>
            <a:off x="726047" y="1835582"/>
            <a:ext cx="7911000" cy="209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0" lang="en-GB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Un segundo paso tiene que ver con identificar los </a:t>
            </a:r>
            <a:r>
              <a:rPr b="1" i="0" lang="en-GB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niveles de medición de los datos</a:t>
            </a:r>
            <a:r>
              <a:rPr i="0" lang="en-GB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y con ello definimos si se tratan de valores nominales, ordinales o de ratios.</a:t>
            </a:r>
            <a:endParaRPr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340" name="Google Shape;340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36625" y="131200"/>
            <a:ext cx="819925" cy="819925"/>
          </a:xfrm>
          <a:prstGeom prst="rect">
            <a:avLst/>
          </a:prstGeom>
          <a:noFill/>
          <a:ln>
            <a:noFill/>
          </a:ln>
        </p:spPr>
      </p:pic>
      <p:sp>
        <p:nvSpPr>
          <p:cNvPr id="341" name="Google Shape;341;p50"/>
          <p:cNvSpPr/>
          <p:nvPr/>
        </p:nvSpPr>
        <p:spPr>
          <a:xfrm>
            <a:off x="263650" y="227400"/>
            <a:ext cx="884700" cy="819900"/>
          </a:xfrm>
          <a:prstGeom prst="ellipse">
            <a:avLst/>
          </a:prstGeom>
          <a:solidFill>
            <a:srgbClr val="3CEF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342" name="Google Shape;342;p50"/>
          <p:cNvSpPr txBox="1"/>
          <p:nvPr/>
        </p:nvSpPr>
        <p:spPr>
          <a:xfrm>
            <a:off x="503992" y="275564"/>
            <a:ext cx="389400" cy="4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latin typeface="Anton"/>
                <a:ea typeface="Anton"/>
                <a:cs typeface="Anton"/>
                <a:sym typeface="Anton"/>
              </a:rPr>
              <a:t>2</a:t>
            </a:r>
            <a:endParaRPr sz="3600"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343" name="Google Shape;343;p50"/>
          <p:cNvSpPr txBox="1"/>
          <p:nvPr/>
        </p:nvSpPr>
        <p:spPr>
          <a:xfrm>
            <a:off x="1635281" y="543153"/>
            <a:ext cx="58734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2000"/>
              </a:spcBef>
              <a:spcAft>
                <a:spcPts val="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-GB" sz="3900">
                <a:latin typeface="Anton"/>
                <a:ea typeface="Anton"/>
                <a:cs typeface="Anton"/>
                <a:sym typeface="Anton"/>
              </a:rPr>
              <a:t>Pasos a seguir</a:t>
            </a:r>
            <a:endParaRPr b="0" i="1" sz="39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" name="Google Shape;348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349" name="Google Shape;349;p51"/>
          <p:cNvSpPr txBox="1"/>
          <p:nvPr/>
        </p:nvSpPr>
        <p:spPr>
          <a:xfrm>
            <a:off x="616561" y="1118393"/>
            <a:ext cx="7911000" cy="209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0" lang="en-GB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El análisis bivariado y multivariado va de la mano con el rigor de la “</a:t>
            </a:r>
            <a:r>
              <a:rPr b="1" i="0" lang="en-GB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significancia estadística</a:t>
            </a:r>
            <a:r>
              <a:rPr i="0" lang="en-GB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” y con ello tomar por sentado que los resultados que obtenemos serán los mismos que con otra muestra o estudio similar y no se deben a la mera casualidad. </a:t>
            </a:r>
            <a:endParaRPr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350" name="Google Shape;350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36625" y="131200"/>
            <a:ext cx="819925" cy="819925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Google Shape;351;p51"/>
          <p:cNvSpPr/>
          <p:nvPr/>
        </p:nvSpPr>
        <p:spPr>
          <a:xfrm>
            <a:off x="263650" y="227400"/>
            <a:ext cx="884700" cy="819900"/>
          </a:xfrm>
          <a:prstGeom prst="ellipse">
            <a:avLst/>
          </a:prstGeom>
          <a:solidFill>
            <a:srgbClr val="3CEF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352" name="Google Shape;352;p51"/>
          <p:cNvSpPr txBox="1"/>
          <p:nvPr/>
        </p:nvSpPr>
        <p:spPr>
          <a:xfrm>
            <a:off x="503992" y="275564"/>
            <a:ext cx="389400" cy="4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latin typeface="Anton"/>
                <a:ea typeface="Anton"/>
                <a:cs typeface="Anton"/>
                <a:sym typeface="Anton"/>
              </a:rPr>
              <a:t>3</a:t>
            </a:r>
            <a:endParaRPr sz="3600"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353" name="Google Shape;353;p51"/>
          <p:cNvSpPr txBox="1"/>
          <p:nvPr/>
        </p:nvSpPr>
        <p:spPr>
          <a:xfrm>
            <a:off x="1635281" y="543153"/>
            <a:ext cx="58734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2000"/>
              </a:spcBef>
              <a:spcAft>
                <a:spcPts val="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-GB" sz="3900">
                <a:latin typeface="Anton"/>
                <a:ea typeface="Anton"/>
                <a:cs typeface="Anton"/>
                <a:sym typeface="Anton"/>
              </a:rPr>
              <a:t>Pasos a seguir</a:t>
            </a:r>
            <a:endParaRPr b="0" i="1" sz="39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354" name="Google Shape;354;p51"/>
          <p:cNvSpPr txBox="1"/>
          <p:nvPr/>
        </p:nvSpPr>
        <p:spPr>
          <a:xfrm>
            <a:off x="1072150" y="3429000"/>
            <a:ext cx="76215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Para la mayoría de los casos, una correlación bivariada asume una significancia de 0.05 lo que quiere decir que de 100 estudios, 95 concluirán en los mismos resultados y solo 5 se atribuirán al azar.</a:t>
            </a:r>
            <a:endParaRPr/>
          </a:p>
        </p:txBody>
      </p:sp>
      <p:sp>
        <p:nvSpPr>
          <p:cNvPr id="355" name="Google Shape;355;p51"/>
          <p:cNvSpPr txBox="1"/>
          <p:nvPr/>
        </p:nvSpPr>
        <p:spPr>
          <a:xfrm>
            <a:off x="473850" y="3629425"/>
            <a:ext cx="522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/>
              <a:t>🧐</a:t>
            </a:r>
            <a:endParaRPr sz="28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0" name="Google Shape;360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361" name="Google Shape;361;p52"/>
          <p:cNvSpPr txBox="1"/>
          <p:nvPr/>
        </p:nvSpPr>
        <p:spPr>
          <a:xfrm>
            <a:off x="616561" y="1778823"/>
            <a:ext cx="7910877" cy="209320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0" lang="en-GB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Si conocemos las variables y sus niveles de medición, sólo nos resta determinar si existe relación o no entre las variables. Para conocer si existe o no una correlación significativa, la medida más comúnmente usada es el </a:t>
            </a:r>
            <a:r>
              <a:rPr b="1" i="0" lang="en-GB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coeficiente de correlación de Pearson</a:t>
            </a:r>
            <a:r>
              <a:rPr i="0" lang="en-GB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, tema que ya hemos estudiado a lo largo del curso. </a:t>
            </a:r>
            <a:endParaRPr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62" name="Google Shape;362;p52"/>
          <p:cNvSpPr txBox="1"/>
          <p:nvPr/>
        </p:nvSpPr>
        <p:spPr>
          <a:xfrm>
            <a:off x="2439604" y="3483150"/>
            <a:ext cx="6870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2500" u="none" cap="none" strike="noStrik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🤓 </a:t>
            </a:r>
            <a:endParaRPr b="0" i="0" sz="2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3" name="Google Shape;363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36625" y="131200"/>
            <a:ext cx="819925" cy="819925"/>
          </a:xfrm>
          <a:prstGeom prst="rect">
            <a:avLst/>
          </a:prstGeom>
          <a:noFill/>
          <a:ln>
            <a:noFill/>
          </a:ln>
        </p:spPr>
      </p:pic>
      <p:sp>
        <p:nvSpPr>
          <p:cNvPr id="364" name="Google Shape;364;p52"/>
          <p:cNvSpPr/>
          <p:nvPr/>
        </p:nvSpPr>
        <p:spPr>
          <a:xfrm>
            <a:off x="263650" y="227400"/>
            <a:ext cx="884700" cy="819900"/>
          </a:xfrm>
          <a:prstGeom prst="ellipse">
            <a:avLst/>
          </a:prstGeom>
          <a:solidFill>
            <a:srgbClr val="3CEF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365" name="Google Shape;365;p52"/>
          <p:cNvSpPr txBox="1"/>
          <p:nvPr/>
        </p:nvSpPr>
        <p:spPr>
          <a:xfrm>
            <a:off x="503992" y="275564"/>
            <a:ext cx="389400" cy="4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latin typeface="Anton"/>
                <a:ea typeface="Anton"/>
                <a:cs typeface="Anton"/>
                <a:sym typeface="Anton"/>
              </a:rPr>
              <a:t>4</a:t>
            </a:r>
            <a:endParaRPr sz="3600"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366" name="Google Shape;366;p52"/>
          <p:cNvSpPr txBox="1"/>
          <p:nvPr/>
        </p:nvSpPr>
        <p:spPr>
          <a:xfrm>
            <a:off x="1635281" y="543153"/>
            <a:ext cx="58734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2000"/>
              </a:spcBef>
              <a:spcAft>
                <a:spcPts val="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-GB" sz="3900">
                <a:latin typeface="Anton"/>
                <a:ea typeface="Anton"/>
                <a:cs typeface="Anton"/>
                <a:sym typeface="Anton"/>
              </a:rPr>
              <a:t>Pasos a seguir</a:t>
            </a:r>
            <a:endParaRPr b="0" i="1" sz="39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1" name="Google Shape;371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372" name="Google Shape;372;p53"/>
          <p:cNvSpPr txBox="1"/>
          <p:nvPr/>
        </p:nvSpPr>
        <p:spPr>
          <a:xfrm>
            <a:off x="1635281" y="543153"/>
            <a:ext cx="58734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2000"/>
              </a:spcBef>
              <a:spcAft>
                <a:spcPts val="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-GB" sz="3900">
                <a:latin typeface="Anton"/>
                <a:ea typeface="Anton"/>
                <a:cs typeface="Anton"/>
                <a:sym typeface="Anton"/>
              </a:rPr>
              <a:t>Tipos de </a:t>
            </a:r>
            <a:r>
              <a:rPr b="0" i="1" lang="en-GB" sz="39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Análisis </a:t>
            </a:r>
            <a:r>
              <a:rPr i="1" lang="en-GB" sz="3900">
                <a:latin typeface="Anton"/>
                <a:ea typeface="Anton"/>
                <a:cs typeface="Anton"/>
                <a:sym typeface="Anton"/>
              </a:rPr>
              <a:t>B</a:t>
            </a:r>
            <a:r>
              <a:rPr i="1" lang="en-GB" sz="3900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ivariado</a:t>
            </a:r>
            <a:endParaRPr b="0" i="1" sz="39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373" name="Google Shape;373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36625" y="131200"/>
            <a:ext cx="819925" cy="819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4" name="Google Shape;374;p5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9475" y="131200"/>
            <a:ext cx="819924" cy="819924"/>
          </a:xfrm>
          <a:prstGeom prst="rect">
            <a:avLst/>
          </a:prstGeom>
          <a:noFill/>
          <a:ln>
            <a:noFill/>
          </a:ln>
        </p:spPr>
      </p:pic>
      <p:sp>
        <p:nvSpPr>
          <p:cNvPr id="375" name="Google Shape;375;p53"/>
          <p:cNvSpPr/>
          <p:nvPr/>
        </p:nvSpPr>
        <p:spPr>
          <a:xfrm>
            <a:off x="981175" y="1876251"/>
            <a:ext cx="1174200" cy="1174200"/>
          </a:xfrm>
          <a:prstGeom prst="ellipse">
            <a:avLst/>
          </a:prstGeom>
          <a:solidFill>
            <a:srgbClr val="3CEFAB"/>
          </a:solidFill>
          <a:ln cap="flat" cmpd="sng" w="9525">
            <a:solidFill>
              <a:srgbClr val="3CEF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376" name="Google Shape;376;p53"/>
          <p:cNvSpPr/>
          <p:nvPr/>
        </p:nvSpPr>
        <p:spPr>
          <a:xfrm>
            <a:off x="3984907" y="1876251"/>
            <a:ext cx="1174200" cy="1174200"/>
          </a:xfrm>
          <a:prstGeom prst="ellipse">
            <a:avLst/>
          </a:prstGeom>
          <a:solidFill>
            <a:srgbClr val="3CEFAB"/>
          </a:solidFill>
          <a:ln cap="flat" cmpd="sng" w="9525">
            <a:solidFill>
              <a:srgbClr val="3CEF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377" name="Google Shape;377;p53"/>
          <p:cNvSpPr/>
          <p:nvPr/>
        </p:nvSpPr>
        <p:spPr>
          <a:xfrm>
            <a:off x="6945694" y="1876251"/>
            <a:ext cx="1174200" cy="1174200"/>
          </a:xfrm>
          <a:prstGeom prst="ellipse">
            <a:avLst/>
          </a:prstGeom>
          <a:solidFill>
            <a:srgbClr val="3CEFAB"/>
          </a:solidFill>
          <a:ln cap="flat" cmpd="sng" w="9525">
            <a:solidFill>
              <a:srgbClr val="3CEF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378" name="Google Shape;378;p53"/>
          <p:cNvSpPr txBox="1"/>
          <p:nvPr/>
        </p:nvSpPr>
        <p:spPr>
          <a:xfrm>
            <a:off x="1285960" y="1998257"/>
            <a:ext cx="516600" cy="7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79" name="Google Shape;379;p53"/>
          <p:cNvSpPr txBox="1"/>
          <p:nvPr/>
        </p:nvSpPr>
        <p:spPr>
          <a:xfrm>
            <a:off x="4344713" y="1968657"/>
            <a:ext cx="516600" cy="7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80" name="Google Shape;380;p53"/>
          <p:cNvSpPr txBox="1"/>
          <p:nvPr/>
        </p:nvSpPr>
        <p:spPr>
          <a:xfrm>
            <a:off x="7227800" y="1998251"/>
            <a:ext cx="516600" cy="5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81" name="Google Shape;381;p5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245200" y="2112203"/>
            <a:ext cx="653602" cy="653597"/>
          </a:xfrm>
          <a:prstGeom prst="rect">
            <a:avLst/>
          </a:prstGeom>
          <a:noFill/>
          <a:ln>
            <a:noFill/>
          </a:ln>
        </p:spPr>
      </p:pic>
      <p:sp>
        <p:nvSpPr>
          <p:cNvPr id="382" name="Google Shape;382;p53"/>
          <p:cNvSpPr txBox="1"/>
          <p:nvPr/>
        </p:nvSpPr>
        <p:spPr>
          <a:xfrm>
            <a:off x="526100" y="3278650"/>
            <a:ext cx="1862700" cy="17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Variable Numérica &amp; 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Variable Numérica.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83" name="Google Shape;383;p53"/>
          <p:cNvSpPr txBox="1"/>
          <p:nvPr/>
        </p:nvSpPr>
        <p:spPr>
          <a:xfrm>
            <a:off x="3574100" y="3278650"/>
            <a:ext cx="1986300" cy="17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Variable Categórica &amp; 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Variable Categórica.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84" name="Google Shape;384;p53"/>
          <p:cNvSpPr txBox="1"/>
          <p:nvPr/>
        </p:nvSpPr>
        <p:spPr>
          <a:xfrm>
            <a:off x="6248200" y="3278650"/>
            <a:ext cx="26649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Variable Numérica 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&amp; 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Variable Categórica.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385" name="Google Shape;385;p5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151651" y="2112200"/>
            <a:ext cx="786350" cy="786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6" name="Google Shape;386;p5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098925" y="1968651"/>
            <a:ext cx="516600" cy="516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7" name="Google Shape;387;p5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508675" y="2485575"/>
            <a:ext cx="412975" cy="41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2" name="Google Shape;392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393" name="Google Shape;393;p54"/>
          <p:cNvSpPr txBox="1"/>
          <p:nvPr/>
        </p:nvSpPr>
        <p:spPr>
          <a:xfrm>
            <a:off x="1635281" y="543153"/>
            <a:ext cx="58734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2000"/>
              </a:spcBef>
              <a:spcAft>
                <a:spcPts val="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-GB" sz="3900">
                <a:latin typeface="Anton"/>
                <a:ea typeface="Anton"/>
                <a:cs typeface="Anton"/>
                <a:sym typeface="Anton"/>
              </a:rPr>
              <a:t>Tipos de Gráfico</a:t>
            </a:r>
            <a:endParaRPr b="0" i="1" sz="39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394" name="Google Shape;394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36625" y="131200"/>
            <a:ext cx="819925" cy="819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5" name="Google Shape;395;p5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9475" y="131200"/>
            <a:ext cx="819924" cy="819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96" name="Google Shape;396;p5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826650" y="1889300"/>
            <a:ext cx="1589450" cy="1192094"/>
          </a:xfrm>
          <a:prstGeom prst="rect">
            <a:avLst/>
          </a:prstGeom>
          <a:noFill/>
          <a:ln>
            <a:noFill/>
          </a:ln>
        </p:spPr>
      </p:pic>
      <p:sp>
        <p:nvSpPr>
          <p:cNvPr id="397" name="Google Shape;397;p54"/>
          <p:cNvSpPr txBox="1"/>
          <p:nvPr/>
        </p:nvSpPr>
        <p:spPr>
          <a:xfrm>
            <a:off x="3768325" y="3282275"/>
            <a:ext cx="1706100" cy="10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000000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Bar Charts</a:t>
            </a:r>
            <a:r>
              <a:rPr lang="en-GB" sz="18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(Gráficos de barras)</a:t>
            </a:r>
            <a:endParaRPr/>
          </a:p>
        </p:txBody>
      </p:sp>
      <p:pic>
        <p:nvPicPr>
          <p:cNvPr id="398" name="Google Shape;398;p54"/>
          <p:cNvPicPr preferRelativeResize="0"/>
          <p:nvPr/>
        </p:nvPicPr>
        <p:blipFill rotWithShape="1">
          <a:blip r:embed="rId7">
            <a:alphaModFix/>
          </a:blip>
          <a:srcRect b="4297" l="0" r="0" t="0"/>
          <a:stretch/>
        </p:blipFill>
        <p:spPr>
          <a:xfrm>
            <a:off x="824800" y="2033088"/>
            <a:ext cx="1706100" cy="11663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" name="Google Shape;399;p5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736275" y="1944000"/>
            <a:ext cx="1851806" cy="1192100"/>
          </a:xfrm>
          <a:prstGeom prst="rect">
            <a:avLst/>
          </a:prstGeom>
          <a:noFill/>
          <a:ln>
            <a:noFill/>
          </a:ln>
        </p:spPr>
      </p:pic>
      <p:sp>
        <p:nvSpPr>
          <p:cNvPr id="400" name="Google Shape;400;p54"/>
          <p:cNvSpPr txBox="1"/>
          <p:nvPr/>
        </p:nvSpPr>
        <p:spPr>
          <a:xfrm>
            <a:off x="6697225" y="3282275"/>
            <a:ext cx="1929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Scatterplots.</a:t>
            </a:r>
            <a:endParaRPr b="1">
              <a:highlight>
                <a:srgbClr val="3CEFAB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01" name="Google Shape;401;p54"/>
          <p:cNvSpPr txBox="1"/>
          <p:nvPr/>
        </p:nvSpPr>
        <p:spPr>
          <a:xfrm>
            <a:off x="1079400" y="3358475"/>
            <a:ext cx="1399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FacetGrid.</a:t>
            </a:r>
            <a:endParaRPr b="1">
              <a:highlight>
                <a:srgbClr val="3CEFAB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55"/>
          <p:cNvSpPr txBox="1"/>
          <p:nvPr/>
        </p:nvSpPr>
        <p:spPr>
          <a:xfrm>
            <a:off x="2657700" y="2394100"/>
            <a:ext cx="3828600" cy="112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>
                <a:solidFill>
                  <a:srgbClr val="E8E7E3"/>
                </a:solidFill>
              </a:rPr>
              <a:t>☕ </a:t>
            </a:r>
            <a:endParaRPr sz="6000">
              <a:solidFill>
                <a:srgbClr val="E8E7E3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6000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BREAK</a:t>
            </a:r>
            <a:endParaRPr i="1" sz="6000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lt1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rPr>
              <a:t>¡5/10 MINUTOS Y VOLVEMOS!</a:t>
            </a:r>
            <a:endParaRPr sz="2100">
              <a:solidFill>
                <a:schemeClr val="lt1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4000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F89D2"/>
            </a:gs>
            <a:gs pos="100000">
              <a:srgbClr val="E0FF00"/>
            </a:gs>
          </a:gsLst>
          <a:lin ang="10800025" scaled="0"/>
        </a:gradFill>
      </p:bgPr>
    </p:bg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8"/>
          <p:cNvSpPr txBox="1"/>
          <p:nvPr/>
        </p:nvSpPr>
        <p:spPr>
          <a:xfrm>
            <a:off x="1398000" y="207720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n-GB" sz="3600" u="none" cap="none" strike="noStrike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RECUERDA PONER A GRABAR LA CLASE</a:t>
            </a:r>
            <a:endParaRPr b="0" i="1" sz="3600" u="none" cap="none" strike="noStrik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84" name="Google Shape;184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25950" y="3210488"/>
            <a:ext cx="892100" cy="74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56"/>
          <p:cNvSpPr txBox="1"/>
          <p:nvPr/>
        </p:nvSpPr>
        <p:spPr>
          <a:xfrm>
            <a:off x="852175" y="1797125"/>
            <a:ext cx="7146000" cy="19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E8E7E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1" lang="en-GB" sz="3000" u="none" cap="none" strike="noStrike">
                <a:solidFill>
                  <a:srgbClr val="EEFF41"/>
                </a:solidFill>
                <a:latin typeface="Anton"/>
                <a:ea typeface="Anton"/>
                <a:cs typeface="Anton"/>
                <a:sym typeface="Anton"/>
              </a:rPr>
              <a:t>¡EJEMPLO EN VIVO!</a:t>
            </a:r>
            <a:endParaRPr b="0" i="1" sz="3000" u="none" cap="none" strike="noStrike">
              <a:solidFill>
                <a:srgbClr val="EEFF4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n-GB" sz="20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Practicaremos juntos en los notebooks propuestos para la sesión.</a:t>
            </a:r>
            <a:endParaRPr b="0" i="0" sz="2000" u="none" cap="none" strike="noStrike">
              <a:solidFill>
                <a:srgbClr val="E8E7E3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412" name="Google Shape;412;p5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31925" y="690675"/>
            <a:ext cx="1186525" cy="118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57"/>
          <p:cNvSpPr txBox="1"/>
          <p:nvPr/>
        </p:nvSpPr>
        <p:spPr>
          <a:xfrm>
            <a:off x="335600" y="2520825"/>
            <a:ext cx="8543700" cy="7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1" lang="en-GB" sz="40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Resolución – Análisis Bivariado</a:t>
            </a:r>
            <a:endParaRPr b="0" i="1" sz="40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418" name="Google Shape;418;p57"/>
          <p:cNvSpPr txBox="1"/>
          <p:nvPr/>
        </p:nvSpPr>
        <p:spPr>
          <a:xfrm>
            <a:off x="189000" y="3499499"/>
            <a:ext cx="89550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GB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Actividad Individual</a:t>
            </a:r>
            <a:endParaRPr b="0" i="0" sz="2000" u="none" cap="none" strike="noStrike">
              <a:solidFill>
                <a:srgbClr val="000000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1" lang="en-GB" sz="16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Tiempo aproximado: 3</a:t>
            </a:r>
            <a:r>
              <a:rPr b="0" i="1" lang="en-GB" sz="16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0</a:t>
            </a:r>
            <a:r>
              <a:rPr b="0" i="1" lang="en-GB" sz="16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Minutos </a:t>
            </a:r>
            <a:r>
              <a:rPr b="0" i="0" lang="en-GB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endParaRPr b="0" i="0" sz="2000" u="none" cap="none" strike="noStrike">
              <a:solidFill>
                <a:srgbClr val="000000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419" name="Google Shape;419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0" name="Google Shape;420;p5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82275" y="1051649"/>
            <a:ext cx="1379450" cy="137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58"/>
          <p:cNvSpPr txBox="1"/>
          <p:nvPr/>
        </p:nvSpPr>
        <p:spPr>
          <a:xfrm>
            <a:off x="659550" y="433800"/>
            <a:ext cx="4776900" cy="9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2600">
                <a:latin typeface="Anton"/>
                <a:ea typeface="Anton"/>
                <a:cs typeface="Anton"/>
                <a:sym typeface="Anton"/>
              </a:rPr>
              <a:t>RESOLUCIÓN ANÁLISIS UNIVARIADO</a:t>
            </a:r>
            <a:endParaRPr i="1" sz="2600"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426" name="Google Shape;426;p58"/>
          <p:cNvSpPr txBox="1"/>
          <p:nvPr/>
        </p:nvSpPr>
        <p:spPr>
          <a:xfrm>
            <a:off x="633300" y="1841825"/>
            <a:ext cx="7267800" cy="8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GB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Realizar un ejercicio de Análisis de Datos Bivariado sobre el archivo: </a:t>
            </a:r>
            <a:r>
              <a:rPr b="1" lang="en-GB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supermarket_sales.csv</a:t>
            </a:r>
            <a:r>
              <a:rPr lang="en-GB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 Se deberá utilizar el notebook propuesto para la resolución.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427" name="Google Shape;427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8" name="Google Shape;428;p5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09825" y="0"/>
            <a:ext cx="1634174" cy="639850"/>
          </a:xfrm>
          <a:prstGeom prst="rect">
            <a:avLst/>
          </a:prstGeom>
          <a:noFill/>
          <a:ln>
            <a:noFill/>
          </a:ln>
        </p:spPr>
      </p:pic>
      <p:sp>
        <p:nvSpPr>
          <p:cNvPr id="429" name="Google Shape;429;p58"/>
          <p:cNvSpPr txBox="1"/>
          <p:nvPr/>
        </p:nvSpPr>
        <p:spPr>
          <a:xfrm>
            <a:off x="685800" y="838200"/>
            <a:ext cx="5153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6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Tiempo aproximado: 30 Minutos 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4" name="Google Shape;434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5" name="Google Shape;435;p5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82275" y="886224"/>
            <a:ext cx="1379450" cy="1379450"/>
          </a:xfrm>
          <a:prstGeom prst="rect">
            <a:avLst/>
          </a:prstGeom>
          <a:noFill/>
          <a:ln>
            <a:noFill/>
          </a:ln>
        </p:spPr>
      </p:pic>
      <p:sp>
        <p:nvSpPr>
          <p:cNvPr id="436" name="Google Shape;436;p59"/>
          <p:cNvSpPr/>
          <p:nvPr/>
        </p:nvSpPr>
        <p:spPr>
          <a:xfrm>
            <a:off x="4823975" y="886225"/>
            <a:ext cx="381900" cy="381900"/>
          </a:xfrm>
          <a:prstGeom prst="ellipse">
            <a:avLst/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endParaRPr b="1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37" name="Google Shape;437;p59"/>
          <p:cNvSpPr txBox="1"/>
          <p:nvPr/>
        </p:nvSpPr>
        <p:spPr>
          <a:xfrm>
            <a:off x="420700" y="2796050"/>
            <a:ext cx="8543700" cy="13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1" lang="en-GB" sz="40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Análisis </a:t>
            </a:r>
            <a:r>
              <a:rPr i="1" lang="en-GB" sz="4000">
                <a:latin typeface="Anton"/>
                <a:ea typeface="Anton"/>
                <a:cs typeface="Anton"/>
                <a:sym typeface="Anton"/>
              </a:rPr>
              <a:t>B</a:t>
            </a:r>
            <a:r>
              <a:rPr b="0" i="1" lang="en-GB" sz="40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ivariado del Proyecto</a:t>
            </a:r>
            <a:endParaRPr b="0" i="1" sz="40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438" name="Google Shape;438;p59"/>
          <p:cNvSpPr txBox="1"/>
          <p:nvPr/>
        </p:nvSpPr>
        <p:spPr>
          <a:xfrm>
            <a:off x="938100" y="3433725"/>
            <a:ext cx="7267800" cy="8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2000">
                <a:solidFill>
                  <a:srgbClr val="000000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Realizamos un análisis Univariado.</a:t>
            </a:r>
            <a:endParaRPr sz="2000">
              <a:solidFill>
                <a:srgbClr val="000000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3" name="Google Shape;443;p60"/>
          <p:cNvGraphicFramePr/>
          <p:nvPr/>
        </p:nvGraphicFramePr>
        <p:xfrm>
          <a:off x="153263" y="344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{633FC32C-DF64-476B-B906-604F2700692C}</a:tableStyleId>
              </a:tblPr>
              <a:tblGrid>
                <a:gridCol w="2945825"/>
                <a:gridCol w="3822275"/>
                <a:gridCol w="2069375"/>
              </a:tblGrid>
              <a:tr h="734725"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GB" sz="2400">
                          <a:solidFill>
                            <a:schemeClr val="dk1"/>
                          </a:solidFill>
                          <a:latin typeface="Anton"/>
                          <a:ea typeface="Anton"/>
                          <a:cs typeface="Anton"/>
                          <a:sym typeface="Anton"/>
                        </a:rPr>
                        <a:t>ANÁLISIS UNIVARIADO DEL PROYECTO</a:t>
                      </a:r>
                      <a:endParaRPr sz="2400"/>
                    </a:p>
                  </a:txBody>
                  <a:tcPr marT="162000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CEFAB"/>
                    </a:solidFill>
                  </a:tcPr>
                </a:tc>
                <a:tc hMerge="1"/>
                <a:tc hMerge="1"/>
              </a:tr>
              <a:tr h="825350"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6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Formato: </a:t>
                      </a:r>
                      <a:r>
                        <a:rPr lang="en-GB" sz="17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Sobre el dataset elegido para el proyecto final del curso, </a:t>
                      </a:r>
                      <a:r>
                        <a:rPr lang="en-GB" sz="160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 Aclarar que debe tener el nombre </a:t>
                      </a:r>
                      <a:r>
                        <a:rPr lang="en-GB" sz="1600">
                          <a:solidFill>
                            <a:schemeClr val="dk1"/>
                          </a:solidFill>
                          <a:highlight>
                            <a:srgbClr val="A6FFCA"/>
                          </a:highlight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“Idea+Apellido”</a:t>
                      </a:r>
                      <a:r>
                        <a:rPr lang="en-GB" sz="160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. </a:t>
                      </a:r>
                      <a:endParaRPr sz="1600">
                        <a:solidFill>
                          <a:schemeClr val="dk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solidFill>
                          <a:schemeClr val="dk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6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Nota</a:t>
                      </a:r>
                      <a:r>
                        <a:rPr b="1" lang="en-GB" sz="16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: </a:t>
                      </a:r>
                      <a:r>
                        <a:rPr lang="en-GB" sz="17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Se deberá realizar el ejercicio teniendo en cuenta los notebooks vistos.</a:t>
                      </a:r>
                      <a:endParaRPr sz="1500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2411750">
                <a:tc gridSpan="3"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b="1" lang="en-GB" sz="200">
                          <a:solidFill>
                            <a:srgbClr val="4D5156"/>
                          </a:solidFill>
                        </a:rPr>
                      </a:br>
                      <a:r>
                        <a:rPr b="1" lang="en-GB" sz="1700"/>
                        <a:t>&gt;&gt;</a:t>
                      </a:r>
                      <a:r>
                        <a:rPr b="1" lang="en-GB" sz="1700">
                          <a:solidFill>
                            <a:srgbClr val="4D5156"/>
                          </a:solidFill>
                        </a:rPr>
                        <a:t> </a:t>
                      </a:r>
                      <a:r>
                        <a:rPr b="1" lang="en-GB" sz="17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Consigna:</a:t>
                      </a:r>
                      <a:r>
                        <a:rPr lang="en-GB" sz="1600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 </a:t>
                      </a:r>
                      <a:r>
                        <a:rPr lang="en-GB" sz="17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Realizar un pequeño análisis Bivariado de datos, teniendo en cuenta las características de las observaciones. Generar al menos 3 gráficos asociados.</a:t>
                      </a:r>
                      <a:endParaRPr sz="1600">
                        <a:solidFill>
                          <a:schemeClr val="dk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70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>
                        <a:solidFill>
                          <a:schemeClr val="dk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chemeClr val="dk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600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</a:tbl>
          </a:graphicData>
        </a:graphic>
      </p:graphicFrame>
      <p:pic>
        <p:nvPicPr>
          <p:cNvPr id="444" name="Google Shape;444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5" name="Google Shape;445;p6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73537" y="1259000"/>
            <a:ext cx="1634174" cy="639850"/>
          </a:xfrm>
          <a:prstGeom prst="rect">
            <a:avLst/>
          </a:prstGeom>
          <a:noFill/>
          <a:ln>
            <a:noFill/>
          </a:ln>
        </p:spPr>
      </p:pic>
      <p:sp>
        <p:nvSpPr>
          <p:cNvPr id="446" name="Google Shape;446;p60"/>
          <p:cNvSpPr/>
          <p:nvPr/>
        </p:nvSpPr>
        <p:spPr>
          <a:xfrm>
            <a:off x="8511150" y="1259000"/>
            <a:ext cx="243300" cy="243300"/>
          </a:xfrm>
          <a:prstGeom prst="ellipse">
            <a:avLst/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endParaRPr b="1" sz="8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61"/>
          <p:cNvSpPr txBox="1"/>
          <p:nvPr/>
        </p:nvSpPr>
        <p:spPr>
          <a:xfrm>
            <a:off x="2776738" y="1880500"/>
            <a:ext cx="2804700" cy="112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1" lang="en-GB" sz="4000" u="none" cap="none" strike="noStrike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¿PREGUNTAS?</a:t>
            </a:r>
            <a:endParaRPr b="0" i="1" sz="4000" u="none" cap="none" strike="noStrike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descr="Tiger Face on Apple iOS 12.2" id="452" name="Google Shape;452;p6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55188" y="2089063"/>
            <a:ext cx="712075" cy="71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62"/>
          <p:cNvSpPr txBox="1"/>
          <p:nvPr/>
        </p:nvSpPr>
        <p:spPr>
          <a:xfrm>
            <a:off x="1956450" y="1634075"/>
            <a:ext cx="52311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4800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¡MUCHAS GRACIAS!</a:t>
            </a:r>
            <a:endParaRPr i="1" sz="4800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458" name="Google Shape;458;p62"/>
          <p:cNvSpPr txBox="1"/>
          <p:nvPr/>
        </p:nvSpPr>
        <p:spPr>
          <a:xfrm>
            <a:off x="2180400" y="2623175"/>
            <a:ext cx="4783200" cy="4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E0FF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Resumen de lo visto en clase hoy: </a:t>
            </a:r>
            <a:endParaRPr sz="2200">
              <a:solidFill>
                <a:srgbClr val="E0FF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lang="en-GB" sz="1800">
                <a:solidFill>
                  <a:srgbClr val="E0FF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Fundamentos del Análisis Bivariado de Datos.</a:t>
            </a:r>
            <a:endParaRPr sz="1800">
              <a:solidFill>
                <a:srgbClr val="E0FF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63"/>
          <p:cNvSpPr txBox="1"/>
          <p:nvPr/>
        </p:nvSpPr>
        <p:spPr>
          <a:xfrm>
            <a:off x="2110051" y="2409500"/>
            <a:ext cx="4923900" cy="112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n-GB" sz="3600" u="none" cap="none" strike="noStrike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OPINA Y VALORA ESTA CLASE</a:t>
            </a:r>
            <a:endParaRPr b="0" i="1" sz="3600" u="none" cap="none" strike="noStrike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descr="Dizzy on Apple iOS 12.2" id="464" name="Google Shape;464;p6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68425" y="1602350"/>
            <a:ext cx="807150" cy="80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F89D2"/>
            </a:gs>
            <a:gs pos="100000">
              <a:srgbClr val="E0FF00"/>
            </a:gs>
          </a:gsLst>
          <a:lin ang="10800025" scaled="0"/>
        </a:gradFill>
      </p:bgPr>
    </p:bg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64"/>
          <p:cNvSpPr txBox="1"/>
          <p:nvPr/>
        </p:nvSpPr>
        <p:spPr>
          <a:xfrm>
            <a:off x="1398000" y="207720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n-GB" sz="3600" u="none" cap="none" strike="noStrike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#DEMOCRATIZANDOLAEDUCACIÓN</a:t>
            </a:r>
            <a:endParaRPr b="0" i="1" sz="3600" u="none" cap="none" strike="noStrik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470" name="Google Shape;470;p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CEFAB"/>
        </a:solidFill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9"/>
          <p:cNvSpPr txBox="1"/>
          <p:nvPr/>
        </p:nvSpPr>
        <p:spPr>
          <a:xfrm>
            <a:off x="3979775" y="1287150"/>
            <a:ext cx="4624800" cy="287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Identificar las particularidades del Análisis bivariado de datos</a:t>
            </a:r>
            <a:endParaRPr sz="18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Reconocer ejemplos y aplicaciones de Python.</a:t>
            </a:r>
            <a:endParaRPr sz="18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3CEFAB"/>
              </a:buClr>
              <a:buSzPts val="1800"/>
              <a:buFont typeface="Helvetica Neue Light"/>
              <a:buChar char="●"/>
            </a:pPr>
            <a:r>
              <a:t/>
            </a:r>
            <a:endParaRPr sz="18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191" name="Google Shape;191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39"/>
          <p:cNvSpPr txBox="1"/>
          <p:nvPr/>
        </p:nvSpPr>
        <p:spPr>
          <a:xfrm>
            <a:off x="373850" y="2656900"/>
            <a:ext cx="36327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3000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OBJETIVOS </a:t>
            </a:r>
            <a:r>
              <a:rPr i="1" lang="en-GB" sz="3000">
                <a:latin typeface="Anton"/>
                <a:ea typeface="Anton"/>
                <a:cs typeface="Anton"/>
                <a:sym typeface="Anton"/>
              </a:rPr>
              <a:t>DE LA CLASE</a:t>
            </a:r>
            <a:endParaRPr i="1" sz="30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93" name="Google Shape;193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11688" y="1439550"/>
            <a:ext cx="1186525" cy="118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F89D2"/>
            </a:gs>
            <a:gs pos="100000">
              <a:srgbClr val="E0FF00"/>
            </a:gs>
          </a:gsLst>
          <a:lin ang="10800025" scaled="0"/>
        </a:gradFill>
      </p:bgPr>
    </p:bg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40"/>
          <p:cNvSpPr txBox="1"/>
          <p:nvPr/>
        </p:nvSpPr>
        <p:spPr>
          <a:xfrm>
            <a:off x="1398000" y="207720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3600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MAPA DE CONCEPTOS</a:t>
            </a:r>
            <a:endParaRPr i="1" sz="3600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99" name="Google Shape;199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41"/>
          <p:cNvSpPr txBox="1"/>
          <p:nvPr>
            <p:ph type="ctrTitle"/>
          </p:nvPr>
        </p:nvSpPr>
        <p:spPr>
          <a:xfrm>
            <a:off x="176575" y="199288"/>
            <a:ext cx="7552800" cy="4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2000">
                <a:latin typeface="Anton"/>
                <a:ea typeface="Anton"/>
                <a:cs typeface="Anton"/>
                <a:sym typeface="Anton"/>
              </a:rPr>
              <a:t>MAPA DE CONCEPTOS CLASE 35</a:t>
            </a:r>
            <a:endParaRPr i="1" sz="20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05" name="Google Shape;205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23862" y="90575"/>
            <a:ext cx="1634174" cy="639850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41"/>
          <p:cNvSpPr/>
          <p:nvPr/>
        </p:nvSpPr>
        <p:spPr>
          <a:xfrm>
            <a:off x="5625904" y="2067383"/>
            <a:ext cx="1657800" cy="602400"/>
          </a:xfrm>
          <a:prstGeom prst="rect">
            <a:avLst/>
          </a:prstGeom>
          <a:solidFill>
            <a:srgbClr val="3CEF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TIPOS DE ANÁLISIS BIVARIADO</a:t>
            </a:r>
            <a:endParaRPr sz="1100">
              <a:solidFill>
                <a:srgbClr val="22222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8" name="Google Shape;208;p41"/>
          <p:cNvSpPr/>
          <p:nvPr/>
        </p:nvSpPr>
        <p:spPr>
          <a:xfrm>
            <a:off x="1761500" y="2067378"/>
            <a:ext cx="1452900" cy="6024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ANÁLISIS BIVARIADO</a:t>
            </a:r>
            <a:endParaRPr sz="11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9" name="Google Shape;209;p41"/>
          <p:cNvSpPr/>
          <p:nvPr/>
        </p:nvSpPr>
        <p:spPr>
          <a:xfrm>
            <a:off x="5625904" y="1333650"/>
            <a:ext cx="1657800" cy="602400"/>
          </a:xfrm>
          <a:prstGeom prst="rect">
            <a:avLst/>
          </a:prstGeom>
          <a:solidFill>
            <a:srgbClr val="3CEF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PASOS A SEGUIR</a:t>
            </a:r>
            <a:endParaRPr sz="1100">
              <a:solidFill>
                <a:srgbClr val="22222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0" name="Google Shape;210;p41"/>
          <p:cNvSpPr/>
          <p:nvPr/>
        </p:nvSpPr>
        <p:spPr>
          <a:xfrm>
            <a:off x="5625904" y="2801111"/>
            <a:ext cx="1657800" cy="602400"/>
          </a:xfrm>
          <a:prstGeom prst="rect">
            <a:avLst/>
          </a:prstGeom>
          <a:solidFill>
            <a:srgbClr val="3CEF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TIPOS DE GRÁFICO</a:t>
            </a:r>
            <a:endParaRPr sz="1100">
              <a:solidFill>
                <a:srgbClr val="22222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211" name="Google Shape;211;p41"/>
          <p:cNvCxnSpPr>
            <a:stCxn id="208" idx="3"/>
            <a:endCxn id="209" idx="1"/>
          </p:cNvCxnSpPr>
          <p:nvPr/>
        </p:nvCxnSpPr>
        <p:spPr>
          <a:xfrm flipH="1" rot="10800000">
            <a:off x="3214400" y="1634778"/>
            <a:ext cx="2411400" cy="733800"/>
          </a:xfrm>
          <a:prstGeom prst="bentConnector3">
            <a:avLst>
              <a:gd fmla="val 49999" name="adj1"/>
            </a:avLst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212" name="Google Shape;212;p41"/>
          <p:cNvCxnSpPr>
            <a:stCxn id="208" idx="3"/>
            <a:endCxn id="207" idx="1"/>
          </p:cNvCxnSpPr>
          <p:nvPr/>
        </p:nvCxnSpPr>
        <p:spPr>
          <a:xfrm>
            <a:off x="3214400" y="2368578"/>
            <a:ext cx="2411400" cy="600"/>
          </a:xfrm>
          <a:prstGeom prst="bentConnector3">
            <a:avLst>
              <a:gd fmla="val 49999" name="adj1"/>
            </a:avLst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213" name="Google Shape;213;p41"/>
          <p:cNvCxnSpPr>
            <a:stCxn id="208" idx="3"/>
            <a:endCxn id="210" idx="1"/>
          </p:cNvCxnSpPr>
          <p:nvPr/>
        </p:nvCxnSpPr>
        <p:spPr>
          <a:xfrm>
            <a:off x="3214400" y="2368578"/>
            <a:ext cx="2411400" cy="733800"/>
          </a:xfrm>
          <a:prstGeom prst="bentConnector3">
            <a:avLst>
              <a:gd fmla="val 49999" name="adj1"/>
            </a:avLst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oval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2"/>
          <p:cNvSpPr/>
          <p:nvPr/>
        </p:nvSpPr>
        <p:spPr>
          <a:xfrm>
            <a:off x="1395175" y="1333050"/>
            <a:ext cx="1819800" cy="3306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42"/>
          <p:cNvSpPr/>
          <p:nvPr/>
        </p:nvSpPr>
        <p:spPr>
          <a:xfrm>
            <a:off x="1209750" y="1163625"/>
            <a:ext cx="2157900" cy="3138600"/>
          </a:xfrm>
          <a:prstGeom prst="rect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42"/>
          <p:cNvSpPr/>
          <p:nvPr/>
        </p:nvSpPr>
        <p:spPr>
          <a:xfrm>
            <a:off x="3626850" y="1163625"/>
            <a:ext cx="2157900" cy="3138600"/>
          </a:xfrm>
          <a:prstGeom prst="rect">
            <a:avLst/>
          </a:prstGeom>
          <a:noFill/>
          <a:ln cap="flat" cmpd="sng" w="38100">
            <a:solidFill>
              <a:srgbClr val="3CEF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1" name="Google Shape;221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42"/>
          <p:cNvSpPr/>
          <p:nvPr/>
        </p:nvSpPr>
        <p:spPr>
          <a:xfrm>
            <a:off x="3778675" y="1333050"/>
            <a:ext cx="1819800" cy="3306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23" name="Google Shape;223;p42"/>
          <p:cNvCxnSpPr/>
          <p:nvPr/>
        </p:nvCxnSpPr>
        <p:spPr>
          <a:xfrm>
            <a:off x="3761100" y="2446275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4" name="Google Shape;224;p42"/>
          <p:cNvCxnSpPr/>
          <p:nvPr/>
        </p:nvCxnSpPr>
        <p:spPr>
          <a:xfrm>
            <a:off x="3761100" y="2928356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5" name="Google Shape;225;p42"/>
          <p:cNvCxnSpPr/>
          <p:nvPr/>
        </p:nvCxnSpPr>
        <p:spPr>
          <a:xfrm>
            <a:off x="3761100" y="3843832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6" name="Google Shape;226;p42"/>
          <p:cNvCxnSpPr/>
          <p:nvPr/>
        </p:nvCxnSpPr>
        <p:spPr>
          <a:xfrm>
            <a:off x="3761100" y="3380081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27" name="Google Shape;227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76200" y="1391289"/>
            <a:ext cx="196500" cy="196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8" name="Google Shape;228;p42"/>
          <p:cNvCxnSpPr/>
          <p:nvPr/>
        </p:nvCxnSpPr>
        <p:spPr>
          <a:xfrm>
            <a:off x="1377600" y="2446275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9" name="Google Shape;229;p42"/>
          <p:cNvCxnSpPr/>
          <p:nvPr/>
        </p:nvCxnSpPr>
        <p:spPr>
          <a:xfrm>
            <a:off x="1377600" y="2928356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0" name="Google Shape;230;p42"/>
          <p:cNvCxnSpPr/>
          <p:nvPr/>
        </p:nvCxnSpPr>
        <p:spPr>
          <a:xfrm>
            <a:off x="1377600" y="3843832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1" name="Google Shape;231;p42"/>
          <p:cNvCxnSpPr/>
          <p:nvPr/>
        </p:nvCxnSpPr>
        <p:spPr>
          <a:xfrm>
            <a:off x="1377600" y="3380081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32" name="Google Shape;232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66250" y="1391289"/>
            <a:ext cx="196500" cy="196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42"/>
          <p:cNvSpPr/>
          <p:nvPr/>
        </p:nvSpPr>
        <p:spPr>
          <a:xfrm>
            <a:off x="6010350" y="1163625"/>
            <a:ext cx="2157900" cy="3138600"/>
          </a:xfrm>
          <a:prstGeom prst="rect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42"/>
          <p:cNvSpPr/>
          <p:nvPr/>
        </p:nvSpPr>
        <p:spPr>
          <a:xfrm>
            <a:off x="6162175" y="1333050"/>
            <a:ext cx="1819800" cy="3306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5" name="Google Shape;235;p42"/>
          <p:cNvCxnSpPr/>
          <p:nvPr/>
        </p:nvCxnSpPr>
        <p:spPr>
          <a:xfrm>
            <a:off x="6144600" y="2446275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6" name="Google Shape;236;p42"/>
          <p:cNvCxnSpPr/>
          <p:nvPr/>
        </p:nvCxnSpPr>
        <p:spPr>
          <a:xfrm>
            <a:off x="6144600" y="2928356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7" name="Google Shape;237;p42"/>
          <p:cNvCxnSpPr/>
          <p:nvPr/>
        </p:nvCxnSpPr>
        <p:spPr>
          <a:xfrm>
            <a:off x="6144600" y="3843832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8" name="Google Shape;238;p42"/>
          <p:cNvCxnSpPr/>
          <p:nvPr/>
        </p:nvCxnSpPr>
        <p:spPr>
          <a:xfrm>
            <a:off x="6144600" y="3380081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39" name="Google Shape;239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33250" y="1391289"/>
            <a:ext cx="196500" cy="196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42"/>
          <p:cNvSpPr txBox="1"/>
          <p:nvPr/>
        </p:nvSpPr>
        <p:spPr>
          <a:xfrm>
            <a:off x="1398000" y="21365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3600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CRONOGRAMA DEL CURSO</a:t>
            </a:r>
            <a:endParaRPr i="1" sz="3600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241" name="Google Shape;241;p42"/>
          <p:cNvSpPr txBox="1"/>
          <p:nvPr/>
        </p:nvSpPr>
        <p:spPr>
          <a:xfrm>
            <a:off x="1398925" y="1758000"/>
            <a:ext cx="18549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latin typeface="Helvetica Neue"/>
                <a:ea typeface="Helvetica Neue"/>
                <a:cs typeface="Helvetica Neue"/>
                <a:sym typeface="Helvetica Neue"/>
              </a:rPr>
              <a:t>Análisis Univariado</a:t>
            </a:r>
            <a:endParaRPr b="1" sz="12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2" name="Google Shape;242;p42"/>
          <p:cNvSpPr txBox="1"/>
          <p:nvPr/>
        </p:nvSpPr>
        <p:spPr>
          <a:xfrm>
            <a:off x="1674652" y="2508075"/>
            <a:ext cx="1579200" cy="3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latin typeface="Helvetica Neue"/>
                <a:ea typeface="Helvetica Neue"/>
                <a:cs typeface="Helvetica Neue"/>
                <a:sym typeface="Helvetica Neue"/>
              </a:rPr>
              <a:t>RESOLUCIÓN ANÁLISIS UNIVARIADO</a:t>
            </a:r>
            <a:endParaRPr sz="7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43" name="Google Shape;243;p4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373475" y="2547062"/>
            <a:ext cx="307150" cy="307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4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398900" y="3002500"/>
            <a:ext cx="307150" cy="307150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42"/>
          <p:cNvSpPr txBox="1"/>
          <p:nvPr/>
        </p:nvSpPr>
        <p:spPr>
          <a:xfrm>
            <a:off x="1674652" y="2965275"/>
            <a:ext cx="1579200" cy="3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latin typeface="Helvetica Neue"/>
                <a:ea typeface="Helvetica Neue"/>
                <a:cs typeface="Helvetica Neue"/>
                <a:sym typeface="Helvetica Neue"/>
              </a:rPr>
              <a:t>ANÁLISIS UNIVARIADO DEL PROYECTO</a:t>
            </a:r>
            <a:endParaRPr sz="7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6" name="Google Shape;246;p42"/>
          <p:cNvSpPr txBox="1"/>
          <p:nvPr/>
        </p:nvSpPr>
        <p:spPr>
          <a:xfrm>
            <a:off x="1480958" y="1305800"/>
            <a:ext cx="1234800" cy="3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Helvetica Neue"/>
                <a:ea typeface="Helvetica Neue"/>
                <a:cs typeface="Helvetica Neue"/>
                <a:sym typeface="Helvetica Neue"/>
              </a:rPr>
              <a:t>Clase 34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7" name="Google Shape;247;p42"/>
          <p:cNvSpPr txBox="1"/>
          <p:nvPr/>
        </p:nvSpPr>
        <p:spPr>
          <a:xfrm>
            <a:off x="3843158" y="1305800"/>
            <a:ext cx="1234800" cy="3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Helvetica Neue"/>
                <a:ea typeface="Helvetica Neue"/>
                <a:cs typeface="Helvetica Neue"/>
                <a:sym typeface="Helvetica Neue"/>
              </a:rPr>
              <a:t>Clase 35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8" name="Google Shape;248;p42"/>
          <p:cNvSpPr txBox="1"/>
          <p:nvPr/>
        </p:nvSpPr>
        <p:spPr>
          <a:xfrm>
            <a:off x="6281558" y="1305800"/>
            <a:ext cx="1234800" cy="3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Helvetica Neue"/>
                <a:ea typeface="Helvetica Neue"/>
                <a:cs typeface="Helvetica Neue"/>
                <a:sym typeface="Helvetica Neue"/>
              </a:rPr>
              <a:t>Clase 36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9" name="Google Shape;249;p42"/>
          <p:cNvSpPr txBox="1"/>
          <p:nvPr/>
        </p:nvSpPr>
        <p:spPr>
          <a:xfrm>
            <a:off x="3837325" y="1758000"/>
            <a:ext cx="18549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latin typeface="Helvetica Neue"/>
                <a:ea typeface="Helvetica Neue"/>
                <a:cs typeface="Helvetica Neue"/>
                <a:sym typeface="Helvetica Neue"/>
              </a:rPr>
              <a:t>Análisis Bivariado</a:t>
            </a:r>
            <a:endParaRPr b="1" sz="12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50" name="Google Shape;250;p42"/>
          <p:cNvSpPr txBox="1"/>
          <p:nvPr/>
        </p:nvSpPr>
        <p:spPr>
          <a:xfrm>
            <a:off x="4113052" y="2508075"/>
            <a:ext cx="1579200" cy="3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latin typeface="Helvetica Neue"/>
                <a:ea typeface="Helvetica Neue"/>
                <a:cs typeface="Helvetica Neue"/>
                <a:sym typeface="Helvetica Neue"/>
              </a:rPr>
              <a:t>RESOLUCIÓN ANÁLISIS UNIVARIADO</a:t>
            </a:r>
            <a:endParaRPr sz="7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51" name="Google Shape;251;p4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811875" y="2547062"/>
            <a:ext cx="307150" cy="307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4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837300" y="3002500"/>
            <a:ext cx="307150" cy="307150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42"/>
          <p:cNvSpPr txBox="1"/>
          <p:nvPr/>
        </p:nvSpPr>
        <p:spPr>
          <a:xfrm>
            <a:off x="4113052" y="2965275"/>
            <a:ext cx="1579200" cy="3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latin typeface="Helvetica Neue"/>
                <a:ea typeface="Helvetica Neue"/>
                <a:cs typeface="Helvetica Neue"/>
                <a:sym typeface="Helvetica Neue"/>
              </a:rPr>
              <a:t>ANÁLISIS BIVARIADO DEL PROYECTO</a:t>
            </a:r>
            <a:endParaRPr sz="7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54" name="Google Shape;254;p42"/>
          <p:cNvSpPr txBox="1"/>
          <p:nvPr/>
        </p:nvSpPr>
        <p:spPr>
          <a:xfrm>
            <a:off x="6123325" y="1758000"/>
            <a:ext cx="18549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latin typeface="Helvetica Neue"/>
                <a:ea typeface="Helvetica Neue"/>
                <a:cs typeface="Helvetica Neue"/>
                <a:sym typeface="Helvetica Neue"/>
              </a:rPr>
              <a:t>Análisis Multivariado</a:t>
            </a:r>
            <a:endParaRPr b="1" sz="12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55" name="Google Shape;255;p4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047100" y="2471350"/>
            <a:ext cx="424500" cy="424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42"/>
          <p:cNvSpPr txBox="1"/>
          <p:nvPr/>
        </p:nvSpPr>
        <p:spPr>
          <a:xfrm>
            <a:off x="6399052" y="2508075"/>
            <a:ext cx="1579200" cy="3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latin typeface="Helvetica Neue"/>
                <a:ea typeface="Helvetica Neue"/>
                <a:cs typeface="Helvetica Neue"/>
                <a:sym typeface="Helvetica Neue"/>
              </a:rPr>
              <a:t>EJERCICIOS EN NOTEBOOKS</a:t>
            </a:r>
            <a:endParaRPr sz="7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57" name="Google Shape;257;p4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123300" y="3002500"/>
            <a:ext cx="307150" cy="307150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42"/>
          <p:cNvSpPr txBox="1"/>
          <p:nvPr/>
        </p:nvSpPr>
        <p:spPr>
          <a:xfrm>
            <a:off x="6399052" y="2965275"/>
            <a:ext cx="1579200" cy="3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latin typeface="Helvetica Neue"/>
                <a:ea typeface="Helvetica Neue"/>
                <a:cs typeface="Helvetica Neue"/>
                <a:sym typeface="Helvetica Neue"/>
              </a:rPr>
              <a:t>ANÁLISIS MULTIVARIADO DEL PROYECTO</a:t>
            </a:r>
            <a:endParaRPr sz="7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CEFAB"/>
        </a:solidFill>
      </p:bgPr>
    </p:bg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3" name="Google Shape;263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43"/>
          <p:cNvSpPr txBox="1"/>
          <p:nvPr/>
        </p:nvSpPr>
        <p:spPr>
          <a:xfrm>
            <a:off x="726047" y="2038651"/>
            <a:ext cx="7910877" cy="209320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0" lang="en-GB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Como hemos visto, cuando </a:t>
            </a:r>
            <a:r>
              <a:rPr b="1" i="0" lang="en-GB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analizamos una variable</a:t>
            </a:r>
            <a:r>
              <a:rPr lang="en-GB" sz="1800">
                <a:latin typeface="Helvetica Neue Light"/>
                <a:ea typeface="Helvetica Neue Light"/>
                <a:cs typeface="Helvetica Neue Light"/>
                <a:sym typeface="Helvetica Neue Light"/>
              </a:rPr>
              <a:t>, </a:t>
            </a:r>
            <a:r>
              <a:rPr i="0" lang="en-GB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empleamos la </a:t>
            </a:r>
            <a:r>
              <a:rPr b="1" i="0" lang="en-GB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estadística descriptiva para calcular medidas de tendencia central </a:t>
            </a:r>
            <a:r>
              <a:rPr i="0" lang="en-GB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como un promedio, la mediana o la moda. </a:t>
            </a:r>
            <a:r>
              <a:rPr lang="en-GB" sz="1800">
                <a:latin typeface="Helvetica Neue Light"/>
                <a:ea typeface="Helvetica Neue Light"/>
                <a:cs typeface="Helvetica Neue Light"/>
                <a:sym typeface="Helvetica Neue Light"/>
              </a:rPr>
              <a:t>De la misma forma</a:t>
            </a:r>
            <a:r>
              <a:rPr i="0" lang="en-GB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, cuando </a:t>
            </a:r>
            <a:r>
              <a:rPr b="1" i="0" lang="en-GB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estimamos la dispersión o variabilidad</a:t>
            </a:r>
            <a:r>
              <a:rPr i="0" lang="en-GB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como varianza o la desviación estándar </a:t>
            </a:r>
            <a:r>
              <a:rPr b="1" i="0" lang="en-GB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hacemos empleo de un análisis univariado</a:t>
            </a:r>
            <a:r>
              <a:rPr i="0" lang="en-GB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i="0" sz="16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265" name="Google Shape;265;p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78738" y="349000"/>
            <a:ext cx="1186525" cy="118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3CEFAB"/>
            </a:gs>
            <a:gs pos="100000">
              <a:srgbClr val="E0FF00"/>
            </a:gs>
          </a:gsLst>
          <a:lin ang="10800025" scaled="0"/>
        </a:gradFill>
      </p:bgPr>
    </p:bg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4"/>
          <p:cNvSpPr txBox="1"/>
          <p:nvPr/>
        </p:nvSpPr>
        <p:spPr>
          <a:xfrm>
            <a:off x="1398000" y="207720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3600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ANÁLISIS BIVARIADO</a:t>
            </a:r>
            <a:endParaRPr i="1" sz="3600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71" name="Google Shape;271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" name="Google Shape;276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45"/>
          <p:cNvSpPr txBox="1"/>
          <p:nvPr/>
        </p:nvSpPr>
        <p:spPr>
          <a:xfrm>
            <a:off x="616561" y="1858951"/>
            <a:ext cx="7910877" cy="209320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0" lang="en-GB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Ahora bien, cuando empleamos dos o más variables en nuestros estudios o investigaciones, buscando conocer causalidad, efectos o correlaciones podemos hablar de </a:t>
            </a:r>
            <a:r>
              <a:rPr b="1" i="0" lang="en-GB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análisis bivariados o multivariados</a:t>
            </a:r>
            <a:r>
              <a:rPr i="0" lang="en-GB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 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0" lang="en-GB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A lo largo de esta </a:t>
            </a:r>
            <a:r>
              <a:rPr lang="en-GB" sz="1800">
                <a:latin typeface="Helvetica Neue Light"/>
                <a:ea typeface="Helvetica Neue Light"/>
                <a:cs typeface="Helvetica Neue Light"/>
                <a:sym typeface="Helvetica Neue Light"/>
              </a:rPr>
              <a:t>clase</a:t>
            </a:r>
            <a:r>
              <a:rPr i="0" lang="en-GB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, nos centramos exclusivamente en el análisis bivariado </a:t>
            </a:r>
            <a:endParaRPr i="0" sz="16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78" name="Google Shape;278;p45"/>
          <p:cNvSpPr txBox="1"/>
          <p:nvPr/>
        </p:nvSpPr>
        <p:spPr>
          <a:xfrm>
            <a:off x="1645920" y="3798266"/>
            <a:ext cx="457200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😉</a:t>
            </a:r>
            <a:endParaRPr/>
          </a:p>
        </p:txBody>
      </p:sp>
      <p:sp>
        <p:nvSpPr>
          <p:cNvPr id="279" name="Google Shape;279;p45"/>
          <p:cNvSpPr txBox="1"/>
          <p:nvPr/>
        </p:nvSpPr>
        <p:spPr>
          <a:xfrm>
            <a:off x="1635281" y="543153"/>
            <a:ext cx="58734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2000"/>
              </a:spcBef>
              <a:spcAft>
                <a:spcPts val="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1" lang="en-GB" sz="39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Análisis </a:t>
            </a:r>
            <a:r>
              <a:rPr i="1" lang="en-GB" sz="3900">
                <a:latin typeface="Anton"/>
                <a:ea typeface="Anton"/>
                <a:cs typeface="Anton"/>
                <a:sym typeface="Anton"/>
              </a:rPr>
              <a:t>B</a:t>
            </a:r>
            <a:r>
              <a:rPr i="1" lang="en-GB" sz="3900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ivariado</a:t>
            </a:r>
            <a:endParaRPr b="0" i="1" sz="39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80" name="Google Shape;280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36625" y="131200"/>
            <a:ext cx="819925" cy="819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9475" y="131200"/>
            <a:ext cx="819924" cy="819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