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nton"/>
      <p:regular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Didact Gothic"/>
      <p:regular r:id="rId40"/>
    </p:embeddedFont>
    <p:embeddedFont>
      <p:font typeface="Helvetica Neue"/>
      <p:regular r:id="rId41"/>
      <p:bold r:id="rId42"/>
      <p:italic r:id="rId43"/>
      <p:boldItalic r:id="rId44"/>
    </p:embeddedFont>
    <p:embeddedFont>
      <p:font typeface="Helvetica Neue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93C274-00FA-4308-97A9-F59B06FA1E53}">
  <a:tblStyle styleId="{F893C274-00FA-4308-97A9-F59B06FA1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idactGothic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nto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7881f1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7881f1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a3c1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aa3c1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881f1e9b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7881f1e9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881f1e9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881f1e9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881f1e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7881f1e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7881f1e9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7881f1e9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881f1e9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7881f1e9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7881f1e9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7881f1e9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7881f1e9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7881f1e9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Enviar el contenido a integrar a </a:t>
            </a:r>
            <a:r>
              <a:rPr lang="es-MX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MX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881f1e9b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7881f1e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9e0fffe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9e0fffe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7881f1e9b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e7881f1e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881f1e9b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e7881f1e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81f1e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81f1e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881f1e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881f1e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881f1e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881f1e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881f1e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881f1e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Recurso: Cronograma del curso</a:t>
            </a:r>
            <a:br>
              <a:rPr lang="es-MX"/>
            </a:br>
            <a:r>
              <a:rPr lang="es-MX"/>
              <a:t>- Se muestra al</a:t>
            </a:r>
            <a:r>
              <a:rPr b="1" lang="es-MX"/>
              <a:t> inicio</a:t>
            </a:r>
            <a:r>
              <a:rPr lang="es-MX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 Tiene un aspecto similar a un </a:t>
            </a:r>
            <a:r>
              <a:rPr b="1" lang="es-MX"/>
              <a:t>calendario.</a:t>
            </a:r>
            <a:br>
              <a:rPr lang="es-MX"/>
            </a:br>
            <a:r>
              <a:rPr lang="es-MX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 Guía rápida tanto para docentes, como para estudiantes.</a:t>
            </a:r>
            <a:br>
              <a:rPr lang="es-MX"/>
            </a:br>
            <a:r>
              <a:rPr lang="es-MX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s-MX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881f1e9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881f1e9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5" Type="http://schemas.openxmlformats.org/officeDocument/2006/relationships/image" Target="../media/image27.jpg"/><Relationship Id="rId6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owerbi.microsoft.com/en-us/blog/announcing-power-bi-in-jupyter-notebooks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ANÁLISIS MULTIVARIADO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36. </a:t>
            </a:r>
            <a:r>
              <a:rPr lang="es-MX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Analysis 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649847" y="2021050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MX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deseamos examinar la capacidad de tres nuevos productos químicos para limpiar un derrame de aceite, las </a:t>
            </a:r>
            <a:r>
              <a:rPr b="1" i="0" lang="es-MX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sustancias químicas </a:t>
            </a:r>
            <a:r>
              <a:rPr i="0" lang="es-MX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serían las </a:t>
            </a:r>
            <a:r>
              <a:rPr b="1" i="0" lang="es-MX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independientes</a:t>
            </a:r>
            <a:r>
              <a:rPr i="0" lang="es-MX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un análisis multivariante se podrían medir las propiedades de las sustancias químicas dispersantes, la desintoxicación del aceite, la toxicidad de la sustancia química y el efecto sobre el medio ambiente como </a:t>
            </a:r>
            <a:r>
              <a:rPr b="1" i="0" lang="es-MX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dependientes</a:t>
            </a:r>
            <a:r>
              <a:rPr i="0" lang="es-MX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2098" y="578625"/>
            <a:ext cx="1021300" cy="1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16561" y="1778365"/>
            <a:ext cx="7910877" cy="20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del análisis multivariado es variable en relación a lo que queremos conseguir con él. Estos son los diferentes escenarios que explican el objetivo del análisis multivariado</a:t>
            </a: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i="0" lang="es-MX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Optimizar los datos o simplificar la estructura: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Esto ayuda a simplificar los datos en la mayor medida posible sin sacrificar información valiosa y sirve para facilitar la explicación de datos.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Objetivos del Análisis Multivariado</a:t>
            </a:r>
            <a:endParaRPr b="0" i="1" sz="3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30054" y="2127339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s-MX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Ordenar y agrupar: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tengamos múltiples variables, se creará un conjunto de objetos o variables "similares" en función de las características medidas para ordenar y agrupar los datos.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s-MX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Investigar la relación de dependencia entre variables: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relación entre variables es algo que puede resultar preocupante para muchos. El análisis multivariado nos servirá para saber si todas las variables son independientes o dependientes entre sí.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Objetivos del Análisis Multivariado</a:t>
            </a:r>
            <a:endParaRPr b="0" i="1" sz="3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26542" y="1869276"/>
            <a:ext cx="7910877" cy="20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Arial"/>
              <a:buChar char="•"/>
            </a:pPr>
            <a:r>
              <a:rPr i="0" lang="es-MX" sz="19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 predictiva entre variables:</a:t>
            </a:r>
            <a:r>
              <a:rPr i="0" lang="es-MX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Deben determinarse para predecir el valor de una o más variables a partir de observaciones de otras variables.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21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Arial"/>
              <a:buChar char="•"/>
            </a:pPr>
            <a:r>
              <a:rPr i="0" lang="es-MX" sz="19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Construcción y prueba de hipótesis:</a:t>
            </a:r>
            <a:r>
              <a:rPr i="0" lang="es-MX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prueban hipótesis estadísticas específicas expresadas en parámetros poblacionales multivariados. Esto se puede hacer para probar hipótesis o reafirmar hipótesis previas.</a:t>
            </a:r>
            <a:endParaRPr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Objetivos del Análisis Multivariado</a:t>
            </a:r>
            <a:endParaRPr b="0" i="1" sz="3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34850" y="2519350"/>
            <a:ext cx="84195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ermite a los investigadores ver la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 entre variables y cuantificar la relación entre ellas</a:t>
            </a:r>
            <a:r>
              <a:rPr i="1"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puede usar la </a:t>
            </a:r>
            <a:r>
              <a:rPr b="1" i="0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tabulación cruzada, correlación parcial y regresión múltiple para controlar la asociación entre variables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Muestra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capacidad de obtener una visión general más realista y precisa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cuando se analiza una sola variable. 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Ventajas</a:t>
            </a: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 del Análisis Multivariado</a:t>
            </a:r>
            <a:endParaRPr b="0" i="1" sz="3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275" y="1183225"/>
            <a:ext cx="1103875" cy="1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616561" y="2652908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 técnicas son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complejas, </a:t>
            </a:r>
            <a:r>
              <a:rPr b="1" i="1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involucran matemáticas avanzadas y requieren procedimientos estadísticos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analizar datos.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</a:t>
            </a:r>
            <a:r>
              <a:rPr b="1" i="0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 del modelado estadístico </a:t>
            </a:r>
            <a:r>
              <a:rPr b="1" i="1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siempre son fáciles de entender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estudiantes o personas sin mucha formación.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Desv</a:t>
            </a:r>
            <a:r>
              <a:rPr i="1" lang="es-MX" sz="3300">
                <a:latin typeface="Anton"/>
                <a:ea typeface="Anton"/>
                <a:cs typeface="Anton"/>
                <a:sym typeface="Anton"/>
              </a:rPr>
              <a:t>entajas del Análisis Multivariado</a:t>
            </a:r>
            <a:endParaRPr b="0" i="1" sz="3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738" y="13279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852175" y="1797125"/>
            <a:ext cx="71460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¡EJEMPLO EN VIVO!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Practicaremos juntos en los notebooks propuestos para la sesión.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6906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INTEGRACIONES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651325" y="1346770"/>
            <a:ext cx="784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veremos algunas integraciones entre R y Python como así también Power BI y Jup</a:t>
            </a: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 Notebooks.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Tutorial de R para principiantes. Consejos para empezar con buen pie -  Conceptos Claros" id="233" name="Google Shape;2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49" y="2888378"/>
            <a:ext cx="1059800" cy="105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6796" y="2810449"/>
            <a:ext cx="1059800" cy="10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yecto Jupyter - Wikipedia, la enciclopedia libre" id="235" name="Google Shape;23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6825" y="2633650"/>
            <a:ext cx="1059800" cy="123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 BI para usuarios de negocio - Eucariota IT" id="236" name="Google Shape;23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0" y="2638573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4200">
                <a:latin typeface="Anton"/>
                <a:ea typeface="Anton"/>
                <a:cs typeface="Anton"/>
                <a:sym typeface="Anton"/>
              </a:rPr>
              <a:t>R y Power BI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651325" y="2160732"/>
            <a:ext cx="7841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Seguiremos los pasos establecidos dentro del documento: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R en Jupyter Notebook – Instructivo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Finalizada la instalación, levantar en Jup</a:t>
            </a: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 Notebook el archivo: “Ejemplo R.ipynb”.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Listo!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4000">
                <a:latin typeface="Anton"/>
                <a:ea typeface="Anton"/>
                <a:cs typeface="Anton"/>
                <a:sym typeface="Anton"/>
              </a:rPr>
              <a:t>Utilizar R en Jupyter Notebook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651325" y="1847301"/>
            <a:ext cx="7841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para realizar la integración entre Jup</a:t>
            </a: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 Notebook y Power Bi es requisito contar con una cuenta activa en el servicio de Power BI, se explicará el proceso a realizar de manera genérica.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no es necesario realizarlo es simplemente a modo de ejemplo de aplicación. 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1330474" y="543150"/>
            <a:ext cx="651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MX" sz="4000">
                <a:latin typeface="Anton"/>
                <a:ea typeface="Anton"/>
                <a:cs typeface="Anton"/>
                <a:sym typeface="Anton"/>
              </a:rPr>
              <a:t>Power y</a:t>
            </a:r>
            <a:r>
              <a:rPr i="1" lang="es-MX" sz="4000">
                <a:latin typeface="Anton"/>
                <a:ea typeface="Anton"/>
                <a:cs typeface="Anton"/>
                <a:sym typeface="Anton"/>
              </a:rPr>
              <a:t> Jupyter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20700" y="2796050"/>
            <a:ext cx="8543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MX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s-MX" sz="4000">
                <a:latin typeface="Anton"/>
                <a:ea typeface="Anton"/>
                <a:cs typeface="Anton"/>
                <a:sym typeface="Anton"/>
              </a:rPr>
              <a:t>Mult</a:t>
            </a:r>
            <a:r>
              <a:rPr b="0" i="1" lang="es-MX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ivariado del Proyecto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938100" y="34337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20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Realizamos un análisis Univariado.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4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{F893C274-00FA-4308-97A9-F59B06FA1E53}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MX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ANÁLISIS MULTIVARIADO DEL PROYECTO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MX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dataset elegido para el proyecto final del curso, </a:t>
                      </a:r>
                      <a:r>
                        <a:rPr lang="es-MX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Aclarar que debe tener el nombre </a:t>
                      </a:r>
                      <a:r>
                        <a:rPr lang="es-MX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s-MX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</a:t>
                      </a:r>
                      <a:r>
                        <a:rPr b="1" lang="es-MX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s-MX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deberá realizar el ejercicio teniendo en cuenta los notebooks vistos.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s-MX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s-MX" sz="1700"/>
                        <a:t>&gt;&gt;</a:t>
                      </a:r>
                      <a:r>
                        <a:rPr b="1" lang="es-MX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MX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MX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MX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pequeño análisis Multivariado de datos, teniendo en cuenta las características de las observaciones. Generar al menos 3 gráficos asociados.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/>
        </p:nvSpPr>
        <p:spPr>
          <a:xfrm>
            <a:off x="2702025" y="1734450"/>
            <a:ext cx="5863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Microsoft Power BI Blog</a:t>
            </a: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MX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powerbi.microsoft.com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nuestro repositorio.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MX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94" name="Google Shape;29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MX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 del Análisis Multivariado de Datos.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06" name="Google Shape;3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979775" y="12871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las particularidades del Análisis multivariado de datos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ejemplos y aplicaciones de Python.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s-MX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000">
                <a:latin typeface="Anton"/>
                <a:ea typeface="Anton"/>
                <a:cs typeface="Anton"/>
                <a:sym typeface="Anton"/>
              </a:rPr>
              <a:t>MAPA DE CONCEPTOS CLASE 33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625904" y="206738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 Y DESVENTAJAS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761500" y="20673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MULTIVARIADO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625904" y="133365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625904" y="28011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Y POWER BI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6"/>
          <p:cNvCxnSpPr>
            <a:stCxn id="84" idx="3"/>
            <a:endCxn id="85" idx="1"/>
          </p:cNvCxnSpPr>
          <p:nvPr/>
        </p:nvCxnSpPr>
        <p:spPr>
          <a:xfrm flipH="1" rot="10800000">
            <a:off x="3214400" y="1634778"/>
            <a:ext cx="2411400" cy="733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6"/>
          <p:cNvCxnSpPr>
            <a:stCxn id="84" idx="3"/>
            <a:endCxn id="83" idx="1"/>
          </p:cNvCxnSpPr>
          <p:nvPr/>
        </p:nvCxnSpPr>
        <p:spPr>
          <a:xfrm>
            <a:off x="3214400" y="2368578"/>
            <a:ext cx="241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6"/>
          <p:cNvCxnSpPr>
            <a:stCxn id="84" idx="3"/>
            <a:endCxn id="86" idx="1"/>
          </p:cNvCxnSpPr>
          <p:nvPr/>
        </p:nvCxnSpPr>
        <p:spPr>
          <a:xfrm>
            <a:off x="3214400" y="2368578"/>
            <a:ext cx="2411400" cy="733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2097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37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1995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latin typeface="Helvetica Neue"/>
                <a:ea typeface="Helvetica Neue"/>
                <a:cs typeface="Helvetica Neue"/>
                <a:sym typeface="Helvetica Neue"/>
              </a:rPr>
              <a:t>Gramática de los gráficos III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4047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35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3989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latin typeface="Helvetica Neue"/>
                <a:ea typeface="Helvetica Neue"/>
                <a:cs typeface="Helvetica Neue"/>
                <a:sym typeface="Helvetica Neue"/>
              </a:rPr>
              <a:t>Análisis Bivariado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674652" y="25080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RESOLUCIÓN ANÁLISIS UNIVARIADO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3475" y="2547062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900" y="30025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674652" y="29652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ANÁLISIS BIVARIADO DEL PROYECTO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7669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36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latin typeface="Helvetica Neue"/>
                <a:ea typeface="Helvetica Neue"/>
                <a:cs typeface="Helvetica Neue"/>
                <a:sym typeface="Helvetica Neue"/>
              </a:rPr>
              <a:t>Análisis Multivariado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84900" y="2471350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4036852" y="25080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EJERCICIOS EN NOTEBOOKS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1100" y="30025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036852" y="29652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ANÁLISIS MULTIVARIADO DEL PROYECTO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ANÁLISIS MULTIVARIADO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16561" y="1791731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estudios multivariados son similares a los univariados, a diferencia que tienen más de dos variable dependiente e independiente.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diferencia importante es que en un análisis de múltiples variables no hablamos de “correlación simple” ni de estadísticos descriptivos por </a:t>
            </a:r>
            <a:r>
              <a:rPr lang="es-MX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sí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solos, sino que apelamos a otras herramientas estadísticas llamadas “</a:t>
            </a:r>
            <a:r>
              <a:rPr b="1" i="0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multivariantes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”, tal es el caso de por ejemplo: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de varianza (ANOVA)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Estudio multifactorial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i="1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Regresiones Múltiples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MX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s-MX" sz="3900">
                <a:latin typeface="Anton"/>
                <a:ea typeface="Anton"/>
                <a:cs typeface="Anton"/>
                <a:sym typeface="Anton"/>
              </a:rPr>
              <a:t>Multi</a:t>
            </a:r>
            <a:r>
              <a:rPr i="1" lang="es-MX" sz="39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variado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73649" y="1976725"/>
            <a:ext cx="40122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investigadores emplean </a:t>
            </a:r>
            <a:r>
              <a:rPr b="1" i="0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estudios multivariantes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requieren examinar la relación entre múltiples factores al mismo tiempo. Se diferencia claramente de los estudios univariados y bivariados en que </a:t>
            </a:r>
            <a:r>
              <a:rPr b="1" i="0" lang="es-MX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plantean más de una variable dependiente y varias independientes</a:t>
            </a:r>
            <a:r>
              <a:rPr i="0" lang="es-MX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MX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s-MX" sz="3900">
                <a:latin typeface="Anton"/>
                <a:ea typeface="Anton"/>
                <a:cs typeface="Anton"/>
                <a:sym typeface="Anton"/>
              </a:rPr>
              <a:t>Multi</a:t>
            </a:r>
            <a:r>
              <a:rPr i="1" lang="es-MX" sz="39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variado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3350"/>
            <a:ext cx="678725" cy="6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649" y="1684653"/>
            <a:ext cx="3810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