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7C"/>
    <a:srgbClr val="D1D1D1"/>
    <a:srgbClr val="676767"/>
    <a:srgbClr val="E2E2E2"/>
    <a:srgbClr val="024C96"/>
    <a:srgbClr val="008DF7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16E08-9BDE-4A43-AEDA-5CF573FF2C19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48A53-8B9D-43F0-BD7B-F74897699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01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02770" y="277090"/>
            <a:ext cx="5597236" cy="3996000"/>
          </a:xfrm>
        </p:spPr>
        <p:txBody>
          <a:bodyPr anchor="ctr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419" dirty="0"/>
              <a:t>Haga clic para editar o 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0078" y="4742512"/>
            <a:ext cx="5597236" cy="969818"/>
          </a:xfrm>
          <a:solidFill>
            <a:schemeClr val="bg2">
              <a:lumMod val="10000"/>
              <a:alpha val="5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30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419" dirty="0"/>
              <a:t>Haga clic para editar subtítulo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86986" y="5917767"/>
            <a:ext cx="5645727" cy="27709"/>
          </a:xfrm>
          <a:prstGeom prst="line">
            <a:avLst/>
          </a:prstGeom>
          <a:ln w="53975">
            <a:solidFill>
              <a:schemeClr val="tx1">
                <a:alpha val="50000"/>
              </a:schemeClr>
            </a:solidFill>
          </a:ln>
          <a:effectLst>
            <a:reflection stA="45000" endPos="2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3313737" y="4536345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3306421" y="4656932"/>
            <a:ext cx="5572991" cy="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 userDrawn="1"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0" name="Oval 19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18" name="Oval 17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60302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</p:spPr>
        <p:txBody>
          <a:bodyPr/>
          <a:lstStyle>
            <a:lvl1pPr>
              <a:defRPr strike="noStrike">
                <a:solidFill>
                  <a:srgbClr val="E2E2E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360217"/>
            <a:ext cx="0" cy="1368000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819149" y="1690255"/>
            <a:ext cx="9612000" cy="27926"/>
          </a:xfrm>
          <a:prstGeom prst="line">
            <a:avLst/>
          </a:prstGeom>
          <a:ln w="50800">
            <a:solidFill>
              <a:srgbClr val="E2E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 noChangeAspect="1"/>
          </p:cNvSpPr>
          <p:nvPr>
            <p:ph type="body" sz="quarter" idx="14"/>
          </p:nvPr>
        </p:nvSpPr>
        <p:spPr>
          <a:xfrm rot="27000000">
            <a:off x="8139547" y="2805546"/>
            <a:ext cx="6858000" cy="1246906"/>
          </a:xfrm>
          <a:solidFill>
            <a:srgbClr val="E2E2E2"/>
          </a:solidFill>
        </p:spPr>
        <p:txBody>
          <a:bodyPr vert="horz" anchor="ctr" anchorCtr="0">
            <a:normAutofit/>
          </a:bodyPr>
          <a:lstStyle>
            <a:lvl1pPr marL="0" indent="0" algn="ctr">
              <a:buNone/>
              <a:defRPr lang="pt-BR" sz="4100" dirty="0">
                <a:solidFill>
                  <a:srgbClr val="676767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38199" y="2008188"/>
            <a:ext cx="9572625" cy="4129087"/>
          </a:xfrm>
        </p:spPr>
        <p:txBody>
          <a:bodyPr vert="vert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160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312988" y="1419225"/>
            <a:ext cx="9407525" cy="4829175"/>
          </a:xfrm>
        </p:spPr>
        <p:txBody>
          <a:bodyPr vert="vert270"/>
          <a:lstStyle>
            <a:lvl1pPr marL="0" indent="0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16200000">
            <a:off x="-1774351" y="3197622"/>
            <a:ext cx="4829176" cy="1272382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rgbClr val="024C9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 rot="16200000">
            <a:off x="-757381" y="3455811"/>
            <a:ext cx="4829180" cy="756000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6925" cy="141922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2705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11501658" y="365125"/>
            <a:ext cx="0" cy="17590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66803" y="1690688"/>
            <a:ext cx="10051200" cy="4279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2567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</p:spPr>
        <p:txBody>
          <a:bodyPr anchor="ctr" anchorCtr="0"/>
          <a:lstStyle>
            <a:lvl1pPr>
              <a:defRPr sz="6000">
                <a:solidFill>
                  <a:srgbClr val="008DF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6775" y="3692525"/>
            <a:ext cx="5031740" cy="7810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25371" y="2292449"/>
            <a:ext cx="4567" cy="2171650"/>
          </a:xfrm>
          <a:prstGeom prst="line">
            <a:avLst/>
          </a:prstGeom>
          <a:ln w="53975">
            <a:solidFill>
              <a:srgbClr val="008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 de conteni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71"/>
            <a:ext cx="12192000" cy="2574388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2216" y="1912938"/>
            <a:ext cx="4899025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70349" y="1912938"/>
            <a:ext cx="4899600" cy="661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2216" y="2710353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845" y="2727697"/>
            <a:ext cx="4899600" cy="3532187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38" name="Oval 37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Oval 38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2" name="Oval 41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3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5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" y="0"/>
            <a:ext cx="12193200" cy="2561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</p:spPr>
        <p:txBody>
          <a:bodyPr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 userDrawn="1"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769467" y="1921601"/>
            <a:ext cx="4899025" cy="63974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561608" y="1913509"/>
            <a:ext cx="4899600" cy="64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763588" y="3342411"/>
            <a:ext cx="4899600" cy="2934733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quarter" idx="16"/>
          </p:nvPr>
        </p:nvSpPr>
        <p:spPr>
          <a:xfrm>
            <a:off x="6571133" y="3333752"/>
            <a:ext cx="4899600" cy="2934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/>
          <p:cNvSpPr/>
          <p:nvPr userDrawn="1"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/>
          <p:cNvSpPr/>
          <p:nvPr userDrawn="1"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glow rad="6350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ounded Rectangle 36"/>
          <p:cNvSpPr/>
          <p:nvPr userDrawn="1"/>
        </p:nvSpPr>
        <p:spPr>
          <a:xfrm>
            <a:off x="766520" y="2647451"/>
            <a:ext cx="4899026" cy="579600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ounded Rectangle 37"/>
          <p:cNvSpPr/>
          <p:nvPr userDrawn="1"/>
        </p:nvSpPr>
        <p:spPr>
          <a:xfrm>
            <a:off x="6553589" y="2645894"/>
            <a:ext cx="4899600" cy="578253"/>
          </a:xfrm>
          <a:prstGeom prst="roundRect">
            <a:avLst/>
          </a:prstGeom>
          <a:solidFill>
            <a:srgbClr val="0047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765962" y="2648536"/>
            <a:ext cx="4899025" cy="57535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6564555" y="2647450"/>
            <a:ext cx="4899025" cy="57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41" name="Oval 40"/>
            <p:cNvSpPr/>
            <p:nvPr userDrawn="1"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Oval 42"/>
            <p:cNvSpPr/>
            <p:nvPr userDrawn="1"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45" name="Oval 44"/>
            <p:cNvSpPr/>
            <p:nvPr userDrawn="1"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 userDrawn="1"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8" name="Straight Connector 47"/>
          <p:cNvCxnSpPr/>
          <p:nvPr userDrawn="1"/>
        </p:nvCxnSpPr>
        <p:spPr>
          <a:xfrm>
            <a:off x="6096000" y="2605145"/>
            <a:ext cx="0" cy="3672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860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905"/>
            <a:ext cx="12192000" cy="4818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9"/>
            <a:ext cx="12192000" cy="2022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6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42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</p:spPr>
      </p:pic>
      <p:pic>
        <p:nvPicPr>
          <p:cNvPr id="9" name="Picture 8"/>
          <p:cNvPicPr>
            <a:picLocks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80539-7229-4423-8979-4AF7DBD43039}" type="slidenum">
              <a:rPr lang="en-US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1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099" y="297512"/>
            <a:ext cx="6514956" cy="6058838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79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5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2598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36464" y="268936"/>
            <a:ext cx="4142509" cy="1920443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pt-BR" dirty="0"/>
          </a:p>
        </p:txBody>
      </p:sp>
      <p:sp>
        <p:nvSpPr>
          <p:cNvPr id="5" name="Date Placeholder 4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ounded Rectangle 10"/>
          <p:cNvSpPr/>
          <p:nvPr userDrawn="1"/>
        </p:nvSpPr>
        <p:spPr>
          <a:xfrm>
            <a:off x="243320" y="2461251"/>
            <a:ext cx="4142509" cy="75348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/>
          </p:nvPr>
        </p:nvSpPr>
        <p:spPr>
          <a:xfrm>
            <a:off x="245989" y="2461250"/>
            <a:ext cx="4143600" cy="7534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00477C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3"/>
          </p:nvPr>
        </p:nvSpPr>
        <p:spPr>
          <a:xfrm>
            <a:off x="261938" y="3400425"/>
            <a:ext cx="4100400" cy="29559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Picture Placeholder 13"/>
          <p:cNvSpPr>
            <a:spLocks noGrp="1"/>
          </p:cNvSpPr>
          <p:nvPr userDrawn="1">
            <p:ph type="pic" sz="quarter" idx="14"/>
          </p:nvPr>
        </p:nvSpPr>
        <p:spPr>
          <a:xfrm>
            <a:off x="5426075" y="297511"/>
            <a:ext cx="6461126" cy="6058839"/>
          </a:xfrm>
        </p:spPr>
        <p:txBody>
          <a:bodyPr anchor="t"/>
          <a:lstStyle>
            <a:lvl1pPr marL="0" indent="0" algn="l">
              <a:buNone/>
              <a:defRPr>
                <a:solidFill>
                  <a:srgbClr val="00477C"/>
                </a:solidFill>
              </a:defRPr>
            </a:lvl1pPr>
          </a:lstStyle>
          <a:p>
            <a:r>
              <a:rPr lang="es-ES" dirty="0"/>
              <a:t>Haga clic en el icono para agregar una imagen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03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4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3CAC-C3CD-4A44-AC49-E28DCE66EB06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4064-1A18-41C8-975B-9CF9FC1A77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8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6" r:id="rId5"/>
    <p:sldLayoutId id="2147483661" r:id="rId6"/>
    <p:sldLayoutId id="2147483662" r:id="rId7"/>
    <p:sldLayoutId id="2147483656" r:id="rId8"/>
    <p:sldLayoutId id="2147483667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Taller 2</a:t>
            </a:r>
            <a:br>
              <a:rPr lang="es-MX" dirty="0"/>
            </a:br>
            <a:r>
              <a:rPr lang="es-MX" dirty="0" err="1"/>
              <a:t>Wumpus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Nicolás Hidalgo Castillo</a:t>
            </a:r>
          </a:p>
          <a:p>
            <a:r>
              <a:rPr lang="es-MX" dirty="0"/>
              <a:t>Héctor Soza </a:t>
            </a:r>
            <a:r>
              <a:rPr lang="es-MX" dirty="0" err="1"/>
              <a:t>Pollman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7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1CBCB4-553B-4580-939E-FAEF4544F04C}"/>
              </a:ext>
            </a:extLst>
          </p:cNvPr>
          <p:cNvPicPr/>
          <p:nvPr/>
        </p:nvPicPr>
        <p:blipFill rotWithShape="1">
          <a:blip r:embed="rId2"/>
          <a:srcRect l="418" t="77091" r="-418" b="-16414"/>
          <a:stretch/>
        </p:blipFill>
        <p:spPr>
          <a:xfrm>
            <a:off x="3440326" y="2355237"/>
            <a:ext cx="5311348" cy="37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D6D3C-5627-4985-BEEE-DAF97BE3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394A69-DAFF-4D3B-A58C-62544639A403}"/>
              </a:ext>
            </a:extLst>
          </p:cNvPr>
          <p:cNvPicPr/>
          <p:nvPr/>
        </p:nvPicPr>
        <p:blipFill rotWithShape="1">
          <a:blip r:embed="rId2"/>
          <a:srcRect l="1" r="-276" b="57054"/>
          <a:stretch/>
        </p:blipFill>
        <p:spPr>
          <a:xfrm>
            <a:off x="697567" y="2245907"/>
            <a:ext cx="5325996" cy="3787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73DA16-5AE6-4E1D-AE73-484B9BC192DE}"/>
              </a:ext>
            </a:extLst>
          </p:cNvPr>
          <p:cNvPicPr/>
          <p:nvPr/>
        </p:nvPicPr>
        <p:blipFill rotWithShape="1">
          <a:blip r:embed="rId2"/>
          <a:srcRect t="40914" r="-275" b="16140"/>
          <a:stretch/>
        </p:blipFill>
        <p:spPr>
          <a:xfrm>
            <a:off x="6168439" y="2245907"/>
            <a:ext cx="5325996" cy="37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1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B4B4D41-0A24-4B9E-BADC-778DF189932B}"/>
              </a:ext>
            </a:extLst>
          </p:cNvPr>
          <p:cNvPicPr/>
          <p:nvPr/>
        </p:nvPicPr>
        <p:blipFill rotWithShape="1">
          <a:blip r:embed="rId2"/>
          <a:srcRect l="189" t="83179" r="-463" b="-26125"/>
          <a:stretch/>
        </p:blipFill>
        <p:spPr>
          <a:xfrm>
            <a:off x="697567" y="2245907"/>
            <a:ext cx="5325996" cy="37871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576A9A-7CC4-4762-B582-C4939D61BCF9}"/>
              </a:ext>
            </a:extLst>
          </p:cNvPr>
          <p:cNvPicPr/>
          <p:nvPr/>
        </p:nvPicPr>
        <p:blipFill rotWithShape="1">
          <a:blip r:embed="rId3"/>
          <a:srcRect b="61132"/>
          <a:stretch/>
        </p:blipFill>
        <p:spPr>
          <a:xfrm>
            <a:off x="697567" y="3663316"/>
            <a:ext cx="5305088" cy="236973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755D1C-F343-46F5-9DD7-3AFE928E954A}"/>
              </a:ext>
            </a:extLst>
          </p:cNvPr>
          <p:cNvPicPr/>
          <p:nvPr/>
        </p:nvPicPr>
        <p:blipFill rotWithShape="1">
          <a:blip r:embed="rId3"/>
          <a:srcRect t="37855" b="29"/>
          <a:stretch/>
        </p:blipFill>
        <p:spPr>
          <a:xfrm>
            <a:off x="6189345" y="2244131"/>
            <a:ext cx="5305088" cy="37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Descripción</a:t>
            </a:r>
            <a:r>
              <a:rPr lang="en-US" dirty="0"/>
              <a:t> del </a:t>
            </a:r>
            <a:r>
              <a:rPr lang="es-CL" dirty="0"/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2" y="1690688"/>
            <a:ext cx="10326411" cy="4279900"/>
          </a:xfrm>
        </p:spPr>
        <p:txBody>
          <a:bodyPr>
            <a:normAutofit/>
          </a:bodyPr>
          <a:lstStyle/>
          <a:p>
            <a:r>
              <a:rPr lang="es-CL" sz="2100" b="0" i="0" dirty="0">
                <a:effectLst/>
              </a:rPr>
              <a:t>El </a:t>
            </a:r>
            <a:r>
              <a:rPr lang="es-CL" sz="2100" b="1" i="0" dirty="0">
                <a:effectLst/>
              </a:rPr>
              <a:t>mundo de </a:t>
            </a:r>
            <a:r>
              <a:rPr lang="es-CL" sz="2100" b="1" i="1" dirty="0" err="1">
                <a:effectLst/>
              </a:rPr>
              <a:t>wumpus</a:t>
            </a:r>
            <a:r>
              <a:rPr lang="es-CL" sz="2100" b="1" i="1" dirty="0">
                <a:effectLst/>
              </a:rPr>
              <a:t> </a:t>
            </a:r>
            <a:r>
              <a:rPr lang="es-CL" sz="2100" b="0" i="0" dirty="0">
                <a:effectLst/>
              </a:rPr>
              <a:t>es una cueva que está compuesta por habitaciones conectadas mediante pasillos. Escondido en algún lugar de la cueva está el </a:t>
            </a:r>
            <a:r>
              <a:rPr lang="es-CL" sz="2100" b="0" i="1" dirty="0" err="1">
                <a:effectLst/>
              </a:rPr>
              <a:t>wumpus</a:t>
            </a:r>
            <a:r>
              <a:rPr lang="es-CL" sz="2100" b="0" i="0" dirty="0">
                <a:effectLst/>
              </a:rPr>
              <a:t>, una bestia que se come a cualquiera que entre en su habitación. El </a:t>
            </a:r>
            <a:r>
              <a:rPr lang="es-CL" sz="2100" b="0" i="1" dirty="0" err="1">
                <a:effectLst/>
              </a:rPr>
              <a:t>wumpus</a:t>
            </a:r>
            <a:r>
              <a:rPr lang="es-CL" sz="2100" b="0" i="1" dirty="0">
                <a:effectLst/>
              </a:rPr>
              <a:t> </a:t>
            </a:r>
            <a:r>
              <a:rPr lang="es-CL" sz="2100" b="0" i="0" dirty="0">
                <a:effectLst/>
              </a:rPr>
              <a:t>puede ser derribado por la flecha de un agente, y éste sólo dispone de una. Algunas habitaciones contienen hoyos sin fondo que atrapan a aquel que deambula por dichas habitaciones (menos al </a:t>
            </a:r>
            <a:r>
              <a:rPr lang="es-CL" sz="2100" b="0" i="1" dirty="0" err="1">
                <a:effectLst/>
              </a:rPr>
              <a:t>wumpus</a:t>
            </a:r>
            <a:r>
              <a:rPr lang="es-CL" sz="2100" b="0" i="1" dirty="0">
                <a:effectLst/>
              </a:rPr>
              <a:t>, </a:t>
            </a:r>
            <a:r>
              <a:rPr lang="es-CL" sz="2100" b="0" i="0" dirty="0">
                <a:effectLst/>
              </a:rPr>
              <a:t>que es demasiado grande para caer en ellos). El único premio de vivir en este entorno es la posibilidad de encontrar una pila de oro.</a:t>
            </a:r>
          </a:p>
          <a:p>
            <a:r>
              <a:rPr lang="es-CL" sz="2100" b="0" i="0" dirty="0">
                <a:effectLst/>
              </a:rPr>
              <a:t>El objetivo es que el agente encuentre el oro y evite al </a:t>
            </a:r>
            <a:r>
              <a:rPr lang="es-CL" sz="2100" b="0" i="0" dirty="0" err="1">
                <a:effectLst/>
              </a:rPr>
              <a:t>wumpus</a:t>
            </a:r>
            <a:r>
              <a:rPr lang="es-CL" sz="2100" b="0" i="0" dirty="0">
                <a:effectLst/>
              </a:rPr>
              <a:t> y caer en los hoyos, o si encuentra al </a:t>
            </a:r>
            <a:r>
              <a:rPr lang="es-CL" sz="2100" b="0" i="0" dirty="0" err="1">
                <a:effectLst/>
              </a:rPr>
              <a:t>wumpus</a:t>
            </a:r>
            <a:r>
              <a:rPr lang="es-CL" sz="2100" b="0" i="0" dirty="0">
                <a:effectLst/>
              </a:rPr>
              <a:t> lo mate con la flecha antes de que el </a:t>
            </a:r>
            <a:r>
              <a:rPr lang="es-CL" sz="2100" b="0" i="0" dirty="0" err="1">
                <a:effectLst/>
              </a:rPr>
              <a:t>wumpus</a:t>
            </a:r>
            <a:r>
              <a:rPr lang="es-CL" sz="2100" b="0" i="0" dirty="0">
                <a:effectLst/>
              </a:rPr>
              <a:t> lo mate a él</a:t>
            </a:r>
            <a:endParaRPr lang="es-CL" sz="2100" dirty="0"/>
          </a:p>
          <a:p>
            <a:endParaRPr lang="en-US" sz="1800" dirty="0">
              <a:latin typeface="Century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6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C8F973-660A-4597-9D54-93635D6FA52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5925-6130-4C32-9C93-F886B73D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312BA-F69E-4050-B8FB-9ECC0CBC85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256" y="2461309"/>
            <a:ext cx="10051200" cy="24890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Estado Inicial: El agente se posiciona en la entrada de la cueva la cual es en la posición (0,0)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L" sz="2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Estado Final: El agente se posiciona en la habitación donde se encuentra el oro para capturarlo, encontrando la meta.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0168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89DBB-94F8-4DBE-8C97-5AE6FC2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Modelamiento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B919A-1283-4C17-9A01-CD6903F44E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8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Reglas y restricciones: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6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agente solo puede moverse vertical y horizontal.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6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agente puede girar a la derecha e izquierda.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L" sz="6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agente puede percibir 4 estados: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s-CL" sz="6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Hedor: El </a:t>
            </a:r>
            <a:r>
              <a:rPr lang="es-CL" sz="64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wumpus</a:t>
            </a:r>
            <a:r>
              <a:rPr lang="es-CL" sz="6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encuentra en una habitación adyacente.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s-CL" sz="6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Brisa: Existe un hoyo cerca en una habitación adyacente.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s-CL" sz="6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Resplandor: El oro se encuentra en la habitación.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rabicPeriod"/>
            </a:pPr>
            <a:r>
              <a:rPr lang="es-CL" sz="64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Golpe: El agente choca con una pared.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L" sz="6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agente solo contiene una flecha para disparar.</a:t>
            </a:r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321388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EB588-57C6-4881-A903-E7631955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Desarrollo del </a:t>
            </a:r>
            <a:r>
              <a:rPr lang="es-CL" dirty="0" err="1"/>
              <a:t>codigo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63BDE-F0A5-4D5E-91AB-55EDB5FE0C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Lenguaje: Python 3.8.1</a:t>
            </a:r>
          </a:p>
          <a:p>
            <a:endParaRPr lang="es-CL" dirty="0"/>
          </a:p>
          <a:p>
            <a:r>
              <a:rPr lang="es-CL" dirty="0"/>
              <a:t>IDE: Visual Studio </a:t>
            </a:r>
            <a:r>
              <a:rPr lang="es-CL" dirty="0" err="1"/>
              <a:t>Code</a:t>
            </a:r>
            <a:endParaRPr lang="es-CL" dirty="0"/>
          </a:p>
          <a:p>
            <a:endParaRPr lang="es-CL" dirty="0"/>
          </a:p>
          <a:p>
            <a:r>
              <a:rPr lang="es-CL" dirty="0"/>
              <a:t>Programación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54438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67C1-646D-49C3-9BA3-17560A2D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1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6EC4103-6E15-4714-A640-D28D11F808A8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b="49142"/>
          <a:stretch/>
        </p:blipFill>
        <p:spPr>
          <a:xfrm>
            <a:off x="697569" y="2245910"/>
            <a:ext cx="5325996" cy="3836838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8EC68AD2-9204-4333-AE6C-C4549882CDA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49142"/>
          <a:stretch/>
        </p:blipFill>
        <p:spPr>
          <a:xfrm>
            <a:off x="6168437" y="2245907"/>
            <a:ext cx="5325996" cy="3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6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312E7-D2BA-4A66-92BB-D84B8F9C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Caso 2 </a:t>
            </a:r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8633BC57-1713-4FB4-A57A-5A6A664B9DC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-1360" b="54139"/>
          <a:stretch/>
        </p:blipFill>
        <p:spPr>
          <a:xfrm>
            <a:off x="697566" y="2245907"/>
            <a:ext cx="5398434" cy="3787146"/>
          </a:xfrm>
          <a:prstGeom prst="rect">
            <a:avLst/>
          </a:prstGeom>
        </p:spPr>
      </p:pic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32CB1C9F-85EE-409A-8333-23C402F76A79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187" t="45303" r="187" b="291"/>
          <a:stretch/>
        </p:blipFill>
        <p:spPr>
          <a:xfrm>
            <a:off x="6168438" y="2000053"/>
            <a:ext cx="5325996" cy="44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036C155-183F-4317-9D88-14C99271BEDB}"/>
              </a:ext>
            </a:extLst>
          </p:cNvPr>
          <p:cNvPicPr/>
          <p:nvPr/>
        </p:nvPicPr>
        <p:blipFill rotWithShape="1">
          <a:blip r:embed="rId2"/>
          <a:srcRect b="60677"/>
          <a:stretch/>
        </p:blipFill>
        <p:spPr>
          <a:xfrm>
            <a:off x="697566" y="2245907"/>
            <a:ext cx="5311348" cy="37871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EB7CE2-020C-4A94-8C20-0A2F07E83824}"/>
              </a:ext>
            </a:extLst>
          </p:cNvPr>
          <p:cNvPicPr/>
          <p:nvPr/>
        </p:nvPicPr>
        <p:blipFill rotWithShape="1">
          <a:blip r:embed="rId2"/>
          <a:srcRect t="38953" b="22652"/>
          <a:stretch/>
        </p:blipFill>
        <p:spPr>
          <a:xfrm>
            <a:off x="6183088" y="2245907"/>
            <a:ext cx="5311348" cy="36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6944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8 DesingSlides_v1_Business new.potx" id="{6F6EAF87-0828-494E-AB21-A9D3F7557206}" vid="{CE556E03-16A9-423B-B08D-CFFEF5E037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033B31DA58764B9C95249EE3674570" ma:contentTypeVersion="3" ma:contentTypeDescription="Create a new document." ma:contentTypeScope="" ma:versionID="95dc898934bc55d44f916a4c37f6ed9f">
  <xsd:schema xmlns:xsd="http://www.w3.org/2001/XMLSchema" xmlns:xs="http://www.w3.org/2001/XMLSchema" xmlns:p="http://schemas.microsoft.com/office/2006/metadata/properties" xmlns:ns2="f40e8ec9-c0d5-46bf-ada4-d85cb00858d0" xmlns:ns3="904e2ea1-c14c-483b-89ef-f6b2df6ba23c" targetNamespace="http://schemas.microsoft.com/office/2006/metadata/properties" ma:root="true" ma:fieldsID="b2e5cbfe1fc3ad2df5ba46ab37a879c3" ns2:_="" ns3:_="">
    <xsd:import namespace="f40e8ec9-c0d5-46bf-ada4-d85cb00858d0"/>
    <xsd:import namespace="904e2ea1-c14c-483b-89ef-f6b2df6ba23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e8ec9-c0d5-46bf-ada4-d85cb00858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e2ea1-c14c-483b-89ef-f6b2df6ba23c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0e8ec9-c0d5-46bf-ada4-d85cb00858d0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BE5A9D-64DF-46EE-BCE5-9B667E1C0F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e8ec9-c0d5-46bf-ada4-d85cb00858d0"/>
    <ds:schemaRef ds:uri="904e2ea1-c14c-483b-89ef-f6b2df6ba2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0F74D5-53BD-4753-803D-A53A678D4C85}">
  <ds:schemaRefs>
    <ds:schemaRef ds:uri="http://schemas.microsoft.com/office/2006/metadata/properties"/>
    <ds:schemaRef ds:uri="http://schemas.microsoft.com/office/infopath/2007/PartnerControls"/>
    <ds:schemaRef ds:uri="f40e8ec9-c0d5-46bf-ada4-d85cb00858d0"/>
  </ds:schemaRefs>
</ds:datastoreItem>
</file>

<file path=customXml/itemProps3.xml><?xml version="1.0" encoding="utf-8"?>
<ds:datastoreItem xmlns:ds="http://schemas.openxmlformats.org/officeDocument/2006/customXml" ds:itemID="{8FC88AED-DDA3-4E85-A6A8-FD03E97F5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negocios (diseño azul)</Template>
  <TotalTime>207</TotalTime>
  <Words>308</Words>
  <Application>Microsoft Office PowerPoint</Application>
  <PresentationFormat>Panorámica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Century Gothic</vt:lpstr>
      <vt:lpstr>Symbol</vt:lpstr>
      <vt:lpstr>Business</vt:lpstr>
      <vt:lpstr>Taller 2 Wumpus</vt:lpstr>
      <vt:lpstr>Descripción del problema</vt:lpstr>
      <vt:lpstr>Presentación de PowerPoint</vt:lpstr>
      <vt:lpstr>Modelamiento </vt:lpstr>
      <vt:lpstr>Modelamiento </vt:lpstr>
      <vt:lpstr>Desarrollo del codigo</vt:lpstr>
      <vt:lpstr>Caso 1 </vt:lpstr>
      <vt:lpstr>Caso 2 </vt:lpstr>
      <vt:lpstr>Presentación de PowerPoint</vt:lpstr>
      <vt:lpstr>Presentación de PowerPoint</vt:lpstr>
      <vt:lpstr>Caso 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Wumpus</dc:title>
  <dc:creator>Nicolas Hidalgo Castillo</dc:creator>
  <cp:lastModifiedBy>Nicolas Hidalgo Castillo</cp:lastModifiedBy>
  <cp:revision>10</cp:revision>
  <dcterms:created xsi:type="dcterms:W3CDTF">2021-05-29T23:46:04Z</dcterms:created>
  <dcterms:modified xsi:type="dcterms:W3CDTF">2021-05-31T17:27:37Z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