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797675" cy="9928225"/>
  <p:defaultTextStyle>
    <a:defPPr>
      <a:defRPr lang="en-US"/>
    </a:defPPr>
    <a:lvl1pPr marL="0" algn="l" defTabSz="4174748" rtl="0" eaLnBrk="1" latinLnBrk="0" hangingPunct="1">
      <a:defRPr sz="8200" kern="1200">
        <a:solidFill>
          <a:schemeClr val="tx1"/>
        </a:solidFill>
        <a:latin typeface="+mn-lt"/>
        <a:ea typeface="+mn-ea"/>
        <a:cs typeface="+mn-cs"/>
      </a:defRPr>
    </a:lvl1pPr>
    <a:lvl2pPr marL="2087373" algn="l" defTabSz="4174748" rtl="0" eaLnBrk="1" latinLnBrk="0" hangingPunct="1">
      <a:defRPr sz="8200" kern="1200">
        <a:solidFill>
          <a:schemeClr val="tx1"/>
        </a:solidFill>
        <a:latin typeface="+mn-lt"/>
        <a:ea typeface="+mn-ea"/>
        <a:cs typeface="+mn-cs"/>
      </a:defRPr>
    </a:lvl2pPr>
    <a:lvl3pPr marL="4174748" algn="l" defTabSz="4174748" rtl="0" eaLnBrk="1" latinLnBrk="0" hangingPunct="1">
      <a:defRPr sz="8200" kern="1200">
        <a:solidFill>
          <a:schemeClr val="tx1"/>
        </a:solidFill>
        <a:latin typeface="+mn-lt"/>
        <a:ea typeface="+mn-ea"/>
        <a:cs typeface="+mn-cs"/>
      </a:defRPr>
    </a:lvl3pPr>
    <a:lvl4pPr marL="6262121" algn="l" defTabSz="4174748" rtl="0" eaLnBrk="1" latinLnBrk="0" hangingPunct="1">
      <a:defRPr sz="8200" kern="1200">
        <a:solidFill>
          <a:schemeClr val="tx1"/>
        </a:solidFill>
        <a:latin typeface="+mn-lt"/>
        <a:ea typeface="+mn-ea"/>
        <a:cs typeface="+mn-cs"/>
      </a:defRPr>
    </a:lvl4pPr>
    <a:lvl5pPr marL="8349495" algn="l" defTabSz="4174748" rtl="0" eaLnBrk="1" latinLnBrk="0" hangingPunct="1">
      <a:defRPr sz="8200" kern="1200">
        <a:solidFill>
          <a:schemeClr val="tx1"/>
        </a:solidFill>
        <a:latin typeface="+mn-lt"/>
        <a:ea typeface="+mn-ea"/>
        <a:cs typeface="+mn-cs"/>
      </a:defRPr>
    </a:lvl5pPr>
    <a:lvl6pPr marL="10436868" algn="l" defTabSz="4174748" rtl="0" eaLnBrk="1" latinLnBrk="0" hangingPunct="1">
      <a:defRPr sz="8200" kern="1200">
        <a:solidFill>
          <a:schemeClr val="tx1"/>
        </a:solidFill>
        <a:latin typeface="+mn-lt"/>
        <a:ea typeface="+mn-ea"/>
        <a:cs typeface="+mn-cs"/>
      </a:defRPr>
    </a:lvl6pPr>
    <a:lvl7pPr marL="12524242" algn="l" defTabSz="4174748" rtl="0" eaLnBrk="1" latinLnBrk="0" hangingPunct="1">
      <a:defRPr sz="8200" kern="1200">
        <a:solidFill>
          <a:schemeClr val="tx1"/>
        </a:solidFill>
        <a:latin typeface="+mn-lt"/>
        <a:ea typeface="+mn-ea"/>
        <a:cs typeface="+mn-cs"/>
      </a:defRPr>
    </a:lvl7pPr>
    <a:lvl8pPr marL="14611616" algn="l" defTabSz="4174748" rtl="0" eaLnBrk="1" latinLnBrk="0" hangingPunct="1">
      <a:defRPr sz="8200" kern="1200">
        <a:solidFill>
          <a:schemeClr val="tx1"/>
        </a:solidFill>
        <a:latin typeface="+mn-lt"/>
        <a:ea typeface="+mn-ea"/>
        <a:cs typeface="+mn-cs"/>
      </a:defRPr>
    </a:lvl8pPr>
    <a:lvl9pPr marL="16698989" algn="l" defTabSz="4174748" rtl="0" eaLnBrk="1" latinLnBrk="0" hangingPunct="1">
      <a:defRPr sz="82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as Housset" initials="N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2814" y="1224"/>
      </p:cViewPr>
      <p:guideLst>
        <p:guide orient="horz" pos="13479"/>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13293955"/>
            <a:ext cx="25727184" cy="917302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091" y="24250068"/>
            <a:ext cx="21187093" cy="10936305"/>
          </a:xfrm>
        </p:spPr>
        <p:txBody>
          <a:bodyPr/>
          <a:lstStyle>
            <a:lvl1pPr marL="0" indent="0" algn="ctr">
              <a:buNone/>
              <a:defRPr>
                <a:solidFill>
                  <a:schemeClr val="tx1">
                    <a:tint val="75000"/>
                  </a:schemeClr>
                </a:solidFill>
              </a:defRPr>
            </a:lvl1pPr>
            <a:lvl2pPr marL="2087373" indent="0" algn="ctr">
              <a:buNone/>
              <a:defRPr>
                <a:solidFill>
                  <a:schemeClr val="tx1">
                    <a:tint val="75000"/>
                  </a:schemeClr>
                </a:solidFill>
              </a:defRPr>
            </a:lvl2pPr>
            <a:lvl3pPr marL="4174748" indent="0" algn="ctr">
              <a:buNone/>
              <a:defRPr>
                <a:solidFill>
                  <a:schemeClr val="tx1">
                    <a:tint val="75000"/>
                  </a:schemeClr>
                </a:solidFill>
              </a:defRPr>
            </a:lvl3pPr>
            <a:lvl4pPr marL="6262121" indent="0" algn="ctr">
              <a:buNone/>
              <a:defRPr>
                <a:solidFill>
                  <a:schemeClr val="tx1">
                    <a:tint val="75000"/>
                  </a:schemeClr>
                </a:solidFill>
              </a:defRPr>
            </a:lvl4pPr>
            <a:lvl5pPr marL="8349495" indent="0" algn="ctr">
              <a:buNone/>
              <a:defRPr>
                <a:solidFill>
                  <a:schemeClr val="tx1">
                    <a:tint val="75000"/>
                  </a:schemeClr>
                </a:solidFill>
              </a:defRPr>
            </a:lvl5pPr>
            <a:lvl6pPr marL="10436868" indent="0" algn="ctr">
              <a:buNone/>
              <a:defRPr>
                <a:solidFill>
                  <a:schemeClr val="tx1">
                    <a:tint val="75000"/>
                  </a:schemeClr>
                </a:solidFill>
              </a:defRPr>
            </a:lvl6pPr>
            <a:lvl7pPr marL="12524242" indent="0" algn="ctr">
              <a:buNone/>
              <a:defRPr>
                <a:solidFill>
                  <a:schemeClr val="tx1">
                    <a:tint val="75000"/>
                  </a:schemeClr>
                </a:solidFill>
              </a:defRPr>
            </a:lvl7pPr>
            <a:lvl8pPr marL="14611616" indent="0" algn="ctr">
              <a:buNone/>
              <a:defRPr>
                <a:solidFill>
                  <a:schemeClr val="tx1">
                    <a:tint val="75000"/>
                  </a:schemeClr>
                </a:solidFill>
              </a:defRPr>
            </a:lvl8pPr>
            <a:lvl9pPr marL="166989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DFA55-EFAB-4E4F-A943-8160F6DE55B2}"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130586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FA55-EFAB-4E4F-A943-8160F6DE55B2}"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16439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3775" y="1713758"/>
            <a:ext cx="6810137" cy="36513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364" y="1713758"/>
            <a:ext cx="19925956" cy="36513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FA55-EFAB-4E4F-A943-8160F6DE55B2}"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404577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FA55-EFAB-4E4F-A943-8160F6DE55B2}"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277129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6" y="27499264"/>
            <a:ext cx="25727184" cy="8499411"/>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6" y="18138026"/>
            <a:ext cx="25727184" cy="9361237"/>
          </a:xfrm>
        </p:spPr>
        <p:txBody>
          <a:bodyPr anchor="b"/>
          <a:lstStyle>
            <a:lvl1pPr marL="0" indent="0">
              <a:buNone/>
              <a:defRPr sz="9100">
                <a:solidFill>
                  <a:schemeClr val="tx1">
                    <a:tint val="75000"/>
                  </a:schemeClr>
                </a:solidFill>
              </a:defRPr>
            </a:lvl1pPr>
            <a:lvl2pPr marL="2087373" indent="0">
              <a:buNone/>
              <a:defRPr sz="8200">
                <a:solidFill>
                  <a:schemeClr val="tx1">
                    <a:tint val="75000"/>
                  </a:schemeClr>
                </a:solidFill>
              </a:defRPr>
            </a:lvl2pPr>
            <a:lvl3pPr marL="4174748" indent="0">
              <a:buNone/>
              <a:defRPr sz="7400">
                <a:solidFill>
                  <a:schemeClr val="tx1">
                    <a:tint val="75000"/>
                  </a:schemeClr>
                </a:solidFill>
              </a:defRPr>
            </a:lvl3pPr>
            <a:lvl4pPr marL="6262121" indent="0">
              <a:buNone/>
              <a:defRPr sz="6400">
                <a:solidFill>
                  <a:schemeClr val="tx1">
                    <a:tint val="75000"/>
                  </a:schemeClr>
                </a:solidFill>
              </a:defRPr>
            </a:lvl4pPr>
            <a:lvl5pPr marL="8349495" indent="0">
              <a:buNone/>
              <a:defRPr sz="6400">
                <a:solidFill>
                  <a:schemeClr val="tx1">
                    <a:tint val="75000"/>
                  </a:schemeClr>
                </a:solidFill>
              </a:defRPr>
            </a:lvl5pPr>
            <a:lvl6pPr marL="10436868" indent="0">
              <a:buNone/>
              <a:defRPr sz="6400">
                <a:solidFill>
                  <a:schemeClr val="tx1">
                    <a:tint val="75000"/>
                  </a:schemeClr>
                </a:solidFill>
              </a:defRPr>
            </a:lvl6pPr>
            <a:lvl7pPr marL="12524242" indent="0">
              <a:buNone/>
              <a:defRPr sz="6400">
                <a:solidFill>
                  <a:schemeClr val="tx1">
                    <a:tint val="75000"/>
                  </a:schemeClr>
                </a:solidFill>
              </a:defRPr>
            </a:lvl7pPr>
            <a:lvl8pPr marL="14611616" indent="0">
              <a:buNone/>
              <a:defRPr sz="6400">
                <a:solidFill>
                  <a:schemeClr val="tx1">
                    <a:tint val="75000"/>
                  </a:schemeClr>
                </a:solidFill>
              </a:defRPr>
            </a:lvl8pPr>
            <a:lvl9pPr marL="16698989"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DFA55-EFAB-4E4F-A943-8160F6DE55B2}"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84495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363" y="9985326"/>
            <a:ext cx="13368047" cy="28242219"/>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5865" y="9985326"/>
            <a:ext cx="13368047" cy="28242219"/>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DFA55-EFAB-4E4F-A943-8160F6DE55B2}"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390062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4" y="9579176"/>
            <a:ext cx="13373303" cy="3992145"/>
          </a:xfrm>
        </p:spPr>
        <p:txBody>
          <a:bodyPr anchor="b"/>
          <a:lstStyle>
            <a:lvl1pPr marL="0" indent="0">
              <a:buNone/>
              <a:defRPr sz="10900" b="1"/>
            </a:lvl1pPr>
            <a:lvl2pPr marL="2087373" indent="0">
              <a:buNone/>
              <a:defRPr sz="9100" b="1"/>
            </a:lvl2pPr>
            <a:lvl3pPr marL="4174748" indent="0">
              <a:buNone/>
              <a:defRPr sz="8200" b="1"/>
            </a:lvl3pPr>
            <a:lvl4pPr marL="6262121" indent="0">
              <a:buNone/>
              <a:defRPr sz="7400" b="1"/>
            </a:lvl4pPr>
            <a:lvl5pPr marL="8349495" indent="0">
              <a:buNone/>
              <a:defRPr sz="7400" b="1"/>
            </a:lvl5pPr>
            <a:lvl6pPr marL="10436868" indent="0">
              <a:buNone/>
              <a:defRPr sz="7400" b="1"/>
            </a:lvl6pPr>
            <a:lvl7pPr marL="12524242" indent="0">
              <a:buNone/>
              <a:defRPr sz="7400" b="1"/>
            </a:lvl7pPr>
            <a:lvl8pPr marL="14611616" indent="0">
              <a:buNone/>
              <a:defRPr sz="7400" b="1"/>
            </a:lvl8pPr>
            <a:lvl9pPr marL="16698989"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1513364" y="13571321"/>
            <a:ext cx="13373303" cy="24656220"/>
          </a:xfrm>
        </p:spPr>
        <p:txBody>
          <a:bodyPr/>
          <a:lstStyle>
            <a:lvl1pPr>
              <a:defRPr sz="10900"/>
            </a:lvl1pPr>
            <a:lvl2pPr>
              <a:defRPr sz="91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58" y="9579176"/>
            <a:ext cx="13378556" cy="3992145"/>
          </a:xfrm>
        </p:spPr>
        <p:txBody>
          <a:bodyPr anchor="b"/>
          <a:lstStyle>
            <a:lvl1pPr marL="0" indent="0">
              <a:buNone/>
              <a:defRPr sz="10900" b="1"/>
            </a:lvl1pPr>
            <a:lvl2pPr marL="2087373" indent="0">
              <a:buNone/>
              <a:defRPr sz="9100" b="1"/>
            </a:lvl2pPr>
            <a:lvl3pPr marL="4174748" indent="0">
              <a:buNone/>
              <a:defRPr sz="8200" b="1"/>
            </a:lvl3pPr>
            <a:lvl4pPr marL="6262121" indent="0">
              <a:buNone/>
              <a:defRPr sz="7400" b="1"/>
            </a:lvl4pPr>
            <a:lvl5pPr marL="8349495" indent="0">
              <a:buNone/>
              <a:defRPr sz="7400" b="1"/>
            </a:lvl5pPr>
            <a:lvl6pPr marL="10436868" indent="0">
              <a:buNone/>
              <a:defRPr sz="7400" b="1"/>
            </a:lvl6pPr>
            <a:lvl7pPr marL="12524242" indent="0">
              <a:buNone/>
              <a:defRPr sz="7400" b="1"/>
            </a:lvl7pPr>
            <a:lvl8pPr marL="14611616" indent="0">
              <a:buNone/>
              <a:defRPr sz="7400" b="1"/>
            </a:lvl8pPr>
            <a:lvl9pPr marL="16698989"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15375358" y="13571321"/>
            <a:ext cx="13378556" cy="24656220"/>
          </a:xfrm>
        </p:spPr>
        <p:txBody>
          <a:bodyPr/>
          <a:lstStyle>
            <a:lvl1pPr>
              <a:defRPr sz="10900"/>
            </a:lvl1pPr>
            <a:lvl2pPr>
              <a:defRPr sz="91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DFA55-EFAB-4E4F-A943-8160F6DE55B2}" type="datetimeFigureOut">
              <a:rPr lang="en-US" smtClean="0"/>
              <a:t>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180606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DFA55-EFAB-4E4F-A943-8160F6DE55B2}" type="datetimeFigureOut">
              <a:rPr lang="en-US" smtClean="0"/>
              <a:t>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261770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DFA55-EFAB-4E4F-A943-8160F6DE55B2}" type="datetimeFigureOut">
              <a:rPr lang="en-US" smtClean="0"/>
              <a:t>12/2/2013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77227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4"/>
            <a:ext cx="9957725" cy="7251246"/>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3664" y="1703848"/>
            <a:ext cx="16920247" cy="36523697"/>
          </a:xfrm>
        </p:spPr>
        <p:txBody>
          <a:bodyPr/>
          <a:lstStyle>
            <a:lvl1pPr>
              <a:defRPr sz="14600"/>
            </a:lvl1pPr>
            <a:lvl2pPr>
              <a:defRPr sz="128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6" y="8955094"/>
            <a:ext cx="9957725" cy="29272450"/>
          </a:xfrm>
        </p:spPr>
        <p:txBody>
          <a:bodyPr/>
          <a:lstStyle>
            <a:lvl1pPr marL="0" indent="0">
              <a:buNone/>
              <a:defRPr sz="6400"/>
            </a:lvl1pPr>
            <a:lvl2pPr marL="2087373" indent="0">
              <a:buNone/>
              <a:defRPr sz="5500"/>
            </a:lvl2pPr>
            <a:lvl3pPr marL="4174748" indent="0">
              <a:buNone/>
              <a:defRPr sz="4500"/>
            </a:lvl3pPr>
            <a:lvl4pPr marL="6262121" indent="0">
              <a:buNone/>
              <a:defRPr sz="4100"/>
            </a:lvl4pPr>
            <a:lvl5pPr marL="8349495" indent="0">
              <a:buNone/>
              <a:defRPr sz="4100"/>
            </a:lvl5pPr>
            <a:lvl6pPr marL="10436868" indent="0">
              <a:buNone/>
              <a:defRPr sz="4100"/>
            </a:lvl6pPr>
            <a:lvl7pPr marL="12524242" indent="0">
              <a:buNone/>
              <a:defRPr sz="4100"/>
            </a:lvl7pPr>
            <a:lvl8pPr marL="14611616" indent="0">
              <a:buNone/>
              <a:defRPr sz="4100"/>
            </a:lvl8pPr>
            <a:lvl9pPr marL="16698989"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DFA55-EFAB-4E4F-A943-8160F6DE55B2}"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112525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8" y="29955967"/>
            <a:ext cx="18160365" cy="3536471"/>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2598" y="3823744"/>
            <a:ext cx="18160365" cy="25676543"/>
          </a:xfrm>
        </p:spPr>
        <p:txBody>
          <a:bodyPr/>
          <a:lstStyle>
            <a:lvl1pPr marL="0" indent="0">
              <a:buNone/>
              <a:defRPr sz="14600"/>
            </a:lvl1pPr>
            <a:lvl2pPr marL="2087373" indent="0">
              <a:buNone/>
              <a:defRPr sz="12800"/>
            </a:lvl2pPr>
            <a:lvl3pPr marL="4174748" indent="0">
              <a:buNone/>
              <a:defRPr sz="10900"/>
            </a:lvl3pPr>
            <a:lvl4pPr marL="6262121" indent="0">
              <a:buNone/>
              <a:defRPr sz="9100"/>
            </a:lvl4pPr>
            <a:lvl5pPr marL="8349495" indent="0">
              <a:buNone/>
              <a:defRPr sz="9100"/>
            </a:lvl5pPr>
            <a:lvl6pPr marL="10436868" indent="0">
              <a:buNone/>
              <a:defRPr sz="9100"/>
            </a:lvl6pPr>
            <a:lvl7pPr marL="12524242" indent="0">
              <a:buNone/>
              <a:defRPr sz="9100"/>
            </a:lvl7pPr>
            <a:lvl8pPr marL="14611616" indent="0">
              <a:buNone/>
              <a:defRPr sz="9100"/>
            </a:lvl8pPr>
            <a:lvl9pPr marL="16698989" indent="0">
              <a:buNone/>
              <a:defRPr sz="9100"/>
            </a:lvl9pPr>
          </a:lstStyle>
          <a:p>
            <a:endParaRPr lang="en-US"/>
          </a:p>
        </p:txBody>
      </p:sp>
      <p:sp>
        <p:nvSpPr>
          <p:cNvPr id="4" name="Text Placeholder 3"/>
          <p:cNvSpPr>
            <a:spLocks noGrp="1"/>
          </p:cNvSpPr>
          <p:nvPr>
            <p:ph type="body" sz="half" idx="2"/>
          </p:nvPr>
        </p:nvSpPr>
        <p:spPr>
          <a:xfrm>
            <a:off x="5932598" y="33492438"/>
            <a:ext cx="18160365" cy="5022377"/>
          </a:xfrm>
        </p:spPr>
        <p:txBody>
          <a:bodyPr/>
          <a:lstStyle>
            <a:lvl1pPr marL="0" indent="0">
              <a:buNone/>
              <a:defRPr sz="6400"/>
            </a:lvl1pPr>
            <a:lvl2pPr marL="2087373" indent="0">
              <a:buNone/>
              <a:defRPr sz="5500"/>
            </a:lvl2pPr>
            <a:lvl3pPr marL="4174748" indent="0">
              <a:buNone/>
              <a:defRPr sz="4500"/>
            </a:lvl3pPr>
            <a:lvl4pPr marL="6262121" indent="0">
              <a:buNone/>
              <a:defRPr sz="4100"/>
            </a:lvl4pPr>
            <a:lvl5pPr marL="8349495" indent="0">
              <a:buNone/>
              <a:defRPr sz="4100"/>
            </a:lvl5pPr>
            <a:lvl6pPr marL="10436868" indent="0">
              <a:buNone/>
              <a:defRPr sz="4100"/>
            </a:lvl6pPr>
            <a:lvl7pPr marL="12524242" indent="0">
              <a:buNone/>
              <a:defRPr sz="4100"/>
            </a:lvl7pPr>
            <a:lvl8pPr marL="14611616" indent="0">
              <a:buNone/>
              <a:defRPr sz="4100"/>
            </a:lvl8pPr>
            <a:lvl9pPr marL="16698989"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DFA55-EFAB-4E4F-A943-8160F6DE55B2}"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362047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75" tIns="208738" rIns="417475" bIns="20873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4" y="9985326"/>
            <a:ext cx="27240548" cy="28242219"/>
          </a:xfrm>
          <a:prstGeom prst="rect">
            <a:avLst/>
          </a:prstGeom>
        </p:spPr>
        <p:txBody>
          <a:bodyPr vert="horz" lIns="417475" tIns="208738" rIns="417475" bIns="2087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2"/>
            <a:ext cx="7062364" cy="2278396"/>
          </a:xfrm>
          <a:prstGeom prst="rect">
            <a:avLst/>
          </a:prstGeom>
        </p:spPr>
        <p:txBody>
          <a:bodyPr vert="horz" lIns="417475" tIns="208738" rIns="417475" bIns="208738" rtlCol="0" anchor="ctr"/>
          <a:lstStyle>
            <a:lvl1pPr algn="l">
              <a:defRPr sz="5500">
                <a:solidFill>
                  <a:schemeClr val="tx1">
                    <a:tint val="75000"/>
                  </a:schemeClr>
                </a:solidFill>
              </a:defRPr>
            </a:lvl1pPr>
          </a:lstStyle>
          <a:p>
            <a:fld id="{E30DFA55-EFAB-4E4F-A943-8160F6DE55B2}" type="datetimeFigureOut">
              <a:rPr lang="en-US" smtClean="0"/>
              <a:t>12/2/2013</a:t>
            </a:fld>
            <a:endParaRPr lang="en-US"/>
          </a:p>
        </p:txBody>
      </p:sp>
      <p:sp>
        <p:nvSpPr>
          <p:cNvPr id="5" name="Footer Placeholder 4"/>
          <p:cNvSpPr>
            <a:spLocks noGrp="1"/>
          </p:cNvSpPr>
          <p:nvPr>
            <p:ph type="ftr" sz="quarter" idx="3"/>
          </p:nvPr>
        </p:nvSpPr>
        <p:spPr>
          <a:xfrm>
            <a:off x="10341319" y="39663922"/>
            <a:ext cx="9584637" cy="2278396"/>
          </a:xfrm>
          <a:prstGeom prst="rect">
            <a:avLst/>
          </a:prstGeom>
        </p:spPr>
        <p:txBody>
          <a:bodyPr vert="horz" lIns="417475" tIns="208738" rIns="417475" bIns="20873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2"/>
            <a:ext cx="7062364" cy="2278396"/>
          </a:xfrm>
          <a:prstGeom prst="rect">
            <a:avLst/>
          </a:prstGeom>
        </p:spPr>
        <p:txBody>
          <a:bodyPr vert="horz" lIns="417475" tIns="208738" rIns="417475" bIns="208738" rtlCol="0" anchor="ctr"/>
          <a:lstStyle>
            <a:lvl1pPr algn="r">
              <a:defRPr sz="5500">
                <a:solidFill>
                  <a:schemeClr val="tx1">
                    <a:tint val="75000"/>
                  </a:schemeClr>
                </a:solidFill>
              </a:defRPr>
            </a:lvl1pPr>
          </a:lstStyle>
          <a:p>
            <a:fld id="{7D9A56EA-B3BB-41BD-BEF1-6E15E72C1100}" type="slidenum">
              <a:rPr lang="en-US" smtClean="0"/>
              <a:t>‹#›</a:t>
            </a:fld>
            <a:endParaRPr lang="en-US"/>
          </a:p>
        </p:txBody>
      </p:sp>
    </p:spTree>
    <p:extLst>
      <p:ext uri="{BB962C8B-B14F-4D97-AF65-F5344CB8AC3E}">
        <p14:creationId xmlns:p14="http://schemas.microsoft.com/office/powerpoint/2010/main" val="389240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748" rtl="0" eaLnBrk="1" latinLnBrk="0" hangingPunct="1">
        <a:spcBef>
          <a:spcPct val="0"/>
        </a:spcBef>
        <a:buNone/>
        <a:defRPr sz="20100" kern="1200">
          <a:solidFill>
            <a:schemeClr val="tx1"/>
          </a:solidFill>
          <a:latin typeface="+mj-lt"/>
          <a:ea typeface="+mj-ea"/>
          <a:cs typeface="+mj-cs"/>
        </a:defRPr>
      </a:lvl1pPr>
    </p:titleStyle>
    <p:bodyStyle>
      <a:lvl1pPr marL="1565531" indent="-1565531" algn="l" defTabSz="4174748"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983" indent="-1304608" algn="l" defTabSz="417474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8435" indent="-1043687" algn="l" defTabSz="4174748"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5808"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3181"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0556"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929"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5303"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2676"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748" rtl="0" eaLnBrk="1" latinLnBrk="0" hangingPunct="1">
        <a:defRPr sz="8200" kern="1200">
          <a:solidFill>
            <a:schemeClr val="tx1"/>
          </a:solidFill>
          <a:latin typeface="+mn-lt"/>
          <a:ea typeface="+mn-ea"/>
          <a:cs typeface="+mn-cs"/>
        </a:defRPr>
      </a:lvl1pPr>
      <a:lvl2pPr marL="2087373" algn="l" defTabSz="4174748" rtl="0" eaLnBrk="1" latinLnBrk="0" hangingPunct="1">
        <a:defRPr sz="8200" kern="1200">
          <a:solidFill>
            <a:schemeClr val="tx1"/>
          </a:solidFill>
          <a:latin typeface="+mn-lt"/>
          <a:ea typeface="+mn-ea"/>
          <a:cs typeface="+mn-cs"/>
        </a:defRPr>
      </a:lvl2pPr>
      <a:lvl3pPr marL="4174748" algn="l" defTabSz="4174748" rtl="0" eaLnBrk="1" latinLnBrk="0" hangingPunct="1">
        <a:defRPr sz="8200" kern="1200">
          <a:solidFill>
            <a:schemeClr val="tx1"/>
          </a:solidFill>
          <a:latin typeface="+mn-lt"/>
          <a:ea typeface="+mn-ea"/>
          <a:cs typeface="+mn-cs"/>
        </a:defRPr>
      </a:lvl3pPr>
      <a:lvl4pPr marL="6262121" algn="l" defTabSz="4174748" rtl="0" eaLnBrk="1" latinLnBrk="0" hangingPunct="1">
        <a:defRPr sz="8200" kern="1200">
          <a:solidFill>
            <a:schemeClr val="tx1"/>
          </a:solidFill>
          <a:latin typeface="+mn-lt"/>
          <a:ea typeface="+mn-ea"/>
          <a:cs typeface="+mn-cs"/>
        </a:defRPr>
      </a:lvl4pPr>
      <a:lvl5pPr marL="8349495" algn="l" defTabSz="4174748" rtl="0" eaLnBrk="1" latinLnBrk="0" hangingPunct="1">
        <a:defRPr sz="8200" kern="1200">
          <a:solidFill>
            <a:schemeClr val="tx1"/>
          </a:solidFill>
          <a:latin typeface="+mn-lt"/>
          <a:ea typeface="+mn-ea"/>
          <a:cs typeface="+mn-cs"/>
        </a:defRPr>
      </a:lvl5pPr>
      <a:lvl6pPr marL="10436868" algn="l" defTabSz="4174748" rtl="0" eaLnBrk="1" latinLnBrk="0" hangingPunct="1">
        <a:defRPr sz="8200" kern="1200">
          <a:solidFill>
            <a:schemeClr val="tx1"/>
          </a:solidFill>
          <a:latin typeface="+mn-lt"/>
          <a:ea typeface="+mn-ea"/>
          <a:cs typeface="+mn-cs"/>
        </a:defRPr>
      </a:lvl6pPr>
      <a:lvl7pPr marL="12524242" algn="l" defTabSz="4174748" rtl="0" eaLnBrk="1" latinLnBrk="0" hangingPunct="1">
        <a:defRPr sz="8200" kern="1200">
          <a:solidFill>
            <a:schemeClr val="tx1"/>
          </a:solidFill>
          <a:latin typeface="+mn-lt"/>
          <a:ea typeface="+mn-ea"/>
          <a:cs typeface="+mn-cs"/>
        </a:defRPr>
      </a:lvl7pPr>
      <a:lvl8pPr marL="14611616" algn="l" defTabSz="4174748" rtl="0" eaLnBrk="1" latinLnBrk="0" hangingPunct="1">
        <a:defRPr sz="8200" kern="1200">
          <a:solidFill>
            <a:schemeClr val="tx1"/>
          </a:solidFill>
          <a:latin typeface="+mn-lt"/>
          <a:ea typeface="+mn-ea"/>
          <a:cs typeface="+mn-cs"/>
        </a:defRPr>
      </a:lvl8pPr>
      <a:lvl9pPr marL="16698989" algn="l" defTabSz="417474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1580" y="8906106"/>
            <a:ext cx="28490057" cy="5267654"/>
          </a:xfrm>
          <a:prstGeom prst="rect">
            <a:avLst/>
          </a:prstGeom>
          <a:noFill/>
          <a:ln>
            <a:noFill/>
          </a:ln>
        </p:spPr>
        <p:txBody>
          <a:bodyPr wrap="square" lIns="88450" tIns="44225" rIns="88450" bIns="44225" rtlCol="0">
            <a:spAutoFit/>
          </a:bodyPr>
          <a:lstStyle/>
          <a:p>
            <a:pPr algn="just">
              <a:spcAft>
                <a:spcPts val="1451"/>
              </a:spcAft>
            </a:pPr>
            <a:r>
              <a:rPr lang="en-US" sz="3600" dirty="0" smtClean="0"/>
              <a:t>Liquid </a:t>
            </a:r>
            <a:r>
              <a:rPr lang="en-US" sz="3600" dirty="0"/>
              <a:t>chromatography (LC) coupled to mass spectrometry (MS) is one of the main techniques used in proteomics. LC releases peptides gradually to the mass spectrometer: we can record the moment a peptide is detected after release as the retention time. In general, the higher the hydrophobicity of a peptide, the longer its retention time will be. Targeted proteomics needs this retention time information for selected reaction monitoring (SRM) scheduling: the mass spectrometer will be tuned to specifically look for one peptide in a window around its expected retention time</a:t>
            </a:r>
            <a:r>
              <a:rPr lang="en-US" sz="3600" dirty="0" smtClean="0"/>
              <a:t>.</a:t>
            </a:r>
          </a:p>
          <a:p>
            <a:pPr algn="just">
              <a:spcAft>
                <a:spcPts val="1451"/>
              </a:spcAft>
            </a:pPr>
            <a:r>
              <a:rPr lang="en-CA" sz="3600" dirty="0"/>
              <a:t>Precision of retention time prediction is thus critical: a smaller confidence interval means a smaller window and additional possibilities for the mass spectrometer to target </a:t>
            </a:r>
            <a:r>
              <a:rPr lang="en-CA" sz="3600" dirty="0" smtClean="0"/>
              <a:t>peptides.</a:t>
            </a:r>
            <a:r>
              <a:rPr lang="en-US" sz="3600" dirty="0" smtClean="0"/>
              <a:t> We </a:t>
            </a:r>
            <a:r>
              <a:rPr lang="en-US" sz="3600" dirty="0"/>
              <a:t>make the hypothesis that we can still identify most of an organism’s proteome by focusing on their relatively hydrophilic peptides, thus allowing for shorter targeted proteomics experiments, and that the precision of retention time prediction is better in the first part of the gradient, thus increasing the density of transitions schedulable by unit of time. Those two combined effects would lead to an unchanged number of protein identifications in a shorter amount of </a:t>
            </a:r>
            <a:r>
              <a:rPr lang="en-US" sz="3600" dirty="0" smtClean="0"/>
              <a:t>time.</a:t>
            </a:r>
            <a:endParaRPr lang="en-US" sz="3600" dirty="0" smtClean="0"/>
          </a:p>
        </p:txBody>
      </p:sp>
      <p:sp>
        <p:nvSpPr>
          <p:cNvPr id="13" name="TextBox 12"/>
          <p:cNvSpPr txBox="1"/>
          <p:nvPr/>
        </p:nvSpPr>
        <p:spPr>
          <a:xfrm>
            <a:off x="1036636" y="14632844"/>
            <a:ext cx="13257153" cy="8891723"/>
          </a:xfrm>
          <a:prstGeom prst="rect">
            <a:avLst/>
          </a:prstGeom>
          <a:noFill/>
          <a:ln>
            <a:noFill/>
          </a:ln>
        </p:spPr>
        <p:txBody>
          <a:bodyPr wrap="square" lIns="88450" tIns="44225" rIns="88450" bIns="44225" rtlCol="0">
            <a:spAutoFit/>
          </a:bodyPr>
          <a:lstStyle/>
          <a:p>
            <a:pPr>
              <a:lnSpc>
                <a:spcPct val="150000"/>
              </a:lnSpc>
              <a:spcAft>
                <a:spcPts val="1451"/>
              </a:spcAft>
            </a:pPr>
            <a:r>
              <a:rPr lang="nl-BE" sz="6000" b="1" dirty="0" smtClean="0"/>
              <a:t>Methods</a:t>
            </a:r>
          </a:p>
          <a:p>
            <a:pPr algn="just">
              <a:spcAft>
                <a:spcPts val="1451"/>
              </a:spcAft>
            </a:pPr>
            <a:r>
              <a:rPr lang="nl-BE" sz="3600" dirty="0" smtClean="0"/>
              <a:t>For retention time prediction, we use </a:t>
            </a:r>
            <a:r>
              <a:rPr lang="nl-BE" sz="3600" dirty="0" smtClean="0"/>
              <a:t>ELUDE</a:t>
            </a:r>
            <a:r>
              <a:rPr lang="en-CA" sz="3600" baseline="30000" dirty="0"/>
              <a:t>[1</a:t>
            </a:r>
            <a:r>
              <a:rPr lang="en-CA" sz="3600" baseline="30000" dirty="0" smtClean="0"/>
              <a:t>]</a:t>
            </a:r>
            <a:r>
              <a:rPr lang="nl-BE" sz="3600" dirty="0" smtClean="0"/>
              <a:t> </a:t>
            </a:r>
            <a:r>
              <a:rPr lang="nl-BE" sz="3600" dirty="0" smtClean="0"/>
              <a:t>as trained on data stored in </a:t>
            </a:r>
            <a:r>
              <a:rPr lang="nl-BE" sz="3600" dirty="0" smtClean="0"/>
              <a:t>our MS-LIMS</a:t>
            </a:r>
            <a:r>
              <a:rPr lang="en-CA" sz="3600" baseline="30000" dirty="0" smtClean="0"/>
              <a:t>[2]</a:t>
            </a:r>
            <a:r>
              <a:rPr lang="en-CA" sz="3600" dirty="0" smtClean="0"/>
              <a:t> </a:t>
            </a:r>
            <a:r>
              <a:rPr lang="nl-BE" sz="3600" dirty="0" smtClean="0"/>
              <a:t> in-house data repository. </a:t>
            </a:r>
            <a:r>
              <a:rPr lang="nl-BE" sz="3600" dirty="0" smtClean="0"/>
              <a:t>The experiments selected to train ELUDE all come from the Thermo-Finigan LTQ-Orbitrap </a:t>
            </a:r>
            <a:r>
              <a:rPr lang="nl-BE" sz="3600" dirty="0" smtClean="0"/>
              <a:t>Velos. To </a:t>
            </a:r>
            <a:r>
              <a:rPr lang="nl-BE" sz="3600" dirty="0" smtClean="0"/>
              <a:t>test our hypothesis, we will apply the retention time prediction on the study 6 of the </a:t>
            </a:r>
            <a:r>
              <a:rPr lang="nl-BE" sz="3600" dirty="0" smtClean="0"/>
              <a:t>CPTAC</a:t>
            </a:r>
            <a:r>
              <a:rPr lang="en-CA" sz="3600" baseline="30000" dirty="0" smtClean="0"/>
              <a:t>[3]</a:t>
            </a:r>
            <a:r>
              <a:rPr lang="en-CA" sz="3600" dirty="0" smtClean="0"/>
              <a:t> </a:t>
            </a:r>
            <a:r>
              <a:rPr lang="nl-BE" sz="3600" dirty="0" smtClean="0"/>
              <a:t> </a:t>
            </a:r>
            <a:r>
              <a:rPr lang="nl-BE" sz="3600" dirty="0" smtClean="0"/>
              <a:t>experiment: 3 different laboratories running in triplicate samples of yeast and increasing concentrations of UPS48, a human protein. </a:t>
            </a:r>
            <a:endParaRPr lang="nl-BE" sz="3600" dirty="0" smtClean="0"/>
          </a:p>
          <a:p>
            <a:pPr algn="just">
              <a:spcAft>
                <a:spcPts val="1451"/>
              </a:spcAft>
            </a:pPr>
            <a:r>
              <a:rPr lang="en-US" sz="3600" dirty="0"/>
              <a:t>To assess the performance of the retention time, we use the 95% centile of the absolute value of the error in the prediction</a:t>
            </a:r>
            <a:r>
              <a:rPr lang="en-US" sz="3600" dirty="0" smtClean="0"/>
              <a:t>.</a:t>
            </a:r>
          </a:p>
          <a:p>
            <a:pPr algn="just">
              <a:spcAft>
                <a:spcPts val="1451"/>
              </a:spcAft>
            </a:pPr>
            <a:r>
              <a:rPr lang="en-US" sz="3600" dirty="0" smtClean="0"/>
              <a:t>At the LC-run level, we consider a protein to be identified if two unique peptides are identified with a 1% FDR.</a:t>
            </a:r>
            <a:endParaRPr lang="en-US" sz="3600" dirty="0"/>
          </a:p>
          <a:p>
            <a:pPr algn="just">
              <a:spcAft>
                <a:spcPts val="1451"/>
              </a:spcAft>
            </a:pPr>
            <a:endParaRPr lang="nl-BE" sz="3600" dirty="0"/>
          </a:p>
        </p:txBody>
      </p:sp>
      <p:sp>
        <p:nvSpPr>
          <p:cNvPr id="2" name="TextBox 1"/>
          <p:cNvSpPr txBox="1"/>
          <p:nvPr/>
        </p:nvSpPr>
        <p:spPr>
          <a:xfrm>
            <a:off x="1182699" y="22763065"/>
            <a:ext cx="13950938" cy="1012643"/>
          </a:xfrm>
          <a:prstGeom prst="rect">
            <a:avLst/>
          </a:prstGeom>
          <a:noFill/>
          <a:ln>
            <a:noFill/>
          </a:ln>
        </p:spPr>
        <p:txBody>
          <a:bodyPr wrap="square" lIns="88450" tIns="44225" rIns="88450" bIns="44225" rtlCol="0">
            <a:spAutoFit/>
          </a:bodyPr>
          <a:lstStyle/>
          <a:p>
            <a:r>
              <a:rPr lang="en-US" sz="6000" b="1" dirty="0" smtClean="0"/>
              <a:t>Results</a:t>
            </a:r>
            <a:endParaRPr lang="en-US" sz="6000" dirty="0" smtClean="0"/>
          </a:p>
        </p:txBody>
      </p:sp>
      <p:sp>
        <p:nvSpPr>
          <p:cNvPr id="24" name="TextBox 23"/>
          <p:cNvSpPr txBox="1"/>
          <p:nvPr/>
        </p:nvSpPr>
        <p:spPr>
          <a:xfrm>
            <a:off x="15461450" y="30806007"/>
            <a:ext cx="13374778" cy="1328114"/>
          </a:xfrm>
          <a:prstGeom prst="rect">
            <a:avLst/>
          </a:prstGeom>
          <a:noFill/>
          <a:ln>
            <a:noFill/>
          </a:ln>
        </p:spPr>
        <p:txBody>
          <a:bodyPr wrap="square" lIns="88450" tIns="44225" rIns="88450" bIns="44225" rtlCol="0">
            <a:spAutoFit/>
          </a:bodyPr>
          <a:lstStyle/>
          <a:p>
            <a:pPr>
              <a:spcAft>
                <a:spcPts val="1500"/>
              </a:spcAft>
            </a:pPr>
            <a:r>
              <a:rPr lang="en-US" sz="6000" b="1" dirty="0"/>
              <a:t>Future work and </a:t>
            </a:r>
            <a:r>
              <a:rPr lang="en-US" sz="6000" b="1" dirty="0" smtClean="0"/>
              <a:t>outlook</a:t>
            </a:r>
            <a:endParaRPr lang="en-US" sz="6000" b="1" dirty="0"/>
          </a:p>
          <a:p>
            <a:pPr algn="just"/>
            <a:endParaRPr lang="en-US" sz="800" b="1" dirty="0"/>
          </a:p>
        </p:txBody>
      </p:sp>
      <p:sp>
        <p:nvSpPr>
          <p:cNvPr id="3" name="TextBox 2"/>
          <p:cNvSpPr txBox="1"/>
          <p:nvPr/>
        </p:nvSpPr>
        <p:spPr>
          <a:xfrm>
            <a:off x="579437" y="46238319"/>
            <a:ext cx="29306391" cy="381702"/>
          </a:xfrm>
          <a:prstGeom prst="rect">
            <a:avLst/>
          </a:prstGeom>
          <a:noFill/>
          <a:ln>
            <a:noFill/>
          </a:ln>
        </p:spPr>
        <p:txBody>
          <a:bodyPr wrap="square" lIns="88450" tIns="44225" rIns="88450" bIns="44225" rtlCol="0">
            <a:spAutoFit/>
          </a:bodyPr>
          <a:lstStyle/>
          <a:p>
            <a:endParaRPr lang="en-US" sz="1900" dirty="0"/>
          </a:p>
        </p:txBody>
      </p:sp>
      <p:sp>
        <p:nvSpPr>
          <p:cNvPr id="8" name="TextBox 7"/>
          <p:cNvSpPr txBox="1"/>
          <p:nvPr/>
        </p:nvSpPr>
        <p:spPr>
          <a:xfrm>
            <a:off x="15694756" y="27225825"/>
            <a:ext cx="13828700" cy="520201"/>
          </a:xfrm>
          <a:prstGeom prst="rect">
            <a:avLst/>
          </a:prstGeom>
          <a:noFill/>
        </p:spPr>
        <p:txBody>
          <a:bodyPr wrap="square" lIns="88450" tIns="44225" rIns="88450" bIns="44225" rtlCol="0">
            <a:spAutoFit/>
          </a:bodyPr>
          <a:lstStyle/>
          <a:p>
            <a:pPr algn="ctr"/>
            <a:r>
              <a:rPr lang="nl-BE" sz="2800" b="1" dirty="0" smtClean="0"/>
              <a:t>Fig. 2</a:t>
            </a:r>
            <a:r>
              <a:rPr lang="nl-BE" sz="2800" b="1" dirty="0"/>
              <a:t>. </a:t>
            </a:r>
            <a:r>
              <a:rPr lang="nl-BE" sz="2800" b="1" dirty="0" smtClean="0"/>
              <a:t>Limiting</a:t>
            </a:r>
            <a:r>
              <a:rPr lang="nl-BE" sz="2800" b="1" dirty="0" smtClean="0"/>
              <a:t> the chromatography gradient reduces the number of proteins identified</a:t>
            </a:r>
            <a:endParaRPr lang="en-US" sz="2800" b="1" dirty="0"/>
          </a:p>
        </p:txBody>
      </p:sp>
      <p:cxnSp>
        <p:nvCxnSpPr>
          <p:cNvPr id="27" name="Straight Connector 26"/>
          <p:cNvCxnSpPr/>
          <p:nvPr/>
        </p:nvCxnSpPr>
        <p:spPr>
          <a:xfrm flipH="1">
            <a:off x="579437" y="2423319"/>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94518" y="7909719"/>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2" cstate="print"/>
          <a:srcRect l="16984" t="11458" r="35578" b="79167"/>
          <a:stretch>
            <a:fillRect/>
          </a:stretch>
        </p:blipFill>
        <p:spPr bwMode="auto">
          <a:xfrm>
            <a:off x="893246" y="644257"/>
            <a:ext cx="14813280" cy="1645920"/>
          </a:xfrm>
          <a:prstGeom prst="rect">
            <a:avLst/>
          </a:prstGeom>
          <a:noFill/>
          <a:ln w="9525">
            <a:noFill/>
            <a:miter lim="800000"/>
            <a:headEnd/>
            <a:tailEnd/>
          </a:ln>
        </p:spPr>
      </p:pic>
      <p:sp>
        <p:nvSpPr>
          <p:cNvPr id="30" name="TextBox 29"/>
          <p:cNvSpPr txBox="1"/>
          <p:nvPr/>
        </p:nvSpPr>
        <p:spPr>
          <a:xfrm>
            <a:off x="427037" y="2651919"/>
            <a:ext cx="29383037" cy="5016758"/>
          </a:xfrm>
          <a:prstGeom prst="rect">
            <a:avLst/>
          </a:prstGeom>
          <a:noFill/>
        </p:spPr>
        <p:txBody>
          <a:bodyPr wrap="square" rtlCol="0">
            <a:spAutoFit/>
          </a:bodyPr>
          <a:lstStyle/>
          <a:p>
            <a:pPr algn="ctr"/>
            <a:r>
              <a:rPr lang="en-US" sz="8800" b="1" dirty="0" smtClean="0"/>
              <a:t>Focus on relatively hydrophilic peptides </a:t>
            </a:r>
          </a:p>
          <a:p>
            <a:pPr algn="ctr"/>
            <a:r>
              <a:rPr lang="en-US" sz="8800" b="1" dirty="0" smtClean="0"/>
              <a:t>for targeted proteomics</a:t>
            </a:r>
            <a:endParaRPr lang="en-US" sz="8800" b="1" dirty="0"/>
          </a:p>
          <a:p>
            <a:pPr algn="ctr"/>
            <a:endParaRPr lang="en-US" sz="2000" dirty="0" smtClean="0"/>
          </a:p>
          <a:p>
            <a:pPr algn="ctr"/>
            <a:r>
              <a:rPr lang="en-US" sz="3600" b="1" i="1" dirty="0" smtClean="0"/>
              <a:t>Nicolas Housset</a:t>
            </a:r>
            <a:r>
              <a:rPr lang="en-US" sz="3600" b="1" i="1" baseline="30000" dirty="0" smtClean="0"/>
              <a:t>1,2</a:t>
            </a:r>
            <a:r>
              <a:rPr lang="en-US" sz="3600" b="1" i="1" dirty="0"/>
              <a:t>, </a:t>
            </a:r>
            <a:r>
              <a:rPr lang="en-US" sz="3600" b="1" i="1" dirty="0" smtClean="0"/>
              <a:t>Sven Degroeve</a:t>
            </a:r>
            <a:r>
              <a:rPr lang="en-US" sz="3600" b="1" i="1" baseline="30000" dirty="0" smtClean="0"/>
              <a:t>1,2</a:t>
            </a:r>
            <a:r>
              <a:rPr lang="en-US" sz="3600" b="1" i="1" dirty="0" smtClean="0"/>
              <a:t> , </a:t>
            </a:r>
            <a:r>
              <a:rPr lang="en-US" sz="3600" b="1" i="1" dirty="0" err="1"/>
              <a:t>Lennart</a:t>
            </a:r>
            <a:r>
              <a:rPr lang="en-US" sz="3600" b="1" i="1" dirty="0"/>
              <a:t> </a:t>
            </a:r>
            <a:r>
              <a:rPr lang="en-US" sz="3600" b="1" i="1" dirty="0" smtClean="0"/>
              <a:t>Martens</a:t>
            </a:r>
            <a:r>
              <a:rPr lang="en-US" sz="3600" b="1" i="1" baseline="30000" dirty="0" smtClean="0"/>
              <a:t>1,2</a:t>
            </a:r>
            <a:endParaRPr lang="en-US" sz="3600" b="1" i="1" dirty="0"/>
          </a:p>
          <a:p>
            <a:pPr algn="ctr"/>
            <a:endParaRPr lang="en-US" sz="3600" b="1" i="1" baseline="30000" dirty="0" smtClean="0"/>
          </a:p>
          <a:p>
            <a:pPr algn="ctr"/>
            <a:r>
              <a:rPr lang="en-US" sz="3200" baseline="30000" dirty="0"/>
              <a:t>1</a:t>
            </a:r>
            <a:r>
              <a:rPr lang="en-US" sz="3200" dirty="0"/>
              <a:t>Department of Medical Protein Research, VIB, B-9000 Ghent, </a:t>
            </a:r>
            <a:r>
              <a:rPr lang="en-US" sz="3200" dirty="0" smtClean="0"/>
              <a:t>Belgium</a:t>
            </a:r>
          </a:p>
          <a:p>
            <a:pPr algn="ctr"/>
            <a:r>
              <a:rPr lang="en-US" sz="3200" baseline="30000" dirty="0"/>
              <a:t>2</a:t>
            </a:r>
            <a:r>
              <a:rPr lang="en-US" sz="3200" dirty="0"/>
              <a:t>Department of Biochemistry, Ghent University, B-9000 Ghent, </a:t>
            </a:r>
            <a:r>
              <a:rPr lang="en-US" sz="3200" dirty="0" smtClean="0"/>
              <a:t>Belgium</a:t>
            </a:r>
            <a:endParaRPr lang="en-US" sz="3200" dirty="0"/>
          </a:p>
        </p:txBody>
      </p:sp>
      <p:pic>
        <p:nvPicPr>
          <p:cNvPr id="31" name="Picture 3"/>
          <p:cNvPicPr>
            <a:picLocks noChangeAspect="1" noChangeArrowheads="1"/>
          </p:cNvPicPr>
          <p:nvPr/>
        </p:nvPicPr>
        <p:blipFill>
          <a:blip r:embed="rId3" cstate="print"/>
          <a:srcRect/>
          <a:stretch>
            <a:fillRect/>
          </a:stretch>
        </p:blipFill>
        <p:spPr bwMode="auto">
          <a:xfrm>
            <a:off x="27363737" y="40942419"/>
            <a:ext cx="2380705" cy="1645920"/>
          </a:xfrm>
          <a:prstGeom prst="rect">
            <a:avLst/>
          </a:prstGeom>
          <a:noFill/>
          <a:ln w="9525">
            <a:noFill/>
            <a:miter lim="800000"/>
            <a:headEnd/>
            <a:tailEnd/>
          </a:ln>
        </p:spPr>
      </p:pic>
      <p:pic>
        <p:nvPicPr>
          <p:cNvPr id="32" name="Picture 2"/>
          <p:cNvPicPr>
            <a:picLocks noChangeAspect="1" noChangeArrowheads="1"/>
          </p:cNvPicPr>
          <p:nvPr/>
        </p:nvPicPr>
        <p:blipFill>
          <a:blip r:embed="rId4" cstate="print"/>
          <a:srcRect/>
          <a:stretch>
            <a:fillRect/>
          </a:stretch>
        </p:blipFill>
        <p:spPr bwMode="auto">
          <a:xfrm>
            <a:off x="25666355" y="40942419"/>
            <a:ext cx="1430682" cy="1645920"/>
          </a:xfrm>
          <a:prstGeom prst="rect">
            <a:avLst/>
          </a:prstGeom>
          <a:noFill/>
          <a:ln w="9525">
            <a:noFill/>
            <a:miter lim="800000"/>
            <a:headEnd/>
            <a:tailEnd/>
          </a:ln>
        </p:spPr>
      </p:pic>
      <p:sp>
        <p:nvSpPr>
          <p:cNvPr id="33" name="TextBox 32"/>
          <p:cNvSpPr txBox="1"/>
          <p:nvPr/>
        </p:nvSpPr>
        <p:spPr>
          <a:xfrm>
            <a:off x="1036637" y="38475861"/>
            <a:ext cx="28194000" cy="1754326"/>
          </a:xfrm>
          <a:prstGeom prst="rect">
            <a:avLst/>
          </a:prstGeom>
          <a:noFill/>
        </p:spPr>
        <p:txBody>
          <a:bodyPr wrap="square" rtlCol="0">
            <a:spAutoFit/>
          </a:bodyPr>
          <a:lstStyle/>
          <a:p>
            <a:r>
              <a:rPr lang="en-US" sz="3600" b="1" dirty="0" smtClean="0">
                <a:solidFill>
                  <a:srgbClr val="000000"/>
                </a:solidFill>
              </a:rPr>
              <a:t>References</a:t>
            </a:r>
          </a:p>
          <a:p>
            <a:r>
              <a:rPr lang="en-US" sz="2400" b="1" dirty="0" smtClean="0">
                <a:solidFill>
                  <a:srgbClr val="0070C0"/>
                </a:solidFill>
              </a:rPr>
              <a:t>[1]</a:t>
            </a:r>
            <a:r>
              <a:rPr lang="en-US" sz="2400" dirty="0" smtClean="0"/>
              <a:t> </a:t>
            </a:r>
            <a:r>
              <a:rPr lang="sv-SE" sz="2400" dirty="0"/>
              <a:t>Moruz L., </a:t>
            </a:r>
            <a:r>
              <a:rPr lang="sv-SE" sz="2400" i="1" dirty="0" smtClean="0"/>
              <a:t>et al. </a:t>
            </a:r>
            <a:r>
              <a:rPr lang="sv-SE" sz="2400" dirty="0" smtClean="0"/>
              <a:t>Chromatographic retention time prediction for posttranslationally modified peptides, Proteomics </a:t>
            </a:r>
            <a:r>
              <a:rPr lang="sv-SE" sz="2400" dirty="0"/>
              <a:t>2012, 12 1151-1159</a:t>
            </a:r>
            <a:r>
              <a:rPr lang="sv-SE" sz="2400" dirty="0" smtClean="0"/>
              <a:t>.</a:t>
            </a:r>
          </a:p>
          <a:p>
            <a:r>
              <a:rPr lang="en-US" sz="2400" b="1" dirty="0" smtClean="0">
                <a:solidFill>
                  <a:srgbClr val="0070C0"/>
                </a:solidFill>
              </a:rPr>
              <a:t>[2] </a:t>
            </a:r>
            <a:r>
              <a:rPr lang="en-US" sz="2400" dirty="0" err="1"/>
              <a:t>Helsens</a:t>
            </a:r>
            <a:r>
              <a:rPr lang="en-US" sz="2400" dirty="0"/>
              <a:t> K</a:t>
            </a:r>
            <a:r>
              <a:rPr lang="en-US" sz="2400" dirty="0" smtClean="0"/>
              <a:t>, </a:t>
            </a:r>
            <a:r>
              <a:rPr lang="en-US" sz="2400" i="1" dirty="0" smtClean="0"/>
              <a:t>et al</a:t>
            </a:r>
            <a:r>
              <a:rPr lang="en-US" sz="2400" dirty="0" smtClean="0"/>
              <a:t>. </a:t>
            </a:r>
            <a:r>
              <a:rPr lang="en-US" sz="2400" dirty="0" err="1" smtClean="0"/>
              <a:t>Ms_lims</a:t>
            </a:r>
            <a:r>
              <a:rPr lang="en-US" sz="2400" dirty="0" smtClean="0"/>
              <a:t>, a simple yet powerful open source LIMS for mass spectrometry-driven proteomics. </a:t>
            </a:r>
            <a:r>
              <a:rPr lang="en-US" sz="2400" dirty="0"/>
              <a:t>Proteomics. 2010 Mar;10(6):1261-4</a:t>
            </a:r>
            <a:r>
              <a:rPr lang="en-US" sz="2400" dirty="0" smtClean="0"/>
              <a:t>.</a:t>
            </a:r>
          </a:p>
          <a:p>
            <a:r>
              <a:rPr lang="en-US" sz="2400" b="1" dirty="0" smtClean="0">
                <a:solidFill>
                  <a:srgbClr val="0070C0"/>
                </a:solidFill>
              </a:rPr>
              <a:t>[</a:t>
            </a:r>
            <a:r>
              <a:rPr lang="en-US" sz="2400" b="1" dirty="0">
                <a:solidFill>
                  <a:srgbClr val="0070C0"/>
                </a:solidFill>
              </a:rPr>
              <a:t>3]</a:t>
            </a:r>
            <a:r>
              <a:rPr lang="en-US" sz="2400" dirty="0"/>
              <a:t> </a:t>
            </a:r>
            <a:r>
              <a:rPr lang="en-US" sz="2400" dirty="0" err="1" smtClean="0"/>
              <a:t>Paulovich</a:t>
            </a:r>
            <a:r>
              <a:rPr lang="en-US" sz="2400" dirty="0" smtClean="0"/>
              <a:t> A. G., </a:t>
            </a:r>
            <a:r>
              <a:rPr lang="en-US" sz="2400" i="1" dirty="0" smtClean="0"/>
              <a:t>et al. </a:t>
            </a:r>
            <a:r>
              <a:rPr lang="en-US" sz="2400" dirty="0" err="1"/>
              <a:t>Interlaboratory</a:t>
            </a:r>
            <a:r>
              <a:rPr lang="en-US" sz="2400" dirty="0"/>
              <a:t> Study Characterizing a </a:t>
            </a:r>
            <a:r>
              <a:rPr lang="en-US" sz="2400" dirty="0" smtClean="0"/>
              <a:t>Yeast Performance </a:t>
            </a:r>
            <a:r>
              <a:rPr lang="en-US" sz="2400" dirty="0"/>
              <a:t>Standard for </a:t>
            </a:r>
            <a:r>
              <a:rPr lang="en-US" sz="2400" dirty="0" smtClean="0"/>
              <a:t>Benchmarking LC-MS </a:t>
            </a:r>
            <a:r>
              <a:rPr lang="en-US" sz="2400" dirty="0"/>
              <a:t>Platform </a:t>
            </a:r>
            <a:r>
              <a:rPr lang="en-US" sz="2400" dirty="0" smtClean="0"/>
              <a:t>Performance. </a:t>
            </a:r>
            <a:r>
              <a:rPr lang="en-US" sz="2400" dirty="0"/>
              <a:t>Molecular &amp; Cellular </a:t>
            </a:r>
            <a:r>
              <a:rPr lang="en-US" sz="2400" dirty="0" smtClean="0"/>
              <a:t>Proteomics 2010, 9.2: 242-254</a:t>
            </a:r>
            <a:endParaRPr lang="en-US" sz="2400" dirty="0"/>
          </a:p>
        </p:txBody>
      </p:sp>
      <p:cxnSp>
        <p:nvCxnSpPr>
          <p:cNvPr id="34" name="Straight Connector 33"/>
          <p:cNvCxnSpPr/>
          <p:nvPr/>
        </p:nvCxnSpPr>
        <p:spPr>
          <a:xfrm flipH="1">
            <a:off x="655637" y="38389719"/>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2"/>
          <p:cNvPicPr>
            <a:picLocks noChangeAspect="1" noChangeArrowheads="1"/>
          </p:cNvPicPr>
          <p:nvPr/>
        </p:nvPicPr>
        <p:blipFill rotWithShape="1">
          <a:blip r:embed="rId2" cstate="print"/>
          <a:srcRect l="29607" t="11458" r="35578" b="79167"/>
          <a:stretch/>
        </p:blipFill>
        <p:spPr bwMode="auto">
          <a:xfrm>
            <a:off x="13817599" y="41010999"/>
            <a:ext cx="10871517" cy="1645920"/>
          </a:xfrm>
          <a:prstGeom prst="rect">
            <a:avLst/>
          </a:prstGeom>
          <a:noFill/>
          <a:ln w="9525">
            <a:noFill/>
            <a:miter lim="800000"/>
            <a:headEnd/>
            <a:tailEnd/>
          </a:ln>
        </p:spPr>
      </p:pic>
      <p:sp>
        <p:nvSpPr>
          <p:cNvPr id="36" name="TextBox 35"/>
          <p:cNvSpPr txBox="1"/>
          <p:nvPr/>
        </p:nvSpPr>
        <p:spPr>
          <a:xfrm>
            <a:off x="1951037" y="41184056"/>
            <a:ext cx="9480352" cy="1015663"/>
          </a:xfrm>
          <a:prstGeom prst="rect">
            <a:avLst/>
          </a:prstGeom>
          <a:noFill/>
        </p:spPr>
        <p:txBody>
          <a:bodyPr wrap="none" rtlCol="0">
            <a:spAutoFit/>
          </a:bodyPr>
          <a:lstStyle/>
          <a:p>
            <a:r>
              <a:rPr lang="en-US" sz="6000" i="1" smtClean="0">
                <a:solidFill>
                  <a:schemeClr val="accent1">
                    <a:lumMod val="75000"/>
                  </a:schemeClr>
                </a:solidFill>
              </a:rPr>
              <a:t>http://www.compomics.com</a:t>
            </a:r>
            <a:endParaRPr lang="en-US" sz="6000" i="1">
              <a:solidFill>
                <a:schemeClr val="accent1">
                  <a:lumMod val="75000"/>
                </a:schemeClr>
              </a:solidFill>
            </a:endParaRPr>
          </a:p>
        </p:txBody>
      </p:sp>
      <p:cxnSp>
        <p:nvCxnSpPr>
          <p:cNvPr id="37" name="Straight Connector 36"/>
          <p:cNvCxnSpPr/>
          <p:nvPr/>
        </p:nvCxnSpPr>
        <p:spPr>
          <a:xfrm flipH="1">
            <a:off x="655637" y="40828119"/>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94576" y="32119576"/>
            <a:ext cx="13024659" cy="954107"/>
          </a:xfrm>
          <a:prstGeom prst="rect">
            <a:avLst/>
          </a:prstGeom>
          <a:noFill/>
        </p:spPr>
        <p:txBody>
          <a:bodyPr wrap="square" rtlCol="0">
            <a:spAutoFit/>
          </a:bodyPr>
          <a:lstStyle/>
          <a:p>
            <a:r>
              <a:rPr lang="nl-BE" sz="2800" b="1" dirty="0" smtClean="0"/>
              <a:t>Fig </a:t>
            </a:r>
            <a:r>
              <a:rPr lang="nl-BE" sz="2800" b="1" dirty="0"/>
              <a:t>1</a:t>
            </a:r>
            <a:r>
              <a:rPr lang="nl-BE" sz="2800" b="1" dirty="0" smtClean="0"/>
              <a:t>. Error in retention time prediction is lower in the middle of the gradient, but this difference is of limited impact for targeted proteomics</a:t>
            </a:r>
            <a:endParaRPr lang="en-US" dirty="0"/>
          </a:p>
        </p:txBody>
      </p:sp>
      <p:sp>
        <p:nvSpPr>
          <p:cNvPr id="53" name="TextBox 52"/>
          <p:cNvSpPr txBox="1"/>
          <p:nvPr/>
        </p:nvSpPr>
        <p:spPr>
          <a:xfrm>
            <a:off x="19279772" y="1051718"/>
            <a:ext cx="7731540" cy="830997"/>
          </a:xfrm>
          <a:prstGeom prst="rect">
            <a:avLst/>
          </a:prstGeom>
          <a:noFill/>
        </p:spPr>
        <p:txBody>
          <a:bodyPr wrap="none" rtlCol="0">
            <a:spAutoFit/>
          </a:bodyPr>
          <a:lstStyle/>
          <a:p>
            <a:r>
              <a:rPr lang="en-US" sz="4800" dirty="0"/>
              <a:t>n</a:t>
            </a:r>
            <a:r>
              <a:rPr lang="en-US" sz="4800" dirty="0" smtClean="0"/>
              <a:t>icolas.housset@vib-ugent.be</a:t>
            </a:r>
            <a:endParaRPr lang="en-US" sz="4800"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78037" y="287958"/>
            <a:ext cx="1606057" cy="2002219"/>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577" y="23775708"/>
            <a:ext cx="13182601" cy="8259101"/>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77692" y="19523619"/>
            <a:ext cx="12837708" cy="7620000"/>
          </a:xfrm>
          <a:prstGeom prst="rect">
            <a:avLst/>
          </a:prstGeom>
        </p:spPr>
      </p:pic>
      <p:sp>
        <p:nvSpPr>
          <p:cNvPr id="10" name="TextBox 9"/>
          <p:cNvSpPr txBox="1"/>
          <p:nvPr/>
        </p:nvSpPr>
        <p:spPr>
          <a:xfrm>
            <a:off x="15460082" y="28223261"/>
            <a:ext cx="13624012" cy="2308324"/>
          </a:xfrm>
          <a:prstGeom prst="rect">
            <a:avLst/>
          </a:prstGeom>
          <a:noFill/>
        </p:spPr>
        <p:txBody>
          <a:bodyPr wrap="square" rtlCol="0">
            <a:spAutoFit/>
          </a:bodyPr>
          <a:lstStyle/>
          <a:p>
            <a:pPr algn="just"/>
            <a:r>
              <a:rPr lang="en-US" sz="3600" dirty="0" smtClean="0"/>
              <a:t>From an experimental point of view, reducing the gradient will affect negatively the proteome coverage. In fact, we could say that the gradient is already reduced because of the absence of MS2 spectra after 100 minutes.</a:t>
            </a:r>
            <a:endParaRPr lang="en-US" sz="3600" dirty="0"/>
          </a:p>
        </p:txBody>
      </p:sp>
      <p:sp>
        <p:nvSpPr>
          <p:cNvPr id="11" name="TextBox 10"/>
          <p:cNvSpPr txBox="1"/>
          <p:nvPr/>
        </p:nvSpPr>
        <p:spPr>
          <a:xfrm>
            <a:off x="15460082" y="32542427"/>
            <a:ext cx="13950937" cy="4524315"/>
          </a:xfrm>
          <a:prstGeom prst="rect">
            <a:avLst/>
          </a:prstGeom>
          <a:noFill/>
        </p:spPr>
        <p:txBody>
          <a:bodyPr wrap="square" rtlCol="0">
            <a:spAutoFit/>
          </a:bodyPr>
          <a:lstStyle/>
          <a:p>
            <a:pPr algn="just"/>
            <a:r>
              <a:rPr lang="en-US" sz="3600" dirty="0" smtClean="0"/>
              <a:t>Retention time prediction is an issue that has been existing for 40 years. More than precision,  what we really lack in order to make targeted proteomics really efficient and used by companies is an algorithm which is both able to explain what are the peptide/protocol properties with the biggest influence on the retention time AND to adapt to other experimental setups.</a:t>
            </a:r>
          </a:p>
          <a:p>
            <a:pPr algn="just"/>
            <a:r>
              <a:rPr lang="en-US" sz="3600" dirty="0" smtClean="0"/>
              <a:t>Our plan is to develop such an algorithm, and we expect to find differences in the relevant properties for different peptide lengths.</a:t>
            </a:r>
            <a:endParaRPr lang="en-US" sz="3600" dirty="0"/>
          </a:p>
        </p:txBody>
      </p:sp>
      <p:sp>
        <p:nvSpPr>
          <p:cNvPr id="12" name="TextBox 11"/>
          <p:cNvSpPr txBox="1"/>
          <p:nvPr/>
        </p:nvSpPr>
        <p:spPr>
          <a:xfrm>
            <a:off x="1111189" y="33073683"/>
            <a:ext cx="13182600" cy="5632311"/>
          </a:xfrm>
          <a:prstGeom prst="rect">
            <a:avLst/>
          </a:prstGeom>
          <a:noFill/>
        </p:spPr>
        <p:txBody>
          <a:bodyPr wrap="square" rtlCol="0">
            <a:spAutoFit/>
          </a:bodyPr>
          <a:lstStyle/>
          <a:p>
            <a:pPr algn="just"/>
            <a:r>
              <a:rPr lang="en-US" sz="3600" dirty="0" smtClean="0"/>
              <a:t>For each lab, we separate the gradient in 500 seconds interval, and we compute the 95% centile of the error at the sample level.  Each boxplot represents those centile by lab and by gradient interval.</a:t>
            </a:r>
          </a:p>
          <a:p>
            <a:pPr algn="just"/>
            <a:r>
              <a:rPr lang="en-US" sz="3600" dirty="0" smtClean="0"/>
              <a:t>We see </a:t>
            </a:r>
            <a:r>
              <a:rPr lang="en-US" sz="3600" dirty="0"/>
              <a:t>that the error in the prediction is lower and more stable in the middle of the gradient, but it is partly due to the higher understanding from ELUDE in this part of the gradient of the relationship between peptide properties and retention time.  Moreover, the prediction error does not change that much along the gradient to justify a thinner time width on transition scheduling.</a:t>
            </a:r>
          </a:p>
          <a:p>
            <a:endParaRPr lang="en-US" sz="3600" dirty="0"/>
          </a:p>
        </p:txBody>
      </p:sp>
      <p:sp>
        <p:nvSpPr>
          <p:cNvPr id="14" name="TextBox 13"/>
          <p:cNvSpPr txBox="1"/>
          <p:nvPr/>
        </p:nvSpPr>
        <p:spPr>
          <a:xfrm>
            <a:off x="9327132" y="7905148"/>
            <a:ext cx="11811000" cy="1015663"/>
          </a:xfrm>
          <a:prstGeom prst="rect">
            <a:avLst/>
          </a:prstGeom>
          <a:noFill/>
        </p:spPr>
        <p:txBody>
          <a:bodyPr wrap="square" rtlCol="0">
            <a:spAutoFit/>
          </a:bodyPr>
          <a:lstStyle/>
          <a:p>
            <a:pPr algn="ctr">
              <a:spcAft>
                <a:spcPts val="1451"/>
              </a:spcAft>
            </a:pPr>
            <a:r>
              <a:rPr lang="nl-BE" sz="6000" b="1" dirty="0"/>
              <a:t>Introduction</a:t>
            </a:r>
          </a:p>
        </p:txBody>
      </p:sp>
      <p:sp>
        <p:nvSpPr>
          <p:cNvPr id="16" name="TextBox 15"/>
          <p:cNvSpPr txBox="1"/>
          <p:nvPr/>
        </p:nvSpPr>
        <p:spPr>
          <a:xfrm>
            <a:off x="15443357" y="15553301"/>
            <a:ext cx="13787280" cy="3970318"/>
          </a:xfrm>
          <a:prstGeom prst="rect">
            <a:avLst/>
          </a:prstGeom>
          <a:noFill/>
        </p:spPr>
        <p:txBody>
          <a:bodyPr wrap="square" rtlCol="0">
            <a:spAutoFit/>
          </a:bodyPr>
          <a:lstStyle/>
          <a:p>
            <a:pPr algn="just"/>
            <a:r>
              <a:rPr lang="en-US" sz="3600" dirty="0"/>
              <a:t>Fig.2 shows for each sample and technical replicate from lab2 the evolution of the number of proteins identified as we move further in the gradient. The retention time shown on the x-axis starts at 900 seconds and stops at 6100 seconds: no further protein is identified between 6100 and 8100 seconds, but it is due to the fact that no MS2 spectra are recorded in this interval.</a:t>
            </a:r>
          </a:p>
          <a:p>
            <a:endParaRPr lang="en-US" sz="3600" dirty="0"/>
          </a:p>
        </p:txBody>
      </p:sp>
      <p:cxnSp>
        <p:nvCxnSpPr>
          <p:cNvPr id="39" name="Straight Connector 38"/>
          <p:cNvCxnSpPr/>
          <p:nvPr/>
        </p:nvCxnSpPr>
        <p:spPr>
          <a:xfrm flipH="1">
            <a:off x="523008" y="14989911"/>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30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4311</TotalTime>
  <Words>829</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Housset</dc:creator>
  <cp:lastModifiedBy>Nicolas Housset</cp:lastModifiedBy>
  <cp:revision>161</cp:revision>
  <cp:lastPrinted>2013-12-02T13:59:55Z</cp:lastPrinted>
  <dcterms:created xsi:type="dcterms:W3CDTF">2012-11-18T10:30:12Z</dcterms:created>
  <dcterms:modified xsi:type="dcterms:W3CDTF">2013-12-03T07:04:07Z</dcterms:modified>
</cp:coreProperties>
</file>