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8" r:id="rId4"/>
    <p:sldId id="265" r:id="rId5"/>
    <p:sldId id="259" r:id="rId6"/>
    <p:sldId id="260" r:id="rId7"/>
    <p:sldId id="261"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A4F6A-89A6-4755-B52C-E9EE0DD813F9}" v="51" dt="2022-10-24T21:40:52.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826" autoAdjust="0"/>
  </p:normalViewPr>
  <p:slideViewPr>
    <p:cSldViewPr snapToGrid="0">
      <p:cViewPr>
        <p:scale>
          <a:sx n="42" d="100"/>
          <a:sy n="42" d="100"/>
        </p:scale>
        <p:origin x="1604"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49" d="100"/>
          <a:sy n="49" d="100"/>
        </p:scale>
        <p:origin x="2740" y="-8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Indriets" userId="e725c3cd5a99117f" providerId="LiveId" clId="{57DA4F6A-89A6-4755-B52C-E9EE0DD813F9}"/>
    <pc:docChg chg="undo custSel addSld delSld modSld">
      <pc:chgData name="Nicolas Indriets" userId="e725c3cd5a99117f" providerId="LiveId" clId="{57DA4F6A-89A6-4755-B52C-E9EE0DD813F9}" dt="2022-10-24T22:10:19.522" v="8834" actId="20577"/>
      <pc:docMkLst>
        <pc:docMk/>
      </pc:docMkLst>
      <pc:sldChg chg="modSp del mod modNotesTx">
        <pc:chgData name="Nicolas Indriets" userId="e725c3cd5a99117f" providerId="LiveId" clId="{57DA4F6A-89A6-4755-B52C-E9EE0DD813F9}" dt="2022-10-24T21:18:31.683" v="7747" actId="2696"/>
        <pc:sldMkLst>
          <pc:docMk/>
          <pc:sldMk cId="967045612" sldId="257"/>
        </pc:sldMkLst>
        <pc:spChg chg="mod">
          <ac:chgData name="Nicolas Indriets" userId="e725c3cd5a99117f" providerId="LiveId" clId="{57DA4F6A-89A6-4755-B52C-E9EE0DD813F9}" dt="2022-10-24T15:11:13.718" v="374" actId="122"/>
          <ac:spMkLst>
            <pc:docMk/>
            <pc:sldMk cId="967045612" sldId="257"/>
            <ac:spMk id="2" creationId="{8CFBFBFE-71A3-FBBC-03B6-78DBF4085694}"/>
          </ac:spMkLst>
        </pc:spChg>
      </pc:sldChg>
      <pc:sldChg chg="addSp delSp modSp mod modNotesTx">
        <pc:chgData name="Nicolas Indriets" userId="e725c3cd5a99117f" providerId="LiveId" clId="{57DA4F6A-89A6-4755-B52C-E9EE0DD813F9}" dt="2022-10-24T21:37:31.301" v="7748" actId="20577"/>
        <pc:sldMkLst>
          <pc:docMk/>
          <pc:sldMk cId="4213073097" sldId="258"/>
        </pc:sldMkLst>
        <pc:spChg chg="mod">
          <ac:chgData name="Nicolas Indriets" userId="e725c3cd5a99117f" providerId="LiveId" clId="{57DA4F6A-89A6-4755-B52C-E9EE0DD813F9}" dt="2022-10-24T14:55:42.521" v="211" actId="122"/>
          <ac:spMkLst>
            <pc:docMk/>
            <pc:sldMk cId="4213073097" sldId="258"/>
            <ac:spMk id="2" creationId="{6C080307-6A36-7357-E105-0C79F5B98783}"/>
          </ac:spMkLst>
        </pc:spChg>
        <pc:spChg chg="mod">
          <ac:chgData name="Nicolas Indriets" userId="e725c3cd5a99117f" providerId="LiveId" clId="{57DA4F6A-89A6-4755-B52C-E9EE0DD813F9}" dt="2022-10-24T14:55:25.128" v="207" actId="5793"/>
          <ac:spMkLst>
            <pc:docMk/>
            <pc:sldMk cId="4213073097" sldId="258"/>
            <ac:spMk id="3" creationId="{3FFE74D5-8B7C-DF67-A61E-E1F1783963E9}"/>
          </ac:spMkLst>
        </pc:spChg>
        <pc:spChg chg="add del mod">
          <ac:chgData name="Nicolas Indriets" userId="e725c3cd5a99117f" providerId="LiveId" clId="{57DA4F6A-89A6-4755-B52C-E9EE0DD813F9}" dt="2022-10-24T15:01:56.929" v="260" actId="478"/>
          <ac:spMkLst>
            <pc:docMk/>
            <pc:sldMk cId="4213073097" sldId="258"/>
            <ac:spMk id="8" creationId="{1EC6A060-1A3E-26CF-CE8C-BD4250AF0304}"/>
          </ac:spMkLst>
        </pc:spChg>
        <pc:spChg chg="add del mod">
          <ac:chgData name="Nicolas Indriets" userId="e725c3cd5a99117f" providerId="LiveId" clId="{57DA4F6A-89A6-4755-B52C-E9EE0DD813F9}" dt="2022-10-24T15:01:56.929" v="260" actId="478"/>
          <ac:spMkLst>
            <pc:docMk/>
            <pc:sldMk cId="4213073097" sldId="258"/>
            <ac:spMk id="9" creationId="{A1A73C78-8E97-0C38-0FAB-4020CEAABF53}"/>
          </ac:spMkLst>
        </pc:spChg>
        <pc:spChg chg="add del mod">
          <ac:chgData name="Nicolas Indriets" userId="e725c3cd5a99117f" providerId="LiveId" clId="{57DA4F6A-89A6-4755-B52C-E9EE0DD813F9}" dt="2022-10-24T15:01:56.929" v="260" actId="478"/>
          <ac:spMkLst>
            <pc:docMk/>
            <pc:sldMk cId="4213073097" sldId="258"/>
            <ac:spMk id="10" creationId="{C7AD55E6-1251-A232-9D74-C81BF19F827B}"/>
          </ac:spMkLst>
        </pc:spChg>
        <pc:spChg chg="add del mod">
          <ac:chgData name="Nicolas Indriets" userId="e725c3cd5a99117f" providerId="LiveId" clId="{57DA4F6A-89A6-4755-B52C-E9EE0DD813F9}" dt="2022-10-24T15:12:57.890" v="385" actId="478"/>
          <ac:spMkLst>
            <pc:docMk/>
            <pc:sldMk cId="4213073097" sldId="258"/>
            <ac:spMk id="15" creationId="{96E2D1A8-4EB6-D759-836E-E7DCF43094B2}"/>
          </ac:spMkLst>
        </pc:spChg>
        <pc:graphicFrameChg chg="add del mod">
          <ac:chgData name="Nicolas Indriets" userId="e725c3cd5a99117f" providerId="LiveId" clId="{57DA4F6A-89A6-4755-B52C-E9EE0DD813F9}" dt="2022-10-24T15:01:56.929" v="260" actId="478"/>
          <ac:graphicFrameMkLst>
            <pc:docMk/>
            <pc:sldMk cId="4213073097" sldId="258"/>
            <ac:graphicFrameMk id="7" creationId="{21CBB70B-7F08-6B8B-AD0F-BFA6C6611C07}"/>
          </ac:graphicFrameMkLst>
        </pc:graphicFrameChg>
        <pc:picChg chg="add mod">
          <ac:chgData name="Nicolas Indriets" userId="e725c3cd5a99117f" providerId="LiveId" clId="{57DA4F6A-89A6-4755-B52C-E9EE0DD813F9}" dt="2022-10-24T14:55:35" v="210" actId="1076"/>
          <ac:picMkLst>
            <pc:docMk/>
            <pc:sldMk cId="4213073097" sldId="258"/>
            <ac:picMk id="12" creationId="{C21EC743-520A-21CD-3AF0-2A95B8AAD54C}"/>
          </ac:picMkLst>
        </pc:picChg>
        <pc:picChg chg="add mod">
          <ac:chgData name="Nicolas Indriets" userId="e725c3cd5a99117f" providerId="LiveId" clId="{57DA4F6A-89A6-4755-B52C-E9EE0DD813F9}" dt="2022-10-24T17:42:08.736" v="4085" actId="1076"/>
          <ac:picMkLst>
            <pc:docMk/>
            <pc:sldMk cId="4213073097" sldId="258"/>
            <ac:picMk id="14" creationId="{F0F0DF21-4A0F-00A9-3E23-575C9758E30D}"/>
          </ac:picMkLst>
        </pc:picChg>
        <pc:inkChg chg="add del">
          <ac:chgData name="Nicolas Indriets" userId="e725c3cd5a99117f" providerId="LiveId" clId="{57DA4F6A-89A6-4755-B52C-E9EE0DD813F9}" dt="2022-10-24T15:13:50.655" v="387" actId="9405"/>
          <ac:inkMkLst>
            <pc:docMk/>
            <pc:sldMk cId="4213073097" sldId="258"/>
            <ac:inkMk id="16" creationId="{C7E5C740-6619-3137-5783-991F00DECE17}"/>
          </ac:inkMkLst>
        </pc:inkChg>
      </pc:sldChg>
      <pc:sldChg chg="addSp delSp modSp mod modNotesTx">
        <pc:chgData name="Nicolas Indriets" userId="e725c3cd5a99117f" providerId="LiveId" clId="{57DA4F6A-89A6-4755-B52C-E9EE0DD813F9}" dt="2022-10-24T17:44:53.601" v="4112" actId="20577"/>
        <pc:sldMkLst>
          <pc:docMk/>
          <pc:sldMk cId="1961118585" sldId="259"/>
        </pc:sldMkLst>
        <pc:spChg chg="mod">
          <ac:chgData name="Nicolas Indriets" userId="e725c3cd5a99117f" providerId="LiveId" clId="{57DA4F6A-89A6-4755-B52C-E9EE0DD813F9}" dt="2022-10-24T15:11:18.880" v="375" actId="122"/>
          <ac:spMkLst>
            <pc:docMk/>
            <pc:sldMk cId="1961118585" sldId="259"/>
            <ac:spMk id="2" creationId="{8D51DB2C-7C7A-B1AD-689C-78BD185F6E05}"/>
          </ac:spMkLst>
        </pc:spChg>
        <pc:spChg chg="del">
          <ac:chgData name="Nicolas Indriets" userId="e725c3cd5a99117f" providerId="LiveId" clId="{57DA4F6A-89A6-4755-B52C-E9EE0DD813F9}" dt="2022-10-24T17:41:33.365" v="4082" actId="478"/>
          <ac:spMkLst>
            <pc:docMk/>
            <pc:sldMk cId="1961118585" sldId="259"/>
            <ac:spMk id="3" creationId="{2C464F3D-936A-2274-3089-6EDDB2F031AD}"/>
          </ac:spMkLst>
        </pc:spChg>
        <pc:spChg chg="add del">
          <ac:chgData name="Nicolas Indriets" userId="e725c3cd5a99117f" providerId="LiveId" clId="{57DA4F6A-89A6-4755-B52C-E9EE0DD813F9}" dt="2022-10-24T16:18:22.046" v="962"/>
          <ac:spMkLst>
            <pc:docMk/>
            <pc:sldMk cId="1961118585" sldId="259"/>
            <ac:spMk id="7" creationId="{1B619AEE-960D-02AD-71FA-342C9981834B}"/>
          </ac:spMkLst>
        </pc:spChg>
        <pc:spChg chg="add del">
          <ac:chgData name="Nicolas Indriets" userId="e725c3cd5a99117f" providerId="LiveId" clId="{57DA4F6A-89A6-4755-B52C-E9EE0DD813F9}" dt="2022-10-24T16:18:35.693" v="964"/>
          <ac:spMkLst>
            <pc:docMk/>
            <pc:sldMk cId="1961118585" sldId="259"/>
            <ac:spMk id="8" creationId="{3A545BDE-5EBD-5662-E620-F83A0A6F21CF}"/>
          </ac:spMkLst>
        </pc:spChg>
        <pc:picChg chg="add mod">
          <ac:chgData name="Nicolas Indriets" userId="e725c3cd5a99117f" providerId="LiveId" clId="{57DA4F6A-89A6-4755-B52C-E9EE0DD813F9}" dt="2022-10-24T17:41:42.823" v="4083" actId="1076"/>
          <ac:picMkLst>
            <pc:docMk/>
            <pc:sldMk cId="1961118585" sldId="259"/>
            <ac:picMk id="10" creationId="{16B4AC11-3450-C745-A473-298D381B647C}"/>
          </ac:picMkLst>
        </pc:picChg>
      </pc:sldChg>
      <pc:sldChg chg="modSp mod modNotesTx">
        <pc:chgData name="Nicolas Indriets" userId="e725c3cd5a99117f" providerId="LiveId" clId="{57DA4F6A-89A6-4755-B52C-E9EE0DD813F9}" dt="2022-10-24T22:10:19.522" v="8834" actId="20577"/>
        <pc:sldMkLst>
          <pc:docMk/>
          <pc:sldMk cId="1497384624" sldId="260"/>
        </pc:sldMkLst>
        <pc:spChg chg="mod">
          <ac:chgData name="Nicolas Indriets" userId="e725c3cd5a99117f" providerId="LiveId" clId="{57DA4F6A-89A6-4755-B52C-E9EE0DD813F9}" dt="2022-10-24T15:11:23.288" v="376" actId="122"/>
          <ac:spMkLst>
            <pc:docMk/>
            <pc:sldMk cId="1497384624" sldId="260"/>
            <ac:spMk id="2" creationId="{15F50FEE-D2B7-EC62-9F2A-A442E3CA81BF}"/>
          </ac:spMkLst>
        </pc:spChg>
        <pc:spChg chg="mod">
          <ac:chgData name="Nicolas Indriets" userId="e725c3cd5a99117f" providerId="LiveId" clId="{57DA4F6A-89A6-4755-B52C-E9EE0DD813F9}" dt="2022-10-24T22:10:19.522" v="8834" actId="20577"/>
          <ac:spMkLst>
            <pc:docMk/>
            <pc:sldMk cId="1497384624" sldId="260"/>
            <ac:spMk id="3" creationId="{990E315B-91E7-85E2-5C7D-67E6D44325C1}"/>
          </ac:spMkLst>
        </pc:spChg>
      </pc:sldChg>
      <pc:sldChg chg="modSp mod modNotesTx">
        <pc:chgData name="Nicolas Indriets" userId="e725c3cd5a99117f" providerId="LiveId" clId="{57DA4F6A-89A6-4755-B52C-E9EE0DD813F9}" dt="2022-10-24T21:58:54.885" v="8609" actId="20577"/>
        <pc:sldMkLst>
          <pc:docMk/>
          <pc:sldMk cId="442296189" sldId="261"/>
        </pc:sldMkLst>
        <pc:spChg chg="mod">
          <ac:chgData name="Nicolas Indriets" userId="e725c3cd5a99117f" providerId="LiveId" clId="{57DA4F6A-89A6-4755-B52C-E9EE0DD813F9}" dt="2022-10-24T15:11:26.646" v="377" actId="122"/>
          <ac:spMkLst>
            <pc:docMk/>
            <pc:sldMk cId="442296189" sldId="261"/>
            <ac:spMk id="2" creationId="{E4FF5BE2-68AB-5CC5-9905-FD95E9C27616}"/>
          </ac:spMkLst>
        </pc:spChg>
        <pc:spChg chg="mod">
          <ac:chgData name="Nicolas Indriets" userId="e725c3cd5a99117f" providerId="LiveId" clId="{57DA4F6A-89A6-4755-B52C-E9EE0DD813F9}" dt="2022-10-24T21:58:54.885" v="8609" actId="20577"/>
          <ac:spMkLst>
            <pc:docMk/>
            <pc:sldMk cId="442296189" sldId="261"/>
            <ac:spMk id="3" creationId="{049C0AA7-4B78-C3D9-5588-DDC25251B284}"/>
          </ac:spMkLst>
        </pc:spChg>
      </pc:sldChg>
      <pc:sldChg chg="modSp mod">
        <pc:chgData name="Nicolas Indriets" userId="e725c3cd5a99117f" providerId="LiveId" clId="{57DA4F6A-89A6-4755-B52C-E9EE0DD813F9}" dt="2022-10-24T15:11:30.206" v="378" actId="122"/>
        <pc:sldMkLst>
          <pc:docMk/>
          <pc:sldMk cId="1902735983" sldId="262"/>
        </pc:sldMkLst>
        <pc:spChg chg="mod">
          <ac:chgData name="Nicolas Indriets" userId="e725c3cd5a99117f" providerId="LiveId" clId="{57DA4F6A-89A6-4755-B52C-E9EE0DD813F9}" dt="2022-10-24T15:11:30.206" v="378" actId="122"/>
          <ac:spMkLst>
            <pc:docMk/>
            <pc:sldMk cId="1902735983" sldId="262"/>
            <ac:spMk id="2" creationId="{F259118F-B0AA-64A1-2709-CA06549B1364}"/>
          </ac:spMkLst>
        </pc:spChg>
        <pc:spChg chg="mod">
          <ac:chgData name="Nicolas Indriets" userId="e725c3cd5a99117f" providerId="LiveId" clId="{57DA4F6A-89A6-4755-B52C-E9EE0DD813F9}" dt="2022-10-24T15:09:58.144" v="369" actId="20577"/>
          <ac:spMkLst>
            <pc:docMk/>
            <pc:sldMk cId="1902735983" sldId="262"/>
            <ac:spMk id="3" creationId="{920AA79E-0563-BC6E-6AAD-CE1519F57A88}"/>
          </ac:spMkLst>
        </pc:spChg>
      </pc:sldChg>
      <pc:sldChg chg="modSp mod">
        <pc:chgData name="Nicolas Indriets" userId="e725c3cd5a99117f" providerId="LiveId" clId="{57DA4F6A-89A6-4755-B52C-E9EE0DD813F9}" dt="2022-10-24T15:11:34.072" v="379" actId="122"/>
        <pc:sldMkLst>
          <pc:docMk/>
          <pc:sldMk cId="495500868" sldId="263"/>
        </pc:sldMkLst>
        <pc:spChg chg="mod">
          <ac:chgData name="Nicolas Indriets" userId="e725c3cd5a99117f" providerId="LiveId" clId="{57DA4F6A-89A6-4755-B52C-E9EE0DD813F9}" dt="2022-10-24T15:11:34.072" v="379" actId="122"/>
          <ac:spMkLst>
            <pc:docMk/>
            <pc:sldMk cId="495500868" sldId="263"/>
            <ac:spMk id="2" creationId="{D26EE245-9AE3-6429-BB2E-67398D9034E8}"/>
          </ac:spMkLst>
        </pc:spChg>
      </pc:sldChg>
      <pc:sldChg chg="modSp mod">
        <pc:chgData name="Nicolas Indriets" userId="e725c3cd5a99117f" providerId="LiveId" clId="{57DA4F6A-89A6-4755-B52C-E9EE0DD813F9}" dt="2022-10-24T21:18:23.315" v="7746" actId="12"/>
        <pc:sldMkLst>
          <pc:docMk/>
          <pc:sldMk cId="2434939484" sldId="264"/>
        </pc:sldMkLst>
        <pc:spChg chg="mod">
          <ac:chgData name="Nicolas Indriets" userId="e725c3cd5a99117f" providerId="LiveId" clId="{57DA4F6A-89A6-4755-B52C-E9EE0DD813F9}" dt="2022-10-24T15:11:43.418" v="380" actId="122"/>
          <ac:spMkLst>
            <pc:docMk/>
            <pc:sldMk cId="2434939484" sldId="264"/>
            <ac:spMk id="2" creationId="{9D4326E9-76EA-0441-EECB-4BA4A49AD895}"/>
          </ac:spMkLst>
        </pc:spChg>
        <pc:spChg chg="mod">
          <ac:chgData name="Nicolas Indriets" userId="e725c3cd5a99117f" providerId="LiveId" clId="{57DA4F6A-89A6-4755-B52C-E9EE0DD813F9}" dt="2022-10-24T21:18:23.315" v="7746" actId="12"/>
          <ac:spMkLst>
            <pc:docMk/>
            <pc:sldMk cId="2434939484" sldId="264"/>
            <ac:spMk id="3" creationId="{4D67804D-1A0E-A260-5E6A-11366731B683}"/>
          </ac:spMkLst>
        </pc:spChg>
      </pc:sldChg>
      <pc:sldChg chg="addSp delSp modSp new mod modNotesTx">
        <pc:chgData name="Nicolas Indriets" userId="e725c3cd5a99117f" providerId="LiveId" clId="{57DA4F6A-89A6-4755-B52C-E9EE0DD813F9}" dt="2022-10-24T21:41:15.504" v="7777" actId="20577"/>
        <pc:sldMkLst>
          <pc:docMk/>
          <pc:sldMk cId="3768395435" sldId="265"/>
        </pc:sldMkLst>
        <pc:spChg chg="del">
          <ac:chgData name="Nicolas Indriets" userId="e725c3cd5a99117f" providerId="LiveId" clId="{57DA4F6A-89A6-4755-B52C-E9EE0DD813F9}" dt="2022-10-24T15:11:01.504" v="373" actId="478"/>
          <ac:spMkLst>
            <pc:docMk/>
            <pc:sldMk cId="3768395435" sldId="265"/>
            <ac:spMk id="2" creationId="{937A0313-AB60-C232-0A71-1C9C2639B960}"/>
          </ac:spMkLst>
        </pc:spChg>
        <pc:spChg chg="mod">
          <ac:chgData name="Nicolas Indriets" userId="e725c3cd5a99117f" providerId="LiveId" clId="{57DA4F6A-89A6-4755-B52C-E9EE0DD813F9}" dt="2022-10-24T15:28:17.165" v="484" actId="1076"/>
          <ac:spMkLst>
            <pc:docMk/>
            <pc:sldMk cId="3768395435" sldId="265"/>
            <ac:spMk id="3" creationId="{9DFFDE12-6DA8-8C5B-C09E-3B8F96FDC5EB}"/>
          </ac:spMkLst>
        </pc:spChg>
        <pc:spChg chg="add mod">
          <ac:chgData name="Nicolas Indriets" userId="e725c3cd5a99117f" providerId="LiveId" clId="{57DA4F6A-89A6-4755-B52C-E9EE0DD813F9}" dt="2022-10-24T15:29:50.647" v="522" actId="1076"/>
          <ac:spMkLst>
            <pc:docMk/>
            <pc:sldMk cId="3768395435" sldId="265"/>
            <ac:spMk id="6" creationId="{3C38908F-7F1B-3C95-1AAB-36CA7BD7BE0A}"/>
          </ac:spMkLst>
        </pc:spChg>
        <pc:spChg chg="add mod">
          <ac:chgData name="Nicolas Indriets" userId="e725c3cd5a99117f" providerId="LiveId" clId="{57DA4F6A-89A6-4755-B52C-E9EE0DD813F9}" dt="2022-10-24T15:28:29.326" v="488" actId="20577"/>
          <ac:spMkLst>
            <pc:docMk/>
            <pc:sldMk cId="3768395435" sldId="265"/>
            <ac:spMk id="13" creationId="{E27CEAA7-0E75-7173-A5DC-F622EA0FEA30}"/>
          </ac:spMkLst>
        </pc:spChg>
        <pc:spChg chg="add mod">
          <ac:chgData name="Nicolas Indriets" userId="e725c3cd5a99117f" providerId="LiveId" clId="{57DA4F6A-89A6-4755-B52C-E9EE0DD813F9}" dt="2022-10-24T15:30:12.204" v="524" actId="313"/>
          <ac:spMkLst>
            <pc:docMk/>
            <pc:sldMk cId="3768395435" sldId="265"/>
            <ac:spMk id="14" creationId="{1CEBBCAD-D450-3FAA-0B56-C45BF320F27A}"/>
          </ac:spMkLst>
        </pc:spChg>
        <pc:spChg chg="add mod">
          <ac:chgData name="Nicolas Indriets" userId="e725c3cd5a99117f" providerId="LiveId" clId="{57DA4F6A-89A6-4755-B52C-E9EE0DD813F9}" dt="2022-10-24T15:30:02.741" v="523"/>
          <ac:spMkLst>
            <pc:docMk/>
            <pc:sldMk cId="3768395435" sldId="265"/>
            <ac:spMk id="15" creationId="{1FC6A222-F049-C4C6-C27A-624727B9E5C1}"/>
          </ac:spMkLst>
        </pc:spChg>
        <pc:picChg chg="add mod">
          <ac:chgData name="Nicolas Indriets" userId="e725c3cd5a99117f" providerId="LiveId" clId="{57DA4F6A-89A6-4755-B52C-E9EE0DD813F9}" dt="2022-10-24T15:10:51.512" v="371"/>
          <ac:picMkLst>
            <pc:docMk/>
            <pc:sldMk cId="3768395435" sldId="265"/>
            <ac:picMk id="4" creationId="{63DA9342-DC95-3277-E1DD-9D028FDDF2EC}"/>
          </ac:picMkLst>
        </pc:picChg>
        <pc:picChg chg="add mod">
          <ac:chgData name="Nicolas Indriets" userId="e725c3cd5a99117f" providerId="LiveId" clId="{57DA4F6A-89A6-4755-B52C-E9EE0DD813F9}" dt="2022-10-24T15:10:51.512" v="371"/>
          <ac:picMkLst>
            <pc:docMk/>
            <pc:sldMk cId="3768395435" sldId="265"/>
            <ac:picMk id="5" creationId="{D1C7F40A-FB02-17DF-6F29-80DCD286BD2A}"/>
          </ac:picMkLst>
        </pc:picChg>
        <pc:picChg chg="add mod">
          <ac:chgData name="Nicolas Indriets" userId="e725c3cd5a99117f" providerId="LiveId" clId="{57DA4F6A-89A6-4755-B52C-E9EE0DD813F9}" dt="2022-10-24T15:27:15.694" v="463" actId="1076"/>
          <ac:picMkLst>
            <pc:docMk/>
            <pc:sldMk cId="3768395435" sldId="265"/>
            <ac:picMk id="8" creationId="{49346A65-6731-1E97-0D0E-A25CCAC9B97C}"/>
          </ac:picMkLst>
        </pc:picChg>
        <pc:picChg chg="add mod">
          <ac:chgData name="Nicolas Indriets" userId="e725c3cd5a99117f" providerId="LiveId" clId="{57DA4F6A-89A6-4755-B52C-E9EE0DD813F9}" dt="2022-10-24T15:27:50.589" v="472" actId="1076"/>
          <ac:picMkLst>
            <pc:docMk/>
            <pc:sldMk cId="3768395435" sldId="265"/>
            <ac:picMk id="10" creationId="{C1315298-C38F-3451-D84D-3E141952A850}"/>
          </ac:picMkLst>
        </pc:picChg>
        <pc:picChg chg="add mod">
          <ac:chgData name="Nicolas Indriets" userId="e725c3cd5a99117f" providerId="LiveId" clId="{57DA4F6A-89A6-4755-B52C-E9EE0DD813F9}" dt="2022-10-24T15:27:47.354" v="471" actId="1076"/>
          <ac:picMkLst>
            <pc:docMk/>
            <pc:sldMk cId="3768395435" sldId="265"/>
            <ac:picMk id="12" creationId="{F0FF0637-31FE-C339-1764-CA736AA81A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600D1-4F35-4714-9BF9-300F8A718A78}" type="datetimeFigureOut">
              <a:rPr lang="en-GB" smtClean="0"/>
              <a:t>24/10/2022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7DAE0-1A72-4919-ABE1-03C1F14FA172}" type="slidenum">
              <a:rPr lang="en-GB" smtClean="0"/>
              <a:t>‹N°›</a:t>
            </a:fld>
            <a:endParaRPr lang="en-GB"/>
          </a:p>
        </p:txBody>
      </p:sp>
    </p:spTree>
    <p:extLst>
      <p:ext uri="{BB962C8B-B14F-4D97-AF65-F5344CB8AC3E}">
        <p14:creationId xmlns:p14="http://schemas.microsoft.com/office/powerpoint/2010/main" val="260878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1</a:t>
            </a:fld>
            <a:endParaRPr lang="en-GB"/>
          </a:p>
        </p:txBody>
      </p:sp>
    </p:spTree>
    <p:extLst>
      <p:ext uri="{BB962C8B-B14F-4D97-AF65-F5344CB8AC3E}">
        <p14:creationId xmlns:p14="http://schemas.microsoft.com/office/powerpoint/2010/main" val="124736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2</a:t>
            </a:fld>
            <a:endParaRPr lang="en-GB"/>
          </a:p>
        </p:txBody>
      </p:sp>
    </p:spTree>
    <p:extLst>
      <p:ext uri="{BB962C8B-B14F-4D97-AF65-F5344CB8AC3E}">
        <p14:creationId xmlns:p14="http://schemas.microsoft.com/office/powerpoint/2010/main" val="391382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la diffusion </a:t>
            </a:r>
            <a:r>
              <a:rPr lang="fr-FR" dirty="0" err="1"/>
              <a:t>tensor</a:t>
            </a:r>
            <a:r>
              <a:rPr lang="fr-FR" dirty="0"/>
              <a:t> </a:t>
            </a:r>
            <a:r>
              <a:rPr lang="fr-FR" dirty="0" err="1"/>
              <a:t>imaging</a:t>
            </a:r>
            <a:r>
              <a:rPr lang="fr-FR" dirty="0"/>
              <a:t> se base comme le nom l’indique sur la diffusion des molécules comme les molécules d’eau.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diffusion, c’est un phénomène de transport aléatoire, qui décrit le transfert de matière (par exemple, des molécules d'eau) d'un emplacement spatial à d'autres emplacements au fil du temps.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diffusion de l'eau dans les tissus biologiques se produit à l'intérieur, à l'extérieur, autour et à travers les structures cellulaires. La diffusion de l'eau est principalement causée par des fluctuations thermiques aléatoires. Le comportement est en outre modulé par les interactions avec les membranes cellulaires et les organites et sous-cellules.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tenseur de diffusion décrit la covariance des déplacements de diffusion en trois dimensions normalisés par le temps de diffusion. Les éléments diagonaux sont les variances de diffusion le long des axes x, y et z, et les éléments hors diagonale sont les termes de covariance et sont symétriques par rapport à la diagonale. Un minimum de six directions de codage de diffusion non colinéaires est nécessaire pour mesurer le tenseur de diffusion complet.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diagonalisation du tenseur de diffusion donne les valeurs propres et les vecteurs propres correspondants du tenseur de diffusion, qui décrivent les directions et les diffusivités apparentes le long des axes de diffusion principale. Le tenseur de diffusion peut être visualisé comme un ellipsoïde, les vecteurs propres définissant les directions des axes principaux et les rayons de l'ellipsoïde étant définis par les valeurs propres. </a:t>
            </a:r>
          </a:p>
          <a:p>
            <a:endParaRPr lang="fr-FR" dirty="0"/>
          </a:p>
          <a:p>
            <a:r>
              <a:rPr lang="fr-FR" dirty="0"/>
              <a:t>L'amplitude des valeurs propres peut être affectée par des changements dans la microstructure locale du tissu, avec de nombreux types de lésions tissulaires, de maladies ou de changements physiologiques normaux.</a:t>
            </a:r>
          </a:p>
          <a:p>
            <a:endParaRPr lang="fr-FR" dirty="0"/>
          </a:p>
          <a:p>
            <a:r>
              <a:rPr lang="fr-FR" dirty="0"/>
              <a:t>On peut calculer différentes </a:t>
            </a:r>
            <a:r>
              <a:rPr lang="fr-FR" dirty="0" err="1"/>
              <a:t>metrics</a:t>
            </a:r>
            <a:r>
              <a:rPr lang="fr-FR" dirty="0"/>
              <a:t> grâce à ces valeurs propres. Nous avons la </a:t>
            </a:r>
            <a:r>
              <a:rPr lang="fr-FR" dirty="0" err="1"/>
              <a:t>mean</a:t>
            </a:r>
            <a:r>
              <a:rPr lang="fr-FR" dirty="0"/>
              <a:t> </a:t>
            </a:r>
            <a:r>
              <a:rPr lang="fr-FR" dirty="0" err="1"/>
              <a:t>diffusivity</a:t>
            </a:r>
            <a:r>
              <a:rPr lang="fr-FR" dirty="0"/>
              <a:t> qui représente la diffusion moyenne au sein d’un voxel, l’axial </a:t>
            </a:r>
            <a:r>
              <a:rPr lang="fr-FR" dirty="0" err="1"/>
              <a:t>diffusivity</a:t>
            </a:r>
            <a:r>
              <a:rPr lang="fr-FR" dirty="0"/>
              <a:t>, la radial </a:t>
            </a:r>
            <a:r>
              <a:rPr lang="fr-FR" dirty="0" err="1"/>
              <a:t>diffusivity</a:t>
            </a:r>
            <a:r>
              <a:rPr lang="fr-FR" dirty="0"/>
              <a:t> qui représente la diffusivité perpendiculaire à la fibre de l’axone, et finalement la </a:t>
            </a:r>
            <a:r>
              <a:rPr lang="fr-FR" dirty="0" err="1"/>
              <a:t>fractional</a:t>
            </a:r>
            <a:r>
              <a:rPr lang="fr-FR" dirty="0"/>
              <a:t> </a:t>
            </a:r>
            <a:r>
              <a:rPr lang="fr-FR" dirty="0" err="1"/>
              <a:t>anisotropy</a:t>
            </a:r>
            <a:r>
              <a:rPr lang="fr-FR" dirty="0"/>
              <a:t> qui vaut 0 si la diffusion est </a:t>
            </a:r>
            <a:r>
              <a:rPr lang="fr-FR" dirty="0" err="1"/>
              <a:t>isotropique</a:t>
            </a:r>
            <a:r>
              <a:rPr lang="fr-FR" dirty="0"/>
              <a:t> (sphère) et 1 si elle est plane.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les tissus fibreux, comme la matière blanche, la diffusion de l'eau est relativement peu entravée dans la direction parallèle à l'orientation des fibres. À l'inverse, la diffusion de l'eau est fortement limitée et entravée dans les directions perpendiculaires aux fibres. Ainsi, la diffusion dans les tissus fibreux est anisotrope.</a:t>
            </a:r>
          </a:p>
          <a:p>
            <a:r>
              <a:rPr lang="fr-FR" dirty="0"/>
              <a:t>La diffusion de l'eau est généralement plus anisotrope dans les régions de la substance blanche et isotrope dans la substance grise et le liquide céphalo-rachidien.</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3</a:t>
            </a:fld>
            <a:endParaRPr lang="en-GB"/>
          </a:p>
        </p:txBody>
      </p:sp>
    </p:spTree>
    <p:extLst>
      <p:ext uri="{BB962C8B-B14F-4D97-AF65-F5344CB8AC3E}">
        <p14:creationId xmlns:p14="http://schemas.microsoft.com/office/powerpoint/2010/main" val="36532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a:t>
            </a:r>
            <a:r>
              <a:rPr lang="fr-FR" dirty="0" err="1"/>
              <a:t>metrics</a:t>
            </a:r>
            <a:r>
              <a:rPr lang="fr-FR" dirty="0"/>
              <a:t> peuvent donner de bonnes informations quant à la microstructure du cerveau et on peut les affiché comme le montre les images ici avec la MD, la FA et la FA en couleur. </a:t>
            </a:r>
          </a:p>
          <a:p>
            <a:endParaRPr lang="fr-FR" dirty="0"/>
          </a:p>
          <a:p>
            <a:r>
              <a:rPr lang="fr-FR" dirty="0"/>
              <a:t>la diffusivité radiale, montrent des relations plus spécifiques avec la pathologie de la substance blanche. Par exemple, la Dr semble être modulée par la myéline dans la substance blanche, alors que la diffusivité axiale est plus spécifique de la dégénérescence axonale.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Également, la neuropathologie de la substance blanche entraîne souvent une diminution de l'anisotropie, qui peut résulter d'une augmentation de la diffusivité radiale, d'une réduction de la diffusivité axiale, ou des deux. Les mesures de la MD peuvent aider à mieux comprendre comment le tenseur de diffusion évolue.</a:t>
            </a:r>
          </a:p>
          <a:p>
            <a:endParaRPr lang="fr-FR" dirty="0"/>
          </a:p>
          <a:p>
            <a:r>
              <a:rPr lang="fr-FR" dirty="0"/>
              <a:t>Une autre mesure importante est l'orientation du tenseur décrite par la direction du vecteur propre principal. Pour les tenseurs de diffusion à forte anisotropie, la direction du vecteur propre majeur est généralement supposée être parallèle à la direction du tract de la matière blanche, qui est souvent représentée à l'aide d'une carte de couleurs rouge-vert-bleu pour indiquer les orientations des vecteurs propres.</a:t>
            </a:r>
          </a:p>
          <a:p>
            <a:endParaRPr lang="fr-FR" dirty="0"/>
          </a:p>
          <a:p>
            <a:r>
              <a:rPr lang="fr-FR" dirty="0"/>
              <a:t>La diffusion de l'eau dans les tissus est très sensible aux différences dans l'architecture microstructurale des membranes cellulaires. Une augmentation de l'espacement moyen entre les couches membranaires augmentera la diffusivité apparente, tandis que des espaces plus petits entraîneront des diffusivités apparentes plus faibles. </a:t>
            </a:r>
          </a:p>
          <a:p>
            <a:endParaRPr lang="fr-FR" dirty="0"/>
          </a:p>
          <a:p>
            <a:r>
              <a:rPr lang="fr-FR" dirty="0"/>
              <a:t>Malheureusement, l'interprétation de toutes ces </a:t>
            </a:r>
            <a:r>
              <a:rPr lang="fr-FR" dirty="0" err="1"/>
              <a:t>metrics</a:t>
            </a:r>
            <a:r>
              <a:rPr lang="fr-FR" dirty="0"/>
              <a:t> est encore compliquée due à cette sensibilité du tenseur de diffusion, et de l'anisotropie en particulier, et à un large éventail d'autres facteurs, notamment le bruit de l'image (thermique et physiologique), les artefacts (par exemple, le mauvais enregistrement des images DW du aux mouvements de la tête), la moyenne volumique partielle entre les tissus dans les grands voxels (par exemple, le mélange des signaux de la matière grise, de la matière blanche et du fluide cérébrospinale) et les régions de croisement des voies de la matière blanche.</a:t>
            </a:r>
          </a:p>
          <a:p>
            <a:endParaRPr lang="fr-FR" dirty="0"/>
          </a:p>
          <a:p>
            <a:r>
              <a:rPr lang="fr-FR" dirty="0"/>
              <a:t>Dans une MW saine, la FA peut varier et une grande partie de cette variation est causée par le croisement des fibres axonal.</a:t>
            </a:r>
          </a:p>
          <a:p>
            <a:endParaRPr lang="fr-FR" dirty="0"/>
          </a:p>
          <a:p>
            <a:r>
              <a:rPr lang="fr-FR" dirty="0"/>
              <a:t>Des modèles à plusieurs compartiments existent pour essayer de résoudre cette problématique, tel que NODDI, DIAMOND etc… </a:t>
            </a:r>
          </a:p>
          <a:p>
            <a:endParaRPr lang="fr-FR" dirty="0"/>
          </a:p>
          <a:p>
            <a:r>
              <a:rPr lang="fr-FR" dirty="0"/>
              <a:t>Pour comparer les mesures de la DTI entre différents groupes neurologiques ou psychiatriques, on peut estimer les trajectoires de la substance blanche avec la tractographie et ainsi avoir des volumes 3D de la microstructure de zones du cerveau. </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4</a:t>
            </a:fld>
            <a:endParaRPr lang="en-GB"/>
          </a:p>
        </p:txBody>
      </p:sp>
    </p:spTree>
    <p:extLst>
      <p:ext uri="{BB962C8B-B14F-4D97-AF65-F5344CB8AC3E}">
        <p14:creationId xmlns:p14="http://schemas.microsoft.com/office/powerpoint/2010/main" val="319296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La </a:t>
            </a:r>
            <a:r>
              <a:rPr lang="en-GB" dirty="0" err="1"/>
              <a:t>maladie</a:t>
            </a:r>
            <a:r>
              <a:rPr lang="en-GB" dirty="0"/>
              <a:t> </a:t>
            </a:r>
            <a:r>
              <a:rPr lang="en-GB" dirty="0" err="1"/>
              <a:t>d’Alzheimer</a:t>
            </a:r>
            <a:r>
              <a:rPr lang="en-GB" dirty="0"/>
              <a:t> </a:t>
            </a:r>
            <a:r>
              <a:rPr lang="en-GB" dirty="0" err="1"/>
              <a:t>est</a:t>
            </a:r>
            <a:r>
              <a:rPr lang="en-GB" dirty="0"/>
              <a:t> </a:t>
            </a:r>
            <a:r>
              <a:rPr lang="en-GB" dirty="0" err="1"/>
              <a:t>une</a:t>
            </a:r>
            <a:r>
              <a:rPr lang="en-GB" dirty="0"/>
              <a:t> </a:t>
            </a:r>
            <a:r>
              <a:rPr lang="en-GB" dirty="0" err="1"/>
              <a:t>maladie</a:t>
            </a:r>
            <a:r>
              <a:rPr lang="en-GB" dirty="0"/>
              <a:t> </a:t>
            </a:r>
            <a:r>
              <a:rPr lang="en-GB" dirty="0" err="1"/>
              <a:t>neurodégénérative</a:t>
            </a:r>
            <a:r>
              <a:rPr lang="en-GB" dirty="0"/>
              <a:t> qui </a:t>
            </a:r>
            <a:r>
              <a:rPr lang="en-GB" dirty="0" err="1"/>
              <a:t>détruit</a:t>
            </a:r>
            <a:r>
              <a:rPr lang="en-GB" dirty="0"/>
              <a:t> les cellules </a:t>
            </a:r>
            <a:r>
              <a:rPr lang="en-GB" dirty="0" err="1"/>
              <a:t>cérébrales</a:t>
            </a:r>
            <a:r>
              <a:rPr lang="en-GB" dirty="0"/>
              <a:t> de </a:t>
            </a:r>
            <a:r>
              <a:rPr lang="en-GB" dirty="0" err="1"/>
              <a:t>façon</a:t>
            </a:r>
            <a:r>
              <a:rPr lang="en-GB" dirty="0"/>
              <a:t> </a:t>
            </a:r>
            <a:r>
              <a:rPr lang="en-GB" dirty="0" err="1"/>
              <a:t>lente</a:t>
            </a:r>
            <a:r>
              <a:rPr lang="en-GB" dirty="0"/>
              <a:t> et progressive. Les </a:t>
            </a:r>
            <a:r>
              <a:rPr lang="en-GB" dirty="0" err="1"/>
              <a:t>symptomes</a:t>
            </a:r>
            <a:r>
              <a:rPr lang="en-GB" dirty="0"/>
              <a:t> </a:t>
            </a:r>
            <a:r>
              <a:rPr lang="en-GB" dirty="0" err="1"/>
              <a:t>sont</a:t>
            </a:r>
            <a:r>
              <a:rPr lang="en-GB" dirty="0"/>
              <a:t> très </a:t>
            </a:r>
            <a:r>
              <a:rPr lang="en-GB" dirty="0" err="1"/>
              <a:t>différents</a:t>
            </a:r>
            <a:r>
              <a:rPr lang="en-GB" dirty="0"/>
              <a:t> </a:t>
            </a:r>
            <a:r>
              <a:rPr lang="en-GB" dirty="0" err="1"/>
              <a:t>d’une</a:t>
            </a:r>
            <a:r>
              <a:rPr lang="en-GB" dirty="0"/>
              <a:t> </a:t>
            </a:r>
            <a:r>
              <a:rPr lang="en-GB" dirty="0" err="1"/>
              <a:t>personne</a:t>
            </a:r>
            <a:r>
              <a:rPr lang="en-GB" dirty="0"/>
              <a:t> à </a:t>
            </a:r>
            <a:r>
              <a:rPr lang="en-GB" dirty="0" err="1"/>
              <a:t>l’autre</a:t>
            </a:r>
            <a:r>
              <a:rPr lang="en-GB" dirty="0"/>
              <a:t> </a:t>
            </a:r>
            <a:r>
              <a:rPr lang="en-GB" dirty="0" err="1"/>
              <a:t>mais</a:t>
            </a:r>
            <a:r>
              <a:rPr lang="en-GB" dirty="0"/>
              <a:t> </a:t>
            </a:r>
            <a:r>
              <a:rPr lang="en-GB" dirty="0" err="1"/>
              <a:t>concernent</a:t>
            </a:r>
            <a:r>
              <a:rPr lang="en-GB" dirty="0"/>
              <a:t> </a:t>
            </a:r>
            <a:r>
              <a:rPr lang="en-GB" dirty="0" err="1"/>
              <a:t>souvent</a:t>
            </a:r>
            <a:r>
              <a:rPr lang="en-GB" dirty="0"/>
              <a:t> la </a:t>
            </a:r>
            <a:r>
              <a:rPr lang="en-GB" dirty="0" err="1"/>
              <a:t>mémoire</a:t>
            </a:r>
            <a:r>
              <a:rPr lang="en-GB" dirty="0"/>
              <a:t> à court </a:t>
            </a:r>
            <a:r>
              <a:rPr lang="en-GB" dirty="0" err="1"/>
              <a:t>terme</a:t>
            </a:r>
            <a:r>
              <a:rPr lang="en-GB" dirty="0"/>
              <a:t> </a:t>
            </a:r>
            <a:r>
              <a:rPr lang="en-GB" dirty="0" err="1"/>
              <a:t>ou</a:t>
            </a:r>
            <a:r>
              <a:rPr lang="en-GB" dirty="0"/>
              <a:t> </a:t>
            </a:r>
            <a:r>
              <a:rPr lang="en-GB" dirty="0" err="1"/>
              <a:t>une</a:t>
            </a:r>
            <a:r>
              <a:rPr lang="en-GB" dirty="0"/>
              <a:t> disorientation dans </a:t>
            </a:r>
            <a:r>
              <a:rPr lang="en-GB" dirty="0" err="1"/>
              <a:t>l’espace</a:t>
            </a:r>
            <a:r>
              <a:rPr lang="en-GB" dirty="0"/>
              <a:t> et le temps. </a:t>
            </a:r>
            <a:r>
              <a:rPr lang="en-GB" dirty="0" err="1"/>
              <a:t>Cette</a:t>
            </a:r>
            <a:r>
              <a:rPr lang="en-GB" dirty="0"/>
              <a:t> </a:t>
            </a:r>
            <a:r>
              <a:rPr lang="en-GB" dirty="0" err="1"/>
              <a:t>maladie</a:t>
            </a:r>
            <a:r>
              <a:rPr lang="en-GB" dirty="0"/>
              <a:t> </a:t>
            </a:r>
            <a:r>
              <a:rPr lang="en-GB" dirty="0" err="1"/>
              <a:t>est</a:t>
            </a:r>
            <a:r>
              <a:rPr lang="en-GB" dirty="0"/>
              <a:t> à </a:t>
            </a:r>
            <a:r>
              <a:rPr lang="en-GB" dirty="0" err="1"/>
              <a:t>ce</a:t>
            </a:r>
            <a:r>
              <a:rPr lang="en-GB" dirty="0"/>
              <a:t> jour incurable </a:t>
            </a:r>
            <a:r>
              <a:rPr lang="en-GB" dirty="0" err="1"/>
              <a:t>mais</a:t>
            </a:r>
            <a:r>
              <a:rPr lang="en-GB" dirty="0"/>
              <a:t> il </a:t>
            </a:r>
            <a:r>
              <a:rPr lang="en-GB" dirty="0" err="1"/>
              <a:t>existe</a:t>
            </a:r>
            <a:r>
              <a:rPr lang="en-GB" dirty="0"/>
              <a:t> des </a:t>
            </a:r>
            <a:r>
              <a:rPr lang="en-GB" dirty="0" err="1"/>
              <a:t>traitements</a:t>
            </a:r>
            <a:r>
              <a:rPr lang="en-GB" dirty="0"/>
              <a:t> </a:t>
            </a:r>
            <a:r>
              <a:rPr lang="en-GB" dirty="0" err="1"/>
              <a:t>symptomatiques</a:t>
            </a:r>
            <a:r>
              <a:rPr lang="en-GB" dirty="0"/>
              <a:t>. Elle </a:t>
            </a:r>
            <a:r>
              <a:rPr lang="en-GB" dirty="0" err="1"/>
              <a:t>est</a:t>
            </a:r>
            <a:r>
              <a:rPr lang="en-GB" dirty="0"/>
              <a:t> plus </a:t>
            </a:r>
            <a:r>
              <a:rPr lang="en-GB" dirty="0" err="1"/>
              <a:t>fréquente</a:t>
            </a:r>
            <a:r>
              <a:rPr lang="en-GB" dirty="0"/>
              <a:t> chez les </a:t>
            </a:r>
            <a:r>
              <a:rPr lang="en-GB" dirty="0" err="1"/>
              <a:t>personne</a:t>
            </a:r>
            <a:r>
              <a:rPr lang="en-GB" dirty="0"/>
              <a:t> </a:t>
            </a:r>
            <a:r>
              <a:rPr lang="en-GB" dirty="0" err="1"/>
              <a:t>agées</a:t>
            </a:r>
            <a:r>
              <a:rPr lang="en-GB" dirty="0"/>
              <a:t> </a:t>
            </a:r>
            <a:r>
              <a:rPr lang="en-GB" dirty="0" err="1"/>
              <a:t>mais</a:t>
            </a:r>
            <a:r>
              <a:rPr lang="en-GB" dirty="0"/>
              <a:t> </a:t>
            </a:r>
            <a:r>
              <a:rPr lang="en-GB" dirty="0" err="1"/>
              <a:t>peut</a:t>
            </a:r>
            <a:r>
              <a:rPr lang="en-GB" dirty="0"/>
              <a:t> </a:t>
            </a:r>
            <a:r>
              <a:rPr lang="en-GB" dirty="0" err="1"/>
              <a:t>apparaitre</a:t>
            </a:r>
            <a:r>
              <a:rPr lang="en-GB" dirty="0"/>
              <a:t> plus </a:t>
            </a:r>
            <a:r>
              <a:rPr lang="en-GB" dirty="0" err="1"/>
              <a:t>rarement</a:t>
            </a:r>
            <a:r>
              <a:rPr lang="en-GB" dirty="0"/>
              <a:t> chez des </a:t>
            </a:r>
            <a:r>
              <a:rPr lang="en-GB" dirty="0" err="1"/>
              <a:t>personnes</a:t>
            </a:r>
            <a:r>
              <a:rPr lang="en-GB" dirty="0"/>
              <a:t> plus </a:t>
            </a:r>
            <a:r>
              <a:rPr lang="en-GB" dirty="0" err="1"/>
              <a:t>jeunes</a:t>
            </a:r>
            <a:r>
              <a:rPr lang="en-GB" dirty="0"/>
              <a:t>. Elle </a:t>
            </a:r>
            <a:r>
              <a:rPr lang="en-GB" dirty="0" err="1"/>
              <a:t>n’est</a:t>
            </a:r>
            <a:r>
              <a:rPr lang="en-GB" dirty="0"/>
              <a:t> </a:t>
            </a:r>
            <a:r>
              <a:rPr lang="en-GB" dirty="0" err="1"/>
              <a:t>presque</a:t>
            </a:r>
            <a:r>
              <a:rPr lang="en-GB" dirty="0"/>
              <a:t> jamais </a:t>
            </a:r>
            <a:r>
              <a:rPr lang="en-GB" dirty="0" err="1"/>
              <a:t>héréditaire</a:t>
            </a:r>
            <a:r>
              <a:rPr lang="en-GB" dirty="0"/>
              <a:t> </a:t>
            </a:r>
            <a:r>
              <a:rPr lang="en-GB" dirty="0" err="1"/>
              <a:t>sauf</a:t>
            </a:r>
            <a:r>
              <a:rPr lang="en-GB" dirty="0"/>
              <a:t> dans </a:t>
            </a:r>
            <a:r>
              <a:rPr lang="en-GB" dirty="0" err="1"/>
              <a:t>une</a:t>
            </a:r>
            <a:r>
              <a:rPr lang="en-GB" dirty="0"/>
              <a:t> </a:t>
            </a:r>
            <a:r>
              <a:rPr lang="en-GB" dirty="0" err="1"/>
              <a:t>forme</a:t>
            </a:r>
            <a:r>
              <a:rPr lang="en-GB" dirty="0"/>
              <a:t> très rare.</a:t>
            </a:r>
          </a:p>
          <a:p>
            <a:endParaRPr lang="en-GB" dirty="0"/>
          </a:p>
          <a:p>
            <a:r>
              <a:rPr lang="fr-FR" dirty="0"/>
              <a:t>À ses stades tardifs, la MA se caractérise par une démence et est associée à des plaques Aβ généralisées et à des agrégats de tau sous forme d'enchevêtrements neurofibrillaires. On retrouve généralement l’</a:t>
            </a:r>
            <a:r>
              <a:rPr lang="fr-FR" dirty="0" err="1"/>
              <a:t>amyloid</a:t>
            </a:r>
            <a:r>
              <a:rPr lang="fr-FR" dirty="0"/>
              <a:t>-beta dans tout le cerveau et la protéine tau plutôt dans le lobe temporal </a:t>
            </a:r>
            <a:r>
              <a:rPr lang="fr-FR" dirty="0" err="1"/>
              <a:t>median</a:t>
            </a:r>
            <a:r>
              <a:rPr lang="fr-FR" dirty="0"/>
              <a:t> avant de se propager. </a:t>
            </a:r>
          </a:p>
          <a:p>
            <a:endParaRPr lang="en-GB" dirty="0"/>
          </a:p>
          <a:p>
            <a:r>
              <a:rPr lang="en-GB" dirty="0"/>
              <a:t>Amyloid-beta </a:t>
            </a:r>
            <a:r>
              <a:rPr lang="en-GB" dirty="0" err="1"/>
              <a:t>est</a:t>
            </a:r>
            <a:r>
              <a:rPr lang="en-GB" dirty="0"/>
              <a:t> </a:t>
            </a:r>
            <a:r>
              <a:rPr lang="en-GB" dirty="0" err="1"/>
              <a:t>une</a:t>
            </a:r>
            <a:r>
              <a:rPr lang="en-GB" dirty="0"/>
              <a:t> </a:t>
            </a:r>
            <a:r>
              <a:rPr lang="en-GB" dirty="0" err="1"/>
              <a:t>protéine</a:t>
            </a:r>
            <a:r>
              <a:rPr lang="en-GB" dirty="0"/>
              <a:t> </a:t>
            </a:r>
            <a:r>
              <a:rPr lang="en-GB" dirty="0" err="1"/>
              <a:t>formée</a:t>
            </a:r>
            <a:r>
              <a:rPr lang="en-GB" dirty="0"/>
              <a:t> à </a:t>
            </a:r>
            <a:r>
              <a:rPr lang="en-GB" dirty="0" err="1"/>
              <a:t>partir</a:t>
            </a:r>
            <a:r>
              <a:rPr lang="en-GB" dirty="0"/>
              <a:t> </a:t>
            </a:r>
            <a:r>
              <a:rPr lang="en-GB" dirty="0" err="1"/>
              <a:t>d’amyloid</a:t>
            </a:r>
            <a:r>
              <a:rPr lang="en-GB" dirty="0"/>
              <a:t> </a:t>
            </a:r>
            <a:r>
              <a:rPr lang="en-GB" dirty="0" err="1"/>
              <a:t>precurseur</a:t>
            </a:r>
            <a:r>
              <a:rPr lang="en-GB" dirty="0"/>
              <a:t> qui se </a:t>
            </a:r>
            <a:r>
              <a:rPr lang="en-GB" dirty="0" err="1"/>
              <a:t>trouve</a:t>
            </a:r>
            <a:r>
              <a:rPr lang="en-GB" dirty="0"/>
              <a:t> dans la membrane. </a:t>
            </a:r>
            <a:r>
              <a:rPr lang="en-GB" dirty="0" err="1"/>
              <a:t>Cette</a:t>
            </a:r>
            <a:r>
              <a:rPr lang="en-GB" dirty="0"/>
              <a:t> </a:t>
            </a:r>
            <a:r>
              <a:rPr lang="en-GB" dirty="0" err="1"/>
              <a:t>protéine</a:t>
            </a:r>
            <a:r>
              <a:rPr lang="en-GB" dirty="0"/>
              <a:t> </a:t>
            </a:r>
            <a:r>
              <a:rPr lang="en-GB" dirty="0" err="1"/>
              <a:t>est</a:t>
            </a:r>
            <a:r>
              <a:rPr lang="en-GB" dirty="0"/>
              <a:t> coupé par des enzymes </a:t>
            </a:r>
            <a:r>
              <a:rPr lang="en-GB" dirty="0" err="1"/>
              <a:t>mais</a:t>
            </a:r>
            <a:r>
              <a:rPr lang="en-GB" dirty="0"/>
              <a:t> à des localisations </a:t>
            </a:r>
            <a:r>
              <a:rPr lang="en-GB" dirty="0" err="1"/>
              <a:t>mauvaises</a:t>
            </a:r>
            <a:r>
              <a:rPr lang="en-GB" dirty="0"/>
              <a:t> et </a:t>
            </a:r>
            <a:r>
              <a:rPr lang="en-GB" dirty="0" err="1"/>
              <a:t>donc</a:t>
            </a:r>
            <a:r>
              <a:rPr lang="en-GB" dirty="0"/>
              <a:t> </a:t>
            </a:r>
            <a:r>
              <a:rPr lang="en-GB" dirty="0" err="1"/>
              <a:t>devient</a:t>
            </a:r>
            <a:r>
              <a:rPr lang="en-GB" dirty="0"/>
              <a:t> insoluble. Elle </a:t>
            </a:r>
            <a:r>
              <a:rPr lang="en-GB" dirty="0" err="1"/>
              <a:t>forme</a:t>
            </a:r>
            <a:r>
              <a:rPr lang="en-GB" dirty="0"/>
              <a:t> ensuite des plaques entre les neurones et </a:t>
            </a:r>
            <a:r>
              <a:rPr lang="en-GB" dirty="0" err="1"/>
              <a:t>peut</a:t>
            </a:r>
            <a:r>
              <a:rPr lang="en-GB" dirty="0"/>
              <a:t> </a:t>
            </a:r>
            <a:r>
              <a:rPr lang="en-GB" dirty="0" err="1"/>
              <a:t>perturber</a:t>
            </a:r>
            <a:r>
              <a:rPr lang="en-GB" dirty="0"/>
              <a:t> le signal </a:t>
            </a:r>
            <a:r>
              <a:rPr lang="en-GB" dirty="0" err="1"/>
              <a:t>ou</a:t>
            </a:r>
            <a:r>
              <a:rPr lang="en-GB" dirty="0"/>
              <a:t> encore causer de </a:t>
            </a:r>
            <a:r>
              <a:rPr lang="en-GB" dirty="0" err="1"/>
              <a:t>l’inflammation</a:t>
            </a:r>
            <a:r>
              <a:rPr lang="en-GB" dirty="0"/>
              <a:t>. La </a:t>
            </a:r>
            <a:r>
              <a:rPr lang="en-GB" dirty="0" err="1"/>
              <a:t>protéine</a:t>
            </a:r>
            <a:r>
              <a:rPr lang="en-GB" dirty="0"/>
              <a:t> tau quant à </a:t>
            </a:r>
            <a:r>
              <a:rPr lang="en-GB" dirty="0" err="1"/>
              <a:t>elle</a:t>
            </a:r>
            <a:r>
              <a:rPr lang="en-GB" dirty="0"/>
              <a:t> </a:t>
            </a:r>
            <a:r>
              <a:rPr lang="en-GB" dirty="0" err="1"/>
              <a:t>maintient</a:t>
            </a:r>
            <a:r>
              <a:rPr lang="en-GB" dirty="0"/>
              <a:t> les microtubules des </a:t>
            </a:r>
            <a:r>
              <a:rPr lang="en-GB" dirty="0" err="1"/>
              <a:t>celulles</a:t>
            </a:r>
            <a:r>
              <a:rPr lang="en-GB" dirty="0"/>
              <a:t>. </a:t>
            </a:r>
            <a:r>
              <a:rPr lang="en-GB" dirty="0" err="1"/>
              <a:t>Cependant</a:t>
            </a:r>
            <a:r>
              <a:rPr lang="en-GB" dirty="0"/>
              <a:t> </a:t>
            </a:r>
            <a:r>
              <a:rPr lang="en-GB" dirty="0" err="1"/>
              <a:t>l’amyloid</a:t>
            </a:r>
            <a:r>
              <a:rPr lang="en-GB" dirty="0"/>
              <a:t>-beta </a:t>
            </a:r>
            <a:r>
              <a:rPr lang="en-GB" dirty="0" err="1"/>
              <a:t>en</a:t>
            </a:r>
            <a:r>
              <a:rPr lang="en-GB" dirty="0"/>
              <a:t> dehors de la cellule active </a:t>
            </a:r>
            <a:r>
              <a:rPr lang="en-GB" dirty="0" err="1"/>
              <a:t>une</a:t>
            </a:r>
            <a:r>
              <a:rPr lang="en-GB" dirty="0"/>
              <a:t> </a:t>
            </a:r>
            <a:r>
              <a:rPr lang="en-GB" dirty="0" err="1"/>
              <a:t>voie</a:t>
            </a:r>
            <a:r>
              <a:rPr lang="en-GB" dirty="0"/>
              <a:t> qui active de la kinase qui </a:t>
            </a:r>
            <a:r>
              <a:rPr lang="en-GB" dirty="0" err="1"/>
              <a:t>apporte</a:t>
            </a:r>
            <a:r>
              <a:rPr lang="en-GB" dirty="0"/>
              <a:t> un </a:t>
            </a:r>
            <a:r>
              <a:rPr lang="en-GB" dirty="0" err="1"/>
              <a:t>groupement</a:t>
            </a:r>
            <a:r>
              <a:rPr lang="en-GB" dirty="0"/>
              <a:t> phosphate à la </a:t>
            </a:r>
            <a:r>
              <a:rPr lang="en-GB" dirty="0" err="1"/>
              <a:t>protéine</a:t>
            </a:r>
            <a:r>
              <a:rPr lang="en-GB" dirty="0"/>
              <a:t> tau, </a:t>
            </a:r>
            <a:r>
              <a:rPr lang="en-GB" dirty="0" err="1"/>
              <a:t>lui</a:t>
            </a:r>
            <a:r>
              <a:rPr lang="en-GB" dirty="0"/>
              <a:t> </a:t>
            </a:r>
            <a:r>
              <a:rPr lang="en-GB" dirty="0" err="1"/>
              <a:t>changeant</a:t>
            </a:r>
            <a:r>
              <a:rPr lang="en-GB" dirty="0"/>
              <a:t> </a:t>
            </a:r>
            <a:r>
              <a:rPr lang="en-GB" dirty="0" err="1"/>
              <a:t>sa</a:t>
            </a:r>
            <a:r>
              <a:rPr lang="en-GB" dirty="0"/>
              <a:t> </a:t>
            </a:r>
            <a:r>
              <a:rPr lang="en-GB" dirty="0" err="1"/>
              <a:t>forme</a:t>
            </a:r>
            <a:r>
              <a:rPr lang="en-GB" dirty="0"/>
              <a:t> et la </a:t>
            </a:r>
            <a:r>
              <a:rPr lang="en-GB" dirty="0" err="1"/>
              <a:t>sortant</a:t>
            </a:r>
            <a:r>
              <a:rPr lang="en-GB" dirty="0"/>
              <a:t> des microtubules. Les </a:t>
            </a:r>
            <a:r>
              <a:rPr lang="en-GB" dirty="0" err="1"/>
              <a:t>proteines</a:t>
            </a:r>
            <a:r>
              <a:rPr lang="en-GB" dirty="0"/>
              <a:t> tau se </a:t>
            </a:r>
            <a:r>
              <a:rPr lang="en-GB" dirty="0" err="1"/>
              <a:t>regroupent</a:t>
            </a:r>
            <a:r>
              <a:rPr lang="en-GB" dirty="0"/>
              <a:t> </a:t>
            </a:r>
            <a:r>
              <a:rPr lang="en-GB" dirty="0" err="1"/>
              <a:t>alors</a:t>
            </a:r>
            <a:r>
              <a:rPr lang="en-GB" dirty="0"/>
              <a:t> formant les </a:t>
            </a:r>
            <a:r>
              <a:rPr lang="en-GB" dirty="0" err="1"/>
              <a:t>enchevetrements</a:t>
            </a:r>
            <a:r>
              <a:rPr lang="en-GB" dirty="0"/>
              <a:t> </a:t>
            </a:r>
            <a:r>
              <a:rPr lang="en-GB" dirty="0" err="1"/>
              <a:t>neurofibillaires</a:t>
            </a:r>
            <a:r>
              <a:rPr lang="en-GB" dirty="0"/>
              <a:t>. Les microtubules se </a:t>
            </a:r>
            <a:r>
              <a:rPr lang="en-GB" dirty="0" err="1"/>
              <a:t>detruisent</a:t>
            </a:r>
            <a:r>
              <a:rPr lang="en-GB" dirty="0"/>
              <a:t> </a:t>
            </a:r>
            <a:r>
              <a:rPr lang="en-GB" dirty="0" err="1"/>
              <a:t>alors</a:t>
            </a:r>
            <a:r>
              <a:rPr lang="en-GB" dirty="0"/>
              <a:t> et </a:t>
            </a:r>
            <a:r>
              <a:rPr lang="en-GB" dirty="0" err="1"/>
              <a:t>mènent</a:t>
            </a:r>
            <a:r>
              <a:rPr lang="en-GB" dirty="0"/>
              <a:t> à la mort de la cellule. Le </a:t>
            </a:r>
            <a:r>
              <a:rPr lang="en-GB" dirty="0" err="1"/>
              <a:t>cerveau</a:t>
            </a:r>
            <a:r>
              <a:rPr lang="en-GB" dirty="0"/>
              <a:t> </a:t>
            </a:r>
            <a:r>
              <a:rPr lang="en-GB" dirty="0" err="1"/>
              <a:t>va</a:t>
            </a:r>
            <a:r>
              <a:rPr lang="en-GB" dirty="0"/>
              <a:t> </a:t>
            </a:r>
            <a:r>
              <a:rPr lang="en-GB" dirty="0" err="1"/>
              <a:t>donc</a:t>
            </a:r>
            <a:r>
              <a:rPr lang="en-GB" dirty="0"/>
              <a:t> </a:t>
            </a:r>
            <a:r>
              <a:rPr lang="en-GB" dirty="0" err="1"/>
              <a:t>rétrécir</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modèle place le dépôt d'Aβ au début de ce processus, reflétant l'hypothèse de la cascade amyloïde de la MA. Cette hypothèse propose que la génération d’</a:t>
            </a:r>
            <a:r>
              <a:rPr lang="fr-FR" dirty="0" err="1"/>
              <a:t>amyloid</a:t>
            </a:r>
            <a:r>
              <a:rPr lang="fr-FR" dirty="0"/>
              <a:t>-beta soit l’événement déclencheur qui conduit au dépôt de tau et donc à la neurodégénérescence qui aboutit ensuite à la démence. </a:t>
            </a:r>
            <a:endParaRPr lang="en-GB" dirty="0"/>
          </a:p>
          <a:p>
            <a:endParaRPr lang="en-GB" dirty="0"/>
          </a:p>
          <a:p>
            <a:r>
              <a:rPr lang="fr-FR" dirty="0"/>
              <a:t>Comme la pathologie des plaques et des enchevêtrements neurofibrillaires est souvent présente dans le cerveau de personnes âgées en bonne santé cognitive, il est généralement admis que les processus biologiques qui sous-tendent la MA sont présents pendant des décennies avant l'expression des symptômes. Ainsi, l'imagerie peut potentiellement expliquer l'évolution de la MA du vieillissement normal à la démence, en passant par le stade de la déficience cognitive légère.</a:t>
            </a:r>
          </a:p>
          <a:p>
            <a:endParaRPr lang="fr-FR" dirty="0"/>
          </a:p>
          <a:p>
            <a:r>
              <a:rPr lang="fr-FR" dirty="0"/>
              <a:t>Pour observer </a:t>
            </a:r>
            <a:r>
              <a:rPr lang="fr-FR" dirty="0" err="1"/>
              <a:t>l’alzheimer</a:t>
            </a:r>
            <a:r>
              <a:rPr lang="fr-FR" dirty="0"/>
              <a:t> avec de l’imagerie on peut utiliser plusieurs techniques. Pour l’</a:t>
            </a:r>
            <a:r>
              <a:rPr lang="fr-FR" dirty="0" err="1"/>
              <a:t>amyloid</a:t>
            </a:r>
            <a:r>
              <a:rPr lang="fr-FR" dirty="0"/>
              <a:t>-beta et la protéine tau on peut utiliser le PET-SCAN. Pour voir la </a:t>
            </a:r>
            <a:r>
              <a:rPr lang="fr-FR" dirty="0" err="1"/>
              <a:t>reduction</a:t>
            </a:r>
            <a:r>
              <a:rPr lang="fr-FR" dirty="0"/>
              <a:t> des zones propres à la mémoire comme la zone de l’hippocampe on utilise une MRI. Pour voir les </a:t>
            </a:r>
            <a:r>
              <a:rPr lang="fr-FR" dirty="0" err="1"/>
              <a:t>disfonctions</a:t>
            </a:r>
            <a:r>
              <a:rPr lang="fr-FR" dirty="0"/>
              <a:t> neuronales on peut utiliser un PET-SCAN avec un traceur FDG qui permet donc de voir la consommation en glucose. On peut également utiliser la DTI. </a:t>
            </a:r>
          </a:p>
          <a:p>
            <a:endParaRPr lang="fr-FR" dirty="0"/>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5</a:t>
            </a:fld>
            <a:endParaRPr lang="en-GB"/>
          </a:p>
        </p:txBody>
      </p:sp>
    </p:spTree>
    <p:extLst>
      <p:ext uri="{BB962C8B-B14F-4D97-AF65-F5344CB8AC3E}">
        <p14:creationId xmlns:p14="http://schemas.microsoft.com/office/powerpoint/2010/main" val="297010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Tout </a:t>
            </a:r>
            <a:r>
              <a:rPr lang="en-GB" dirty="0" err="1"/>
              <a:t>d’abord</a:t>
            </a:r>
            <a:r>
              <a:rPr lang="en-GB" dirty="0"/>
              <a:t>, il </a:t>
            </a:r>
            <a:r>
              <a:rPr lang="en-GB" dirty="0" err="1"/>
              <a:t>est</a:t>
            </a:r>
            <a:r>
              <a:rPr lang="en-GB" dirty="0"/>
              <a:t> important de prendre </a:t>
            </a:r>
            <a:r>
              <a:rPr lang="en-GB" dirty="0" err="1"/>
              <a:t>en</a:t>
            </a:r>
            <a:r>
              <a:rPr lang="en-GB" dirty="0"/>
              <a:t> </a:t>
            </a:r>
            <a:r>
              <a:rPr lang="en-GB" dirty="0" err="1"/>
              <a:t>compte</a:t>
            </a:r>
            <a:r>
              <a:rPr lang="en-GB" dirty="0"/>
              <a:t> que la DTI à des limitations. Comme </a:t>
            </a:r>
            <a:r>
              <a:rPr lang="en-GB" dirty="0" err="1"/>
              <a:t>j’en</a:t>
            </a:r>
            <a:r>
              <a:rPr lang="en-GB" dirty="0"/>
              <a:t> ai </a:t>
            </a:r>
            <a:r>
              <a:rPr lang="en-GB" dirty="0" err="1"/>
              <a:t>parlé</a:t>
            </a:r>
            <a:r>
              <a:rPr lang="en-GB" dirty="0"/>
              <a:t> plus </a:t>
            </a:r>
            <a:r>
              <a:rPr lang="en-GB" dirty="0" err="1"/>
              <a:t>tôt</a:t>
            </a:r>
            <a:r>
              <a:rPr lang="en-GB" dirty="0"/>
              <a:t>, de </a:t>
            </a:r>
            <a:r>
              <a:rPr lang="en-GB" dirty="0" err="1"/>
              <a:t>nombreuses</a:t>
            </a:r>
            <a:r>
              <a:rPr lang="en-GB" dirty="0"/>
              <a:t> structures </a:t>
            </a:r>
            <a:r>
              <a:rPr lang="en-GB" dirty="0" err="1"/>
              <a:t>microscopiques</a:t>
            </a:r>
            <a:r>
              <a:rPr lang="en-GB" dirty="0"/>
              <a:t> </a:t>
            </a:r>
            <a:r>
              <a:rPr lang="en-GB" dirty="0" err="1"/>
              <a:t>peuvent</a:t>
            </a:r>
            <a:r>
              <a:rPr lang="en-GB" dirty="0"/>
              <a:t> affecter la diffusion. Le </a:t>
            </a:r>
            <a:r>
              <a:rPr lang="en-GB" dirty="0" err="1"/>
              <a:t>processus</a:t>
            </a:r>
            <a:r>
              <a:rPr lang="en-GB" dirty="0"/>
              <a:t> de diffusion </a:t>
            </a:r>
            <a:r>
              <a:rPr lang="en-GB" dirty="0" err="1"/>
              <a:t>est</a:t>
            </a:r>
            <a:r>
              <a:rPr lang="en-GB" dirty="0"/>
              <a:t> </a:t>
            </a:r>
            <a:r>
              <a:rPr lang="en-GB" dirty="0" err="1"/>
              <a:t>également</a:t>
            </a:r>
            <a:r>
              <a:rPr lang="en-GB" dirty="0"/>
              <a:t> </a:t>
            </a:r>
            <a:r>
              <a:rPr lang="en-GB" dirty="0" err="1"/>
              <a:t>moyenné</a:t>
            </a:r>
            <a:r>
              <a:rPr lang="en-GB" dirty="0"/>
              <a:t> sur un grand volume de voxel. </a:t>
            </a:r>
            <a:r>
              <a:rPr lang="en-GB" dirty="0" err="1"/>
              <a:t>Cela</a:t>
            </a:r>
            <a:r>
              <a:rPr lang="en-GB" dirty="0"/>
              <a:t> conduit à </a:t>
            </a:r>
            <a:r>
              <a:rPr lang="en-GB" dirty="0" err="1"/>
              <a:t>une</a:t>
            </a:r>
            <a:r>
              <a:rPr lang="en-GB" dirty="0"/>
              <a:t> </a:t>
            </a:r>
            <a:r>
              <a:rPr lang="en-GB" dirty="0" err="1"/>
              <a:t>sensibilité</a:t>
            </a:r>
            <a:r>
              <a:rPr lang="en-GB" dirty="0"/>
              <a:t> à la configuration </a:t>
            </a:r>
            <a:r>
              <a:rPr lang="en-GB" dirty="0" err="1"/>
              <a:t>macroscopique</a:t>
            </a:r>
            <a:r>
              <a:rPr lang="en-GB" dirty="0"/>
              <a:t> des </a:t>
            </a:r>
            <a:r>
              <a:rPr lang="en-GB" dirty="0" err="1"/>
              <a:t>faisceaux</a:t>
            </a:r>
            <a:r>
              <a:rPr lang="en-GB" dirty="0"/>
              <a:t> de fibres, </a:t>
            </a:r>
            <a:r>
              <a:rPr lang="en-GB" dirty="0" err="1"/>
              <a:t>comme</a:t>
            </a:r>
            <a:r>
              <a:rPr lang="en-GB" dirty="0"/>
              <a:t> le mélange de population de fibres </a:t>
            </a:r>
            <a:r>
              <a:rPr lang="en-GB" dirty="0" err="1"/>
              <a:t>ou</a:t>
            </a:r>
            <a:r>
              <a:rPr lang="en-GB" dirty="0"/>
              <a:t> les </a:t>
            </a:r>
            <a:r>
              <a:rPr lang="en-GB" dirty="0" err="1"/>
              <a:t>effets</a:t>
            </a:r>
            <a:r>
              <a:rPr lang="en-GB" dirty="0"/>
              <a:t> de volume </a:t>
            </a:r>
            <a:r>
              <a:rPr lang="en-GB" dirty="0" err="1"/>
              <a:t>partiel</a:t>
            </a:r>
            <a:r>
              <a:rPr lang="en-GB" dirty="0"/>
              <a:t>. On ne </a:t>
            </a:r>
            <a:r>
              <a:rPr lang="en-GB" dirty="0" err="1"/>
              <a:t>peut</a:t>
            </a:r>
            <a:r>
              <a:rPr lang="en-GB" dirty="0"/>
              <a:t> </a:t>
            </a:r>
            <a:r>
              <a:rPr lang="en-GB" dirty="0" err="1"/>
              <a:t>donc</a:t>
            </a:r>
            <a:r>
              <a:rPr lang="en-GB" dirty="0"/>
              <a:t> pas </a:t>
            </a:r>
            <a:r>
              <a:rPr lang="en-GB" dirty="0" err="1"/>
              <a:t>directement</a:t>
            </a:r>
            <a:r>
              <a:rPr lang="en-GB" dirty="0"/>
              <a:t> </a:t>
            </a:r>
            <a:r>
              <a:rPr lang="en-GB" dirty="0" err="1"/>
              <a:t>conclure</a:t>
            </a:r>
            <a:r>
              <a:rPr lang="en-GB" dirty="0"/>
              <a:t> que la source de </a:t>
            </a:r>
            <a:r>
              <a:rPr lang="en-GB" dirty="0" err="1"/>
              <a:t>changements</a:t>
            </a:r>
            <a:r>
              <a:rPr lang="en-GB" dirty="0"/>
              <a:t> de diffusion se </a:t>
            </a:r>
            <a:r>
              <a:rPr lang="en-GB" dirty="0" err="1"/>
              <a:t>situe</a:t>
            </a:r>
            <a:r>
              <a:rPr lang="en-GB" dirty="0"/>
              <a:t> au </a:t>
            </a:r>
            <a:r>
              <a:rPr lang="en-GB" dirty="0" err="1"/>
              <a:t>niveau</a:t>
            </a:r>
            <a:r>
              <a:rPr lang="en-GB" dirty="0"/>
              <a:t> des structures </a:t>
            </a:r>
            <a:r>
              <a:rPr lang="en-GB" dirty="0" err="1"/>
              <a:t>cellulaires</a:t>
            </a:r>
            <a:r>
              <a:rPr lang="en-GB" dirty="0"/>
              <a:t> </a:t>
            </a:r>
            <a:r>
              <a:rPr lang="en-GB" dirty="0" err="1"/>
              <a:t>ou</a:t>
            </a:r>
            <a:r>
              <a:rPr lang="en-GB" dirty="0"/>
              <a:t> </a:t>
            </a:r>
            <a:r>
              <a:rPr lang="en-GB" dirty="0" err="1"/>
              <a:t>est</a:t>
            </a:r>
            <a:r>
              <a:rPr lang="en-GB" dirty="0"/>
              <a:t> due à la </a:t>
            </a:r>
            <a:r>
              <a:rPr lang="en-GB" dirty="0" err="1"/>
              <a:t>réorganisation</a:t>
            </a:r>
            <a:r>
              <a:rPr lang="en-GB" dirty="0"/>
              <a:t> des structures de fibres. </a:t>
            </a:r>
          </a:p>
          <a:p>
            <a:endParaRPr lang="en-GB" dirty="0"/>
          </a:p>
          <a:p>
            <a:r>
              <a:rPr lang="en-GB" dirty="0" err="1"/>
              <a:t>Sachant</a:t>
            </a:r>
            <a:r>
              <a:rPr lang="en-GB" dirty="0"/>
              <a:t> </a:t>
            </a:r>
            <a:r>
              <a:rPr lang="en-GB" dirty="0" err="1"/>
              <a:t>ça</a:t>
            </a:r>
            <a:r>
              <a:rPr lang="en-GB" dirty="0"/>
              <a:t>, on </a:t>
            </a:r>
            <a:r>
              <a:rPr lang="en-GB" dirty="0" err="1"/>
              <a:t>peut</a:t>
            </a:r>
            <a:r>
              <a:rPr lang="en-GB" dirty="0"/>
              <a:t> </a:t>
            </a:r>
            <a:r>
              <a:rPr lang="en-GB" dirty="0" err="1"/>
              <a:t>quand</a:t>
            </a:r>
            <a:r>
              <a:rPr lang="en-GB" dirty="0"/>
              <a:t> </a:t>
            </a:r>
            <a:r>
              <a:rPr lang="en-GB" dirty="0" err="1"/>
              <a:t>même</a:t>
            </a:r>
            <a:r>
              <a:rPr lang="en-GB" dirty="0"/>
              <a:t> </a:t>
            </a:r>
            <a:r>
              <a:rPr lang="en-GB" dirty="0" err="1"/>
              <a:t>retirer</a:t>
            </a:r>
            <a:r>
              <a:rPr lang="en-GB" dirty="0"/>
              <a:t> des </a:t>
            </a:r>
            <a:r>
              <a:rPr lang="en-GB" dirty="0" err="1"/>
              <a:t>informations</a:t>
            </a:r>
            <a:r>
              <a:rPr lang="en-GB" dirty="0"/>
              <a:t> très </a:t>
            </a:r>
            <a:r>
              <a:rPr lang="en-GB" dirty="0" err="1"/>
              <a:t>interessantes</a:t>
            </a:r>
            <a:r>
              <a:rPr lang="en-GB" dirty="0"/>
              <a:t> de la DTI pour </a:t>
            </a:r>
            <a:r>
              <a:rPr lang="en-GB" dirty="0" err="1"/>
              <a:t>l’Alzheimer</a:t>
            </a:r>
            <a:r>
              <a:rPr lang="en-GB" dirty="0"/>
              <a:t>. </a:t>
            </a:r>
            <a:r>
              <a:rPr lang="en-GB" dirty="0" err="1"/>
              <a:t>En</a:t>
            </a:r>
            <a:r>
              <a:rPr lang="en-GB" dirty="0"/>
              <a:t> </a:t>
            </a:r>
            <a:r>
              <a:rPr lang="en-GB" dirty="0" err="1"/>
              <a:t>effet</a:t>
            </a:r>
            <a:r>
              <a:rPr lang="en-GB" dirty="0"/>
              <a:t>, </a:t>
            </a:r>
            <a:r>
              <a:rPr lang="en-GB" dirty="0" err="1"/>
              <a:t>concernant</a:t>
            </a:r>
            <a:r>
              <a:rPr lang="en-GB" dirty="0"/>
              <a:t> la matière grise, on </a:t>
            </a:r>
            <a:r>
              <a:rPr lang="en-GB" dirty="0" err="1"/>
              <a:t>peut</a:t>
            </a:r>
            <a:r>
              <a:rPr lang="en-GB" dirty="0"/>
              <a:t> quantifier les </a:t>
            </a:r>
            <a:r>
              <a:rPr lang="en-GB" dirty="0" err="1"/>
              <a:t>effets</a:t>
            </a:r>
            <a:r>
              <a:rPr lang="en-GB" dirty="0"/>
              <a:t> de </a:t>
            </a:r>
            <a:r>
              <a:rPr lang="en-GB" dirty="0" err="1"/>
              <a:t>plusieurs</a:t>
            </a:r>
            <a:r>
              <a:rPr lang="en-GB" dirty="0"/>
              <a:t> maladies grâce à la MD. </a:t>
            </a:r>
            <a:r>
              <a:rPr lang="en-GB" dirty="0" err="1"/>
              <a:t>Notamment</a:t>
            </a:r>
            <a:r>
              <a:rPr lang="en-GB" dirty="0"/>
              <a:t>, dans les zones </a:t>
            </a:r>
            <a:r>
              <a:rPr lang="en-GB" dirty="0" err="1"/>
              <a:t>présentant</a:t>
            </a:r>
            <a:r>
              <a:rPr lang="en-GB" dirty="0"/>
              <a:t> la </a:t>
            </a:r>
            <a:r>
              <a:rPr lang="en-GB" dirty="0" err="1"/>
              <a:t>pathologie</a:t>
            </a:r>
            <a:r>
              <a:rPr lang="en-GB" dirty="0"/>
              <a:t> de la </a:t>
            </a:r>
            <a:r>
              <a:rPr lang="en-GB" dirty="0" err="1"/>
              <a:t>maladie</a:t>
            </a:r>
            <a:r>
              <a:rPr lang="en-GB" dirty="0"/>
              <a:t> </a:t>
            </a:r>
            <a:r>
              <a:rPr lang="en-GB" dirty="0" err="1"/>
              <a:t>d’Alzheimer</a:t>
            </a:r>
            <a:r>
              <a:rPr lang="en-GB" dirty="0"/>
              <a:t>, on a </a:t>
            </a:r>
            <a:r>
              <a:rPr lang="en-GB" dirty="0" err="1"/>
              <a:t>souvent</a:t>
            </a:r>
            <a:r>
              <a:rPr lang="en-GB" dirty="0"/>
              <a:t> </a:t>
            </a:r>
            <a:r>
              <a:rPr lang="en-GB" dirty="0" err="1"/>
              <a:t>constaté</a:t>
            </a:r>
            <a:r>
              <a:rPr lang="en-GB" dirty="0"/>
              <a:t> </a:t>
            </a:r>
            <a:r>
              <a:rPr lang="en-GB" dirty="0" err="1"/>
              <a:t>une</a:t>
            </a:r>
            <a:r>
              <a:rPr lang="en-GB" dirty="0"/>
              <a:t> augmentation de la MD. </a:t>
            </a:r>
            <a:r>
              <a:rPr lang="en-GB" dirty="0" err="1"/>
              <a:t>Cette</a:t>
            </a:r>
            <a:r>
              <a:rPr lang="en-GB" dirty="0"/>
              <a:t> augmentation </a:t>
            </a:r>
            <a:r>
              <a:rPr lang="en-GB" dirty="0" err="1"/>
              <a:t>suggère</a:t>
            </a:r>
            <a:r>
              <a:rPr lang="en-GB" dirty="0"/>
              <a:t> </a:t>
            </a:r>
            <a:r>
              <a:rPr lang="en-GB" dirty="0" err="1"/>
              <a:t>une</a:t>
            </a:r>
            <a:r>
              <a:rPr lang="en-GB" dirty="0"/>
              <a:t> </a:t>
            </a:r>
            <a:r>
              <a:rPr lang="en-GB" dirty="0" err="1"/>
              <a:t>perte</a:t>
            </a:r>
            <a:r>
              <a:rPr lang="en-GB" dirty="0"/>
              <a:t> </a:t>
            </a:r>
            <a:r>
              <a:rPr lang="en-GB" dirty="0" err="1"/>
              <a:t>neuronale</a:t>
            </a:r>
            <a:r>
              <a:rPr lang="en-GB" dirty="0"/>
              <a:t> dans les regions </a:t>
            </a:r>
            <a:r>
              <a:rPr lang="en-GB" dirty="0" err="1"/>
              <a:t>présentant</a:t>
            </a:r>
            <a:r>
              <a:rPr lang="en-GB" dirty="0"/>
              <a:t> </a:t>
            </a:r>
            <a:r>
              <a:rPr lang="en-GB" dirty="0" err="1"/>
              <a:t>une</a:t>
            </a:r>
            <a:r>
              <a:rPr lang="en-GB" dirty="0"/>
              <a:t> </a:t>
            </a:r>
            <a:r>
              <a:rPr lang="en-GB" dirty="0" err="1"/>
              <a:t>atrophie</a:t>
            </a:r>
            <a:r>
              <a:rPr lang="en-GB" dirty="0"/>
              <a:t> de la matière grise. Des études </a:t>
            </a:r>
            <a:r>
              <a:rPr lang="en-GB" dirty="0" err="1"/>
              <a:t>montrent</a:t>
            </a:r>
            <a:r>
              <a:rPr lang="en-GB" dirty="0"/>
              <a:t> que </a:t>
            </a:r>
            <a:r>
              <a:rPr lang="en-GB" dirty="0" err="1"/>
              <a:t>l’ajout</a:t>
            </a:r>
            <a:r>
              <a:rPr lang="en-GB" dirty="0"/>
              <a:t> de </a:t>
            </a:r>
            <a:r>
              <a:rPr lang="en-GB" dirty="0" err="1"/>
              <a:t>cette</a:t>
            </a:r>
            <a:r>
              <a:rPr lang="en-GB" dirty="0"/>
              <a:t> </a:t>
            </a:r>
            <a:r>
              <a:rPr lang="en-GB" dirty="0" err="1"/>
              <a:t>metrique</a:t>
            </a:r>
            <a:r>
              <a:rPr lang="en-GB" dirty="0"/>
              <a:t> à </a:t>
            </a:r>
            <a:r>
              <a:rPr lang="en-GB" dirty="0" err="1"/>
              <a:t>d’autres</a:t>
            </a:r>
            <a:r>
              <a:rPr lang="en-GB" dirty="0"/>
              <a:t> </a:t>
            </a:r>
            <a:r>
              <a:rPr lang="en-GB" dirty="0" err="1"/>
              <a:t>outils</a:t>
            </a:r>
            <a:r>
              <a:rPr lang="en-GB" dirty="0"/>
              <a:t> </a:t>
            </a:r>
            <a:r>
              <a:rPr lang="en-GB" dirty="0" err="1"/>
              <a:t>ont</a:t>
            </a:r>
            <a:r>
              <a:rPr lang="en-GB" dirty="0"/>
              <a:t> </a:t>
            </a:r>
            <a:r>
              <a:rPr lang="en-GB" dirty="0" err="1"/>
              <a:t>permis</a:t>
            </a:r>
            <a:r>
              <a:rPr lang="en-GB" dirty="0"/>
              <a:t> de </a:t>
            </a:r>
            <a:r>
              <a:rPr lang="en-GB" dirty="0" err="1"/>
              <a:t>distinguer</a:t>
            </a:r>
            <a:r>
              <a:rPr lang="en-GB" dirty="0"/>
              <a:t> des </a:t>
            </a:r>
            <a:r>
              <a:rPr lang="en-GB" dirty="0" err="1"/>
              <a:t>groupes</a:t>
            </a:r>
            <a:r>
              <a:rPr lang="en-GB" dirty="0"/>
              <a:t> de patients Alzheimer de </a:t>
            </a:r>
            <a:r>
              <a:rPr lang="en-GB" dirty="0" err="1"/>
              <a:t>groupe</a:t>
            </a:r>
            <a:r>
              <a:rPr lang="en-GB" dirty="0"/>
              <a:t> </a:t>
            </a:r>
            <a:r>
              <a:rPr lang="en-GB" dirty="0" err="1"/>
              <a:t>témoin</a:t>
            </a:r>
            <a:r>
              <a:rPr lang="en-GB" dirty="0"/>
              <a:t>. </a:t>
            </a:r>
          </a:p>
          <a:p>
            <a:endParaRPr lang="en-GB" dirty="0"/>
          </a:p>
          <a:p>
            <a:r>
              <a:rPr lang="fr-FR" dirty="0"/>
              <a:t>L'atrophie de la substance blanche pourrait également être un indicateur indirect de la perte de cellules nerveuses, puisque le volume du corps cellulaire est beaucoup plus petit que celui des fibres myélinisées. Des études pathologiques ont révélé différents types d'altérations de la substance blanche dans la MA, par conséquent, la substance blanche semble être une bonne cible à la fois pour le diagnostic précoce de la MA et pour le suivi de la progression de la maladie. </a:t>
            </a:r>
          </a:p>
          <a:p>
            <a:r>
              <a:rPr lang="fr-FR" dirty="0"/>
              <a:t>Ces lésions de la substance blanche ont été corrélé avec l’atrophie de la matière grise dans les zones connectés anatomiquement. Ce qui peut suggérer que l’atrophie de la WM précèdent l’atrophie de la GM dans la phase de pré-diagnostique de la MA.  </a:t>
            </a:r>
          </a:p>
          <a:p>
            <a:endParaRPr lang="fr-FR" dirty="0"/>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6</a:t>
            </a:fld>
            <a:endParaRPr lang="en-GB"/>
          </a:p>
        </p:txBody>
      </p:sp>
    </p:spTree>
    <p:extLst>
      <p:ext uri="{BB962C8B-B14F-4D97-AF65-F5344CB8AC3E}">
        <p14:creationId xmlns:p14="http://schemas.microsoft.com/office/powerpoint/2010/main" val="29028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L’étude de la maladie d’Alzheimer en utilisant la DTI apporte son lot de questions. </a:t>
            </a:r>
          </a:p>
          <a:p>
            <a:r>
              <a:rPr lang="fr-FR" dirty="0"/>
              <a:t>Par exemple, quelles sont les caractéristiques spécifiques de la MA qui peuvent être observées avec l'ITD ? Ces caractéristiques peuvent-elles être observées chez les personnes présentant une déficience cognitive légère, que l'on pense être le stade symptomatique le plus précoce de la MA, ou même dans la phase présymptomatique ? Comment l'ITD reflète-t-elle ou prédit-elle la progression de la MA ? Existe-t-il des corrélations entre l'ITD et les fonctions cognitives ?</a:t>
            </a:r>
          </a:p>
          <a:p>
            <a:endParaRPr lang="fr-FR" dirty="0"/>
          </a:p>
          <a:p>
            <a:r>
              <a:rPr lang="fr-FR" dirty="0"/>
              <a:t>Le but de mon mémoire si je l’ai bien compris va être d’apporter des éléments de réponses à ces questions en effectuant une analyse structurel à l’aide de la DTI de patients atteint de la maladie d’Alzheimer ou non afin de la détecter le plus tôt possible chez d’autres patients. </a:t>
            </a:r>
            <a:endParaRPr lang="en-GB" dirty="0"/>
          </a:p>
        </p:txBody>
      </p:sp>
      <p:sp>
        <p:nvSpPr>
          <p:cNvPr id="4" name="Espace réservé du numéro de diapositive 3"/>
          <p:cNvSpPr>
            <a:spLocks noGrp="1"/>
          </p:cNvSpPr>
          <p:nvPr>
            <p:ph type="sldNum" sz="quarter" idx="5"/>
          </p:nvPr>
        </p:nvSpPr>
        <p:spPr/>
        <p:txBody>
          <a:bodyPr/>
          <a:lstStyle/>
          <a:p>
            <a:fld id="{E007DAE0-1A72-4919-ABE1-03C1F14FA172}" type="slidenum">
              <a:rPr lang="en-GB" smtClean="0"/>
              <a:t>7</a:t>
            </a:fld>
            <a:endParaRPr lang="en-GB"/>
          </a:p>
        </p:txBody>
      </p:sp>
    </p:spTree>
    <p:extLst>
      <p:ext uri="{BB962C8B-B14F-4D97-AF65-F5344CB8AC3E}">
        <p14:creationId xmlns:p14="http://schemas.microsoft.com/office/powerpoint/2010/main" val="36765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AE0C6-FCEF-25AD-774F-B8C990732C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84C4FA55-E5FC-6DCF-058B-6B43D2D91C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9FBC447D-65C4-DAD8-0987-A7D0B9F04199}"/>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5" name="Espace réservé du pied de page 4">
            <a:extLst>
              <a:ext uri="{FF2B5EF4-FFF2-40B4-BE49-F238E27FC236}">
                <a16:creationId xmlns:a16="http://schemas.microsoft.com/office/drawing/2014/main" id="{2E6BC821-1F13-1E80-0258-DFB19026AD5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A6ECB551-1015-1071-9583-8C8D4877D075}"/>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311258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0C309-E3E2-853A-B54D-1D266E422711}"/>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962470CB-2723-2CA7-D331-06D06A9AA08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7A602AC-0250-E36E-4E3E-AF5E82DC6C16}"/>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5" name="Espace réservé du pied de page 4">
            <a:extLst>
              <a:ext uri="{FF2B5EF4-FFF2-40B4-BE49-F238E27FC236}">
                <a16:creationId xmlns:a16="http://schemas.microsoft.com/office/drawing/2014/main" id="{BCDF4280-A846-F26B-F094-E64C1905049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9EBED6B-4F6F-13FB-0796-F6CEC893297B}"/>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62717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CFB3873-662A-CBAD-5A15-8F45A22B853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2C651B65-E408-9542-7083-9D373BC67E3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2B971499-8989-BD23-3541-850137C01FF9}"/>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5" name="Espace réservé du pied de page 4">
            <a:extLst>
              <a:ext uri="{FF2B5EF4-FFF2-40B4-BE49-F238E27FC236}">
                <a16:creationId xmlns:a16="http://schemas.microsoft.com/office/drawing/2014/main" id="{7A3BE512-38CA-158A-B4AF-CC9F66D8B59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CB2E541-AAF8-2F49-270F-9E6243C2B989}"/>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27738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D05FE-2E4A-2C43-6410-6537660DC839}"/>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ADDFA0D9-8236-33FF-5BF9-30C3C08A32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5A6326B-3F37-BEB7-4BEA-6D8DC207349E}"/>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5" name="Espace réservé du pied de page 4">
            <a:extLst>
              <a:ext uri="{FF2B5EF4-FFF2-40B4-BE49-F238E27FC236}">
                <a16:creationId xmlns:a16="http://schemas.microsoft.com/office/drawing/2014/main" id="{6E12D654-58CC-064F-2973-919B53EB37E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C45FF01-76FD-DC1B-130A-6FBE993EBEAF}"/>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273157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F241C-5C19-14D7-6431-C4AE29968EA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0012335-B696-0389-2353-7AD4FF1B5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13C0B12-38AE-82FD-C9EA-5D5138E5EF9E}"/>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5" name="Espace réservé du pied de page 4">
            <a:extLst>
              <a:ext uri="{FF2B5EF4-FFF2-40B4-BE49-F238E27FC236}">
                <a16:creationId xmlns:a16="http://schemas.microsoft.com/office/drawing/2014/main" id="{61EADDEA-2333-97F8-E62F-091954CE9368}"/>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DE9F082-1DE0-23DA-FC0F-2B431C949DD6}"/>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163289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5812-A22F-DF30-D789-C0F56604CAEE}"/>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86357C4A-CB9B-9AAE-419B-5435EB7CAD5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26538C4A-E873-6121-3278-7929B2F5C64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646147A3-1364-C236-DE0C-C74DB7937131}"/>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6" name="Espace réservé du pied de page 5">
            <a:extLst>
              <a:ext uri="{FF2B5EF4-FFF2-40B4-BE49-F238E27FC236}">
                <a16:creationId xmlns:a16="http://schemas.microsoft.com/office/drawing/2014/main" id="{B88B45A0-FC39-44D8-8039-373889D57A35}"/>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6A6D136-F310-8D3E-353A-8A7F4C253A7E}"/>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27699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5E466-4BC7-1E2D-ACCA-FE94B30E026A}"/>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646DE8E8-8FAB-38CE-CB7B-6FE6597A0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9C7D23E-4D64-C6D8-8439-C4ED523441E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9426079A-B28E-A9CA-9FA9-C10C6EF83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8C9CDCB-DFFA-B2A3-8505-BF0BD386F4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2EB41685-46BC-5CA2-E6CD-1B1565EDABDF}"/>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8" name="Espace réservé du pied de page 7">
            <a:extLst>
              <a:ext uri="{FF2B5EF4-FFF2-40B4-BE49-F238E27FC236}">
                <a16:creationId xmlns:a16="http://schemas.microsoft.com/office/drawing/2014/main" id="{12517071-1E23-8E2B-9C79-10D9B4E46D4A}"/>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1E87C119-F04F-40D4-E8BC-216A87C0CE44}"/>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9965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C5F7B-66DA-4648-7C63-51BFB4EC1049}"/>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697A42E1-B605-5DC5-F248-170B53D27857}"/>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4" name="Espace réservé du pied de page 3">
            <a:extLst>
              <a:ext uri="{FF2B5EF4-FFF2-40B4-BE49-F238E27FC236}">
                <a16:creationId xmlns:a16="http://schemas.microsoft.com/office/drawing/2014/main" id="{D97D6BF6-925C-E426-8239-A50F503C71D4}"/>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AA6CEF36-8925-EF3C-FADB-BD368B89CA4B}"/>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253378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64E7EC-ABC5-482D-3088-764F24F61C61}"/>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3" name="Espace réservé du pied de page 2">
            <a:extLst>
              <a:ext uri="{FF2B5EF4-FFF2-40B4-BE49-F238E27FC236}">
                <a16:creationId xmlns:a16="http://schemas.microsoft.com/office/drawing/2014/main" id="{A8353AF3-18CC-CBF6-C083-BD085CB57DEF}"/>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2B87749F-7255-AA03-680C-029040336E7A}"/>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90621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1E57B-D224-CE6A-4818-DF837290E8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7A1DAA1E-CDD4-4228-9ABC-3B1D173A1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FE136554-3B24-5015-4B9C-28753E3AC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F426215-B590-567B-3D06-356F1565D2E9}"/>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6" name="Espace réservé du pied de page 5">
            <a:extLst>
              <a:ext uri="{FF2B5EF4-FFF2-40B4-BE49-F238E27FC236}">
                <a16:creationId xmlns:a16="http://schemas.microsoft.com/office/drawing/2014/main" id="{69FE75D9-BC5F-64A8-DD7A-E80AE378608D}"/>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9142CD0D-4E5F-5790-51B6-AF45B21AA535}"/>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377649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EBBD0-A5CE-9288-53D6-F384495DB3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40C180CA-E8DF-3A37-F0FD-A7F0F25BE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04737898-D679-D389-AF3C-131C0444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9D26898-46E8-14B5-CF44-9ECAC6D5B533}"/>
              </a:ext>
            </a:extLst>
          </p:cNvPr>
          <p:cNvSpPr>
            <a:spLocks noGrp="1"/>
          </p:cNvSpPr>
          <p:nvPr>
            <p:ph type="dt" sz="half" idx="10"/>
          </p:nvPr>
        </p:nvSpPr>
        <p:spPr/>
        <p:txBody>
          <a:bodyPr/>
          <a:lstStyle/>
          <a:p>
            <a:fld id="{EBE2BF78-B6D9-4A22-AF6E-A8960C8C5BD5}" type="datetimeFigureOut">
              <a:rPr lang="fr-BE" smtClean="0"/>
              <a:t>20-10-22</a:t>
            </a:fld>
            <a:endParaRPr lang="fr-BE"/>
          </a:p>
        </p:txBody>
      </p:sp>
      <p:sp>
        <p:nvSpPr>
          <p:cNvPr id="6" name="Espace réservé du pied de page 5">
            <a:extLst>
              <a:ext uri="{FF2B5EF4-FFF2-40B4-BE49-F238E27FC236}">
                <a16:creationId xmlns:a16="http://schemas.microsoft.com/office/drawing/2014/main" id="{3D81812B-16F0-BA9B-3C8E-B1E2D207A143}"/>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6CA7719-0298-F6AA-43A8-B0EA4C2EBF80}"/>
              </a:ext>
            </a:extLst>
          </p:cNvPr>
          <p:cNvSpPr>
            <a:spLocks noGrp="1"/>
          </p:cNvSpPr>
          <p:nvPr>
            <p:ph type="sldNum" sz="quarter" idx="12"/>
          </p:nvPr>
        </p:nvSpPr>
        <p:spPr/>
        <p:txBody>
          <a:bodyPr/>
          <a:lstStyle/>
          <a:p>
            <a:fld id="{67AAADC7-AFA4-45A2-BD57-BD0E36101E1B}" type="slidenum">
              <a:rPr lang="fr-BE" smtClean="0"/>
              <a:t>‹N°›</a:t>
            </a:fld>
            <a:endParaRPr lang="fr-BE"/>
          </a:p>
        </p:txBody>
      </p:sp>
    </p:spTree>
    <p:extLst>
      <p:ext uri="{BB962C8B-B14F-4D97-AF65-F5344CB8AC3E}">
        <p14:creationId xmlns:p14="http://schemas.microsoft.com/office/powerpoint/2010/main" val="171208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DCBADEF-67D1-B7E9-74F4-338720DB7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79DDEB4-A1EB-8BF0-8CE4-A17D7702B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21D6D2CD-19D4-FCB9-9839-05A29986A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2BF78-B6D9-4A22-AF6E-A8960C8C5BD5}" type="datetimeFigureOut">
              <a:rPr lang="fr-BE" smtClean="0"/>
              <a:t>20-10-22</a:t>
            </a:fld>
            <a:endParaRPr lang="fr-BE"/>
          </a:p>
        </p:txBody>
      </p:sp>
      <p:sp>
        <p:nvSpPr>
          <p:cNvPr id="5" name="Espace réservé du pied de page 4">
            <a:extLst>
              <a:ext uri="{FF2B5EF4-FFF2-40B4-BE49-F238E27FC236}">
                <a16:creationId xmlns:a16="http://schemas.microsoft.com/office/drawing/2014/main" id="{1956A746-6E8A-5661-7820-FAAE6CC9F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7AFCCE55-CE70-E125-DA18-11A920BA1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AADC7-AFA4-45A2-BD57-BD0E36101E1B}" type="slidenum">
              <a:rPr lang="fr-BE" smtClean="0"/>
              <a:t>‹N°›</a:t>
            </a:fld>
            <a:endParaRPr lang="fr-BE"/>
          </a:p>
        </p:txBody>
      </p:sp>
    </p:spTree>
    <p:extLst>
      <p:ext uri="{BB962C8B-B14F-4D97-AF65-F5344CB8AC3E}">
        <p14:creationId xmlns:p14="http://schemas.microsoft.com/office/powerpoint/2010/main" val="349522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i.org/10.3988/jcn.2018.14.2.129" TargetMode="External"/><Relationship Id="rId3" Type="http://schemas.openxmlformats.org/officeDocument/2006/relationships/hyperlink" Target="https://doi.org/10.3389/fnagi.2018.00436" TargetMode="External"/><Relationship Id="rId7" Type="http://schemas.openxmlformats.org/officeDocument/2006/relationships/hyperlink" Target="https://doi.org/10.3233/JAD-2011-0007" TargetMode="External"/><Relationship Id="rId2" Type="http://schemas.openxmlformats.org/officeDocument/2006/relationships/hyperlink" Target="https://doi.org/10.1038/s41583-018-0067-3" TargetMode="External"/><Relationship Id="rId1" Type="http://schemas.openxmlformats.org/officeDocument/2006/relationships/slideLayout" Target="../slideLayouts/slideLayout2.xml"/><Relationship Id="rId6" Type="http://schemas.openxmlformats.org/officeDocument/2006/relationships/hyperlink" Target="https://doi.org/10.1007/s00415-018-9016-3" TargetMode="External"/><Relationship Id="rId5" Type="http://schemas.openxmlformats.org/officeDocument/2006/relationships/hyperlink" Target="https://doi.org/10.3389/fnins.2013.00031" TargetMode="External"/><Relationship Id="rId10" Type="http://schemas.openxmlformats.org/officeDocument/2006/relationships/image" Target="../media/image2.jpg"/><Relationship Id="rId4" Type="http://schemas.openxmlformats.org/officeDocument/2006/relationships/hyperlink" Target="https://doi.org/10.1016/j.nicl.2016.12.012" TargetMode="External"/><Relationship Id="rId9"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B7C8B8-1A29-507A-3F1B-1FB4D1A62E35}"/>
              </a:ext>
            </a:extLst>
          </p:cNvPr>
          <p:cNvSpPr>
            <a:spLocks noGrp="1"/>
          </p:cNvSpPr>
          <p:nvPr>
            <p:ph type="ctrTitle"/>
          </p:nvPr>
        </p:nvSpPr>
        <p:spPr>
          <a:xfrm>
            <a:off x="530087" y="1053548"/>
            <a:ext cx="11131826" cy="2714832"/>
          </a:xfrm>
        </p:spPr>
        <p:txBody>
          <a:bodyPr>
            <a:noAutofit/>
          </a:bodyPr>
          <a:lstStyle/>
          <a:p>
            <a:r>
              <a:rPr lang="fr-BE" sz="4400" b="0" i="0" dirty="0" err="1">
                <a:solidFill>
                  <a:srgbClr val="3E3F3A"/>
                </a:solidFill>
                <a:effectLst/>
                <a:latin typeface="Roboto" panose="02000000000000000000" pitchFamily="2" charset="0"/>
              </a:rPr>
              <a:t>Quantifying</a:t>
            </a:r>
            <a:r>
              <a:rPr lang="fr-BE" sz="4400" b="0" i="0" dirty="0">
                <a:solidFill>
                  <a:srgbClr val="3E3F3A"/>
                </a:solidFill>
                <a:effectLst/>
                <a:latin typeface="Roboto" panose="02000000000000000000" pitchFamily="2" charset="0"/>
              </a:rPr>
              <a:t> anomalies in patients </a:t>
            </a:r>
            <a:r>
              <a:rPr lang="fr-BE" sz="4400" b="0" i="0" dirty="0" err="1">
                <a:solidFill>
                  <a:srgbClr val="3E3F3A"/>
                </a:solidFill>
                <a:effectLst/>
                <a:latin typeface="Roboto" panose="02000000000000000000" pitchFamily="2" charset="0"/>
              </a:rPr>
              <a:t>with</a:t>
            </a:r>
            <a:r>
              <a:rPr lang="fr-BE" sz="4400" b="0" i="0" dirty="0">
                <a:solidFill>
                  <a:srgbClr val="3E3F3A"/>
                </a:solidFill>
                <a:effectLst/>
                <a:latin typeface="Roboto" panose="02000000000000000000" pitchFamily="2" charset="0"/>
              </a:rPr>
              <a:t> neuropathologies via diffusion Magnetic </a:t>
            </a:r>
            <a:r>
              <a:rPr lang="fr-BE" sz="4400" b="0" i="0" dirty="0" err="1">
                <a:solidFill>
                  <a:srgbClr val="3E3F3A"/>
                </a:solidFill>
                <a:effectLst/>
                <a:latin typeface="Roboto" panose="02000000000000000000" pitchFamily="2" charset="0"/>
              </a:rPr>
              <a:t>Resonance</a:t>
            </a:r>
            <a:r>
              <a:rPr lang="fr-BE" sz="4400" b="0" i="0" dirty="0">
                <a:solidFill>
                  <a:srgbClr val="3E3F3A"/>
                </a:solidFill>
                <a:effectLst/>
                <a:latin typeface="Roboto" panose="02000000000000000000" pitchFamily="2" charset="0"/>
              </a:rPr>
              <a:t> Imaging. (Application to Alzheimer </a:t>
            </a:r>
            <a:r>
              <a:rPr lang="fr-BE" sz="4400" b="0" i="0" dirty="0" err="1">
                <a:solidFill>
                  <a:srgbClr val="3E3F3A"/>
                </a:solidFill>
                <a:effectLst/>
                <a:latin typeface="Roboto" panose="02000000000000000000" pitchFamily="2" charset="0"/>
              </a:rPr>
              <a:t>diagnosis</a:t>
            </a:r>
            <a:r>
              <a:rPr lang="fr-BE" sz="4400" b="0" i="0" dirty="0">
                <a:solidFill>
                  <a:srgbClr val="3E3F3A"/>
                </a:solidFill>
                <a:effectLst/>
                <a:latin typeface="Roboto" panose="02000000000000000000" pitchFamily="2" charset="0"/>
              </a:rPr>
              <a:t>)</a:t>
            </a:r>
            <a:endParaRPr lang="fr-BE" sz="4400" dirty="0"/>
          </a:p>
        </p:txBody>
      </p:sp>
      <p:sp>
        <p:nvSpPr>
          <p:cNvPr id="3" name="Sous-titre 2">
            <a:extLst>
              <a:ext uri="{FF2B5EF4-FFF2-40B4-BE49-F238E27FC236}">
                <a16:creationId xmlns:a16="http://schemas.microsoft.com/office/drawing/2014/main" id="{9FDB659C-6568-F6CB-A675-7BC1E585B6E8}"/>
              </a:ext>
            </a:extLst>
          </p:cNvPr>
          <p:cNvSpPr>
            <a:spLocks noGrp="1"/>
          </p:cNvSpPr>
          <p:nvPr>
            <p:ph type="subTitle" idx="1"/>
          </p:nvPr>
        </p:nvSpPr>
        <p:spPr>
          <a:xfrm>
            <a:off x="1524000" y="3728624"/>
            <a:ext cx="9144000" cy="2590040"/>
          </a:xfrm>
        </p:spPr>
        <p:txBody>
          <a:bodyPr>
            <a:normAutofit/>
          </a:bodyPr>
          <a:lstStyle/>
          <a:p>
            <a:endParaRPr lang="fr-BE" dirty="0"/>
          </a:p>
          <a:p>
            <a:endParaRPr lang="fr-BE" dirty="0"/>
          </a:p>
          <a:p>
            <a:r>
              <a:rPr lang="fr-BE" dirty="0"/>
              <a:t>Nicolas Indriets </a:t>
            </a:r>
          </a:p>
        </p:txBody>
      </p:sp>
      <p:pic>
        <p:nvPicPr>
          <p:cNvPr id="8" name="Image 7" descr="Une image contenant texte&#10;&#10;Description générée automatiquement">
            <a:extLst>
              <a:ext uri="{FF2B5EF4-FFF2-40B4-BE49-F238E27FC236}">
                <a16:creationId xmlns:a16="http://schemas.microsoft.com/office/drawing/2014/main" id="{9880B68C-5CDD-7320-E78F-FDE01EF87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12" name="Image 11">
            <a:extLst>
              <a:ext uri="{FF2B5EF4-FFF2-40B4-BE49-F238E27FC236}">
                <a16:creationId xmlns:a16="http://schemas.microsoft.com/office/drawing/2014/main" id="{B9ACD1A1-3F12-9BB6-C0BA-2D3F73F12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14" name="Espace réservé du numéro de diapositive 3">
            <a:extLst>
              <a:ext uri="{FF2B5EF4-FFF2-40B4-BE49-F238E27FC236}">
                <a16:creationId xmlns:a16="http://schemas.microsoft.com/office/drawing/2014/main" id="{14AE56C4-B5E3-88DD-1ED5-F4FA5BFEC0DB}"/>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1</a:t>
            </a:fld>
            <a:endParaRPr lang="fr-FR" sz="2000" dirty="0"/>
          </a:p>
        </p:txBody>
      </p:sp>
    </p:spTree>
    <p:extLst>
      <p:ext uri="{BB962C8B-B14F-4D97-AF65-F5344CB8AC3E}">
        <p14:creationId xmlns:p14="http://schemas.microsoft.com/office/powerpoint/2010/main" val="35101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4326E9-76EA-0441-EECB-4BA4A49AD895}"/>
              </a:ext>
            </a:extLst>
          </p:cNvPr>
          <p:cNvSpPr>
            <a:spLocks noGrp="1"/>
          </p:cNvSpPr>
          <p:nvPr>
            <p:ph type="title"/>
          </p:nvPr>
        </p:nvSpPr>
        <p:spPr/>
        <p:txBody>
          <a:bodyPr/>
          <a:lstStyle/>
          <a:p>
            <a:pPr algn="ctr"/>
            <a:r>
              <a:rPr lang="fr-BE" dirty="0"/>
              <a:t>Plan of the </a:t>
            </a:r>
            <a:r>
              <a:rPr lang="en-GB" dirty="0"/>
              <a:t>presentation</a:t>
            </a:r>
          </a:p>
        </p:txBody>
      </p:sp>
      <p:sp>
        <p:nvSpPr>
          <p:cNvPr id="3" name="Espace réservé du contenu 2">
            <a:extLst>
              <a:ext uri="{FF2B5EF4-FFF2-40B4-BE49-F238E27FC236}">
                <a16:creationId xmlns:a16="http://schemas.microsoft.com/office/drawing/2014/main" id="{4D67804D-1A0E-A260-5E6A-11366731B683}"/>
              </a:ext>
            </a:extLst>
          </p:cNvPr>
          <p:cNvSpPr>
            <a:spLocks noGrp="1"/>
          </p:cNvSpPr>
          <p:nvPr>
            <p:ph idx="1"/>
          </p:nvPr>
        </p:nvSpPr>
        <p:spPr/>
        <p:txBody>
          <a:bodyPr/>
          <a:lstStyle/>
          <a:p>
            <a:r>
              <a:rPr lang="fr-BE" dirty="0"/>
              <a:t>DTI</a:t>
            </a:r>
          </a:p>
          <a:p>
            <a:r>
              <a:rPr lang="fr-BE" dirty="0"/>
              <a:t>Alzheimer </a:t>
            </a:r>
            <a:r>
              <a:rPr lang="fr-BE" dirty="0" err="1"/>
              <a:t>disease</a:t>
            </a:r>
            <a:r>
              <a:rPr lang="fr-BE" dirty="0"/>
              <a:t> </a:t>
            </a:r>
          </a:p>
          <a:p>
            <a:r>
              <a:rPr lang="fr-BE" dirty="0"/>
              <a:t>DTI analyses and </a:t>
            </a:r>
            <a:r>
              <a:rPr lang="fr-BE" dirty="0" err="1"/>
              <a:t>clinical</a:t>
            </a:r>
            <a:r>
              <a:rPr lang="fr-BE" dirty="0"/>
              <a:t> application in AD</a:t>
            </a:r>
          </a:p>
          <a:p>
            <a:r>
              <a:rPr lang="fr-BE" dirty="0"/>
              <a:t>Question of </a:t>
            </a:r>
            <a:r>
              <a:rPr lang="fr-BE" dirty="0" err="1"/>
              <a:t>research</a:t>
            </a:r>
            <a:r>
              <a:rPr lang="fr-BE" dirty="0"/>
              <a:t> </a:t>
            </a:r>
          </a:p>
          <a:p>
            <a:r>
              <a:rPr lang="fr-BE" dirty="0"/>
              <a:t>Tools </a:t>
            </a:r>
          </a:p>
        </p:txBody>
      </p:sp>
      <p:pic>
        <p:nvPicPr>
          <p:cNvPr id="4" name="Image 3" descr="Une image contenant texte&#10;&#10;Description générée automatiquement">
            <a:extLst>
              <a:ext uri="{FF2B5EF4-FFF2-40B4-BE49-F238E27FC236}">
                <a16:creationId xmlns:a16="http://schemas.microsoft.com/office/drawing/2014/main" id="{39DFD76B-35D6-3EA3-A834-A00609DD2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C8590002-7972-8F94-EA77-63AAA88F8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Espace réservé du numéro de diapositive 3">
            <a:extLst>
              <a:ext uri="{FF2B5EF4-FFF2-40B4-BE49-F238E27FC236}">
                <a16:creationId xmlns:a16="http://schemas.microsoft.com/office/drawing/2014/main" id="{51F65BE8-5F5C-20F6-11F0-466E6A107580}"/>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2</a:t>
            </a:fld>
            <a:endParaRPr lang="fr-FR" sz="2000" dirty="0"/>
          </a:p>
        </p:txBody>
      </p:sp>
    </p:spTree>
    <p:extLst>
      <p:ext uri="{BB962C8B-B14F-4D97-AF65-F5344CB8AC3E}">
        <p14:creationId xmlns:p14="http://schemas.microsoft.com/office/powerpoint/2010/main" val="243493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080307-6A36-7357-E105-0C79F5B98783}"/>
              </a:ext>
            </a:extLst>
          </p:cNvPr>
          <p:cNvSpPr>
            <a:spLocks noGrp="1"/>
          </p:cNvSpPr>
          <p:nvPr>
            <p:ph type="title"/>
          </p:nvPr>
        </p:nvSpPr>
        <p:spPr/>
        <p:txBody>
          <a:bodyPr/>
          <a:lstStyle/>
          <a:p>
            <a:pPr algn="ctr"/>
            <a:r>
              <a:rPr lang="fr-BE" dirty="0"/>
              <a:t>DTI</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3FFE74D5-8B7C-DF67-A61E-E1F1783963E9}"/>
                  </a:ext>
                </a:extLst>
              </p:cNvPr>
              <p:cNvSpPr>
                <a:spLocks noGrp="1"/>
              </p:cNvSpPr>
              <p:nvPr>
                <p:ph idx="1"/>
              </p:nvPr>
            </p:nvSpPr>
            <p:spPr>
              <a:xfrm>
                <a:off x="838200" y="2674848"/>
                <a:ext cx="10515600" cy="4351338"/>
              </a:xfrm>
            </p:spPr>
            <p:txBody>
              <a:bodyPr>
                <a:normAutofit fontScale="62500" lnSpcReduction="20000"/>
              </a:bodyPr>
              <a:lstStyle/>
              <a:p>
                <a:pPr marL="0" indent="0">
                  <a:buNone/>
                </a:pPr>
                <a:r>
                  <a:rPr lang="el-GR" sz="2800" b="1" dirty="0">
                    <a:solidFill>
                      <a:srgbClr val="C00000"/>
                    </a:solidFill>
                  </a:rPr>
                  <a:t>λ</a:t>
                </a:r>
                <a:r>
                  <a:rPr lang="en-US" sz="2800" b="1" baseline="-25000" dirty="0">
                    <a:solidFill>
                      <a:srgbClr val="C00000"/>
                    </a:solidFill>
                  </a:rPr>
                  <a:t>1 </a:t>
                </a:r>
                <a:r>
                  <a:rPr lang="en-US" sz="2800" b="1" baseline="-25000" dirty="0"/>
                  <a:t> </a:t>
                </a:r>
                <a:r>
                  <a:rPr lang="en-US" sz="2800" dirty="0"/>
                  <a:t>, </a:t>
                </a:r>
                <a:r>
                  <a:rPr lang="el-GR" sz="2800" b="1" dirty="0">
                    <a:solidFill>
                      <a:srgbClr val="00B050"/>
                    </a:solidFill>
                  </a:rPr>
                  <a:t>λ</a:t>
                </a:r>
                <a:r>
                  <a:rPr lang="en-US" sz="2800" b="1" baseline="-25000" dirty="0">
                    <a:solidFill>
                      <a:srgbClr val="00B050"/>
                    </a:solidFill>
                  </a:rPr>
                  <a:t>2</a:t>
                </a:r>
                <a:r>
                  <a:rPr lang="en-US" sz="2800" dirty="0"/>
                  <a:t> and </a:t>
                </a:r>
                <a:r>
                  <a:rPr lang="el-GR" sz="2800" b="1" dirty="0">
                    <a:solidFill>
                      <a:srgbClr val="0070C0"/>
                    </a:solidFill>
                  </a:rPr>
                  <a:t>λ</a:t>
                </a:r>
                <a:r>
                  <a:rPr lang="en-US" sz="2800" b="1" baseline="-25000" dirty="0">
                    <a:solidFill>
                      <a:srgbClr val="0070C0"/>
                    </a:solidFill>
                  </a:rPr>
                  <a:t>3</a:t>
                </a:r>
                <a:r>
                  <a:rPr lang="en-US" sz="2800" dirty="0"/>
                  <a:t> are the eigenvalues of the diffusion tensor</a:t>
                </a:r>
              </a:p>
              <a:p>
                <a:pPr marL="342900" indent="-342900">
                  <a:buFont typeface="Arial" panose="020B0604020202020204" pitchFamily="34" charset="0"/>
                  <a:buChar char="•"/>
                </a:pPr>
                <a:endParaRPr lang="en-US" sz="2800" dirty="0"/>
              </a:p>
              <a:p>
                <a:pPr marL="0" indent="0">
                  <a:buNone/>
                </a:pPr>
                <a:r>
                  <a:rPr lang="en-US" sz="2800" dirty="0"/>
                  <a:t>Mean diffusivity (MD) :</a:t>
                </a:r>
              </a:p>
              <a:p>
                <a:pPr marL="0" indent="0">
                  <a:buNone/>
                </a:pPr>
                <a14:m>
                  <m:oMathPara xmlns:m="http://schemas.openxmlformats.org/officeDocument/2006/math">
                    <m:oMathParaPr>
                      <m:jc m:val="left"/>
                    </m:oMathParaPr>
                    <m:oMath xmlns:m="http://schemas.openxmlformats.org/officeDocument/2006/math">
                      <m:r>
                        <a:rPr lang="fr-BE" i="1">
                          <a:latin typeface="Cambria Math" panose="02040503050406030204" pitchFamily="18" charset="0"/>
                        </a:rPr>
                        <m:t>	</m:t>
                      </m:r>
                      <m:r>
                        <a:rPr lang="en-US" sz="2800" b="0" i="1" smtClean="0">
                          <a:latin typeface="Cambria Math" panose="02040503050406030204" pitchFamily="18" charset="0"/>
                        </a:rPr>
                        <m:t>𝑀𝐷</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𝜆</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𝜆</m:t>
                              </m:r>
                            </m:e>
                            <m:sub>
                              <m:r>
                                <a:rPr lang="en-US" sz="2800" b="0" i="1" smtClean="0">
                                  <a:solidFill>
                                    <a:srgbClr val="00B050"/>
                                  </a:solidFill>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𝜆</m:t>
                              </m:r>
                            </m:e>
                            <m:sub>
                              <m:r>
                                <a:rPr lang="en-US" sz="2800" b="0" i="1" smtClean="0">
                                  <a:solidFill>
                                    <a:srgbClr val="0070C0"/>
                                  </a:solidFill>
                                  <a:latin typeface="Cambria Math" panose="02040503050406030204" pitchFamily="18" charset="0"/>
                                </a:rPr>
                                <m:t>3</m:t>
                              </m:r>
                            </m:sub>
                          </m:sSub>
                        </m:num>
                        <m:den>
                          <m:r>
                            <a:rPr lang="en-US" sz="2800" b="0" i="1" smtClean="0">
                              <a:latin typeface="Cambria Math" panose="02040503050406030204" pitchFamily="18" charset="0"/>
                            </a:rPr>
                            <m:t>3</m:t>
                          </m:r>
                        </m:den>
                      </m:f>
                    </m:oMath>
                  </m:oMathPara>
                </a14:m>
                <a:endParaRPr lang="en-US" sz="2800" dirty="0"/>
              </a:p>
              <a:p>
                <a:pPr marL="0" indent="0">
                  <a:buNone/>
                </a:pPr>
                <a:r>
                  <a:rPr lang="en-US" sz="2800" dirty="0"/>
                  <a:t>Axial diffusivity (AD) :</a:t>
                </a:r>
                <a:endParaRPr lang="fr-BE" sz="2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fr-BE" sz="2800" b="0" i="1" smtClean="0">
                          <a:latin typeface="Cambria Math" panose="02040503050406030204" pitchFamily="18" charset="0"/>
                        </a:rPr>
                        <m:t> </m:t>
                      </m:r>
                      <m:r>
                        <a:rPr lang="en-US" sz="2800" b="0" i="1" smtClean="0">
                          <a:latin typeface="Cambria Math" panose="02040503050406030204" pitchFamily="18" charset="0"/>
                        </a:rPr>
                        <m:t>𝐴𝐷</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𝜆</m:t>
                          </m:r>
                        </m:e>
                        <m:sub>
                          <m:r>
                            <a:rPr lang="en-US" sz="2800" b="0" i="1" smtClean="0">
                              <a:solidFill>
                                <a:srgbClr val="C00000"/>
                              </a:solidFill>
                              <a:latin typeface="Cambria Math" panose="02040503050406030204" pitchFamily="18" charset="0"/>
                            </a:rPr>
                            <m:t>1</m:t>
                          </m:r>
                        </m:sub>
                      </m:sSub>
                    </m:oMath>
                  </m:oMathPara>
                </a14:m>
                <a:endParaRPr lang="en-US" sz="2800" dirty="0"/>
              </a:p>
              <a:p>
                <a:pPr marL="0" indent="0">
                  <a:buNone/>
                </a:pPr>
                <a:r>
                  <a:rPr lang="en-US" sz="2800" dirty="0"/>
                  <a:t>Radial diffusivity (RD) :</a:t>
                </a:r>
              </a:p>
              <a:p>
                <a:pPr marL="0" indent="0">
                  <a:buNone/>
                </a:pPr>
                <a14:m>
                  <m:oMathPara xmlns:m="http://schemas.openxmlformats.org/officeDocument/2006/math">
                    <m:oMathParaPr>
                      <m:jc m:val="left"/>
                    </m:oMathParaPr>
                    <m:oMath xmlns:m="http://schemas.openxmlformats.org/officeDocument/2006/math">
                      <m:r>
                        <a:rPr lang="fr-BE" sz="2800" b="0" i="1" smtClean="0">
                          <a:latin typeface="Cambria Math" panose="02040503050406030204" pitchFamily="18" charset="0"/>
                        </a:rPr>
                        <m:t> </m:t>
                      </m:r>
                      <m:r>
                        <a:rPr lang="en-US" sz="2800" b="0" i="1" smtClean="0">
                          <a:latin typeface="Cambria Math" panose="02040503050406030204" pitchFamily="18" charset="0"/>
                        </a:rPr>
                        <m:t>𝑅𝐷</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𝜆</m:t>
                              </m:r>
                            </m:e>
                            <m:sub>
                              <m:r>
                                <a:rPr lang="en-US" sz="2800" b="0" i="1" smtClean="0">
                                  <a:solidFill>
                                    <a:srgbClr val="00B050"/>
                                  </a:solidFill>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𝜆</m:t>
                              </m:r>
                            </m:e>
                            <m:sub>
                              <m:r>
                                <a:rPr lang="en-US" sz="2800" b="0" i="1" smtClean="0">
                                  <a:solidFill>
                                    <a:srgbClr val="0070C0"/>
                                  </a:solidFill>
                                  <a:latin typeface="Cambria Math" panose="02040503050406030204" pitchFamily="18" charset="0"/>
                                </a:rPr>
                                <m:t>3</m:t>
                              </m:r>
                            </m:sub>
                          </m:sSub>
                        </m:num>
                        <m:den>
                          <m:r>
                            <a:rPr lang="en-US" sz="2800" b="0" i="1" smtClean="0">
                              <a:latin typeface="Cambria Math" panose="02040503050406030204" pitchFamily="18" charset="0"/>
                            </a:rPr>
                            <m:t>2</m:t>
                          </m:r>
                        </m:den>
                      </m:f>
                    </m:oMath>
                  </m:oMathPara>
                </a14:m>
                <a:endParaRPr lang="en-US" sz="2800" dirty="0"/>
              </a:p>
              <a:p>
                <a:pPr marL="0" indent="0">
                  <a:buNone/>
                </a:pPr>
                <a:r>
                  <a:rPr lang="en-US" sz="2800" dirty="0"/>
                  <a:t>Fractional anisotropy (FA) : </a:t>
                </a:r>
                <a:br>
                  <a:rPr lang="en-US" sz="2800" dirty="0"/>
                </a:br>
                <a:br>
                  <a:rPr lang="en-US" sz="2800" dirty="0"/>
                </a:br>
                <a:br>
                  <a:rPr lang="en-US" sz="2800" dirty="0"/>
                </a:br>
                <a14:m>
                  <m:oMathPara xmlns:m="http://schemas.openxmlformats.org/officeDocument/2006/math">
                    <m:oMathParaPr>
                      <m:jc m:val="left"/>
                    </m:oMathParaPr>
                    <m:oMath xmlns:m="http://schemas.openxmlformats.org/officeDocument/2006/math">
                      <m:r>
                        <a:rPr lang="fr-BE" sz="2800" b="0" i="0" smtClean="0">
                          <a:latin typeface="Cambria Math" panose="02040503050406030204" pitchFamily="18" charset="0"/>
                        </a:rPr>
                        <m:t> </m:t>
                      </m:r>
                      <m:r>
                        <a:rPr lang="en-US" sz="2800" b="0" i="1" smtClean="0">
                          <a:latin typeface="Cambria Math" panose="02040503050406030204" pitchFamily="18" charset="0"/>
                        </a:rPr>
                        <m:t>𝐹𝐴</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𝜆</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𝜆</m:t>
                                          </m:r>
                                        </m:e>
                                        <m:sub>
                                          <m:r>
                                            <a:rPr lang="en-US" sz="2800" b="0" i="1" smtClean="0">
                                              <a:solidFill>
                                                <a:srgbClr val="00B050"/>
                                              </a:solidFill>
                                              <a:latin typeface="Cambria Math" panose="02040503050406030204" pitchFamily="18" charset="0"/>
                                            </a:rPr>
                                            <m:t>2</m:t>
                                          </m:r>
                                        </m:sub>
                                      </m:sSub>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𝜆</m:t>
                                          </m:r>
                                        </m:e>
                                        <m:sub>
                                          <m:r>
                                            <a:rPr lang="en-US" sz="2800" b="0" i="1" smtClean="0">
                                              <a:solidFill>
                                                <a:srgbClr val="00B050"/>
                                              </a:solidFill>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𝜆</m:t>
                                          </m:r>
                                        </m:e>
                                        <m:sub>
                                          <m:r>
                                            <a:rPr lang="en-US" sz="2800" b="0" i="1" smtClean="0">
                                              <a:solidFill>
                                                <a:srgbClr val="0070C0"/>
                                              </a:solidFill>
                                              <a:latin typeface="Cambria Math" panose="02040503050406030204" pitchFamily="18" charset="0"/>
                                            </a:rPr>
                                            <m:t>3</m:t>
                                          </m:r>
                                        </m:sub>
                                      </m:sSub>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𝜆</m:t>
                                          </m:r>
                                        </m:e>
                                        <m:sub>
                                          <m:r>
                                            <a:rPr lang="en-US" sz="2800" b="0" i="1" smtClean="0">
                                              <a:solidFill>
                                                <a:srgbClr val="0070C0"/>
                                              </a:solidFill>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𝜆</m:t>
                                          </m:r>
                                        </m:e>
                                        <m:sub>
                                          <m:r>
                                            <a:rPr lang="en-US" sz="2800" b="0" i="1" smtClean="0">
                                              <a:solidFill>
                                                <a:srgbClr val="C00000"/>
                                              </a:solidFill>
                                              <a:latin typeface="Cambria Math" panose="02040503050406030204" pitchFamily="18" charset="0"/>
                                            </a:rPr>
                                            <m:t>1</m:t>
                                          </m:r>
                                        </m:sub>
                                      </m:sSub>
                                    </m:e>
                                  </m:d>
                                </m:e>
                                <m:sup>
                                  <m:r>
                                    <a:rPr lang="en-US" sz="2800" b="0" i="1" smtClean="0">
                                      <a:latin typeface="Cambria Math" panose="02040503050406030204" pitchFamily="18" charset="0"/>
                                    </a:rPr>
                                    <m:t>2</m:t>
                                  </m:r>
                                </m:sup>
                              </m:sSup>
                            </m:num>
                            <m:den>
                              <m:sSubSup>
                                <m:sSubSupPr>
                                  <m:ctrlPr>
                                    <a:rPr lang="en-US" sz="2800" b="0" i="1" smtClean="0">
                                      <a:solidFill>
                                        <a:srgbClr val="C00000"/>
                                      </a:solidFill>
                                      <a:latin typeface="Cambria Math" panose="02040503050406030204" pitchFamily="18" charset="0"/>
                                    </a:rPr>
                                  </m:ctrlPr>
                                </m:sSubSupPr>
                                <m:e>
                                  <m:r>
                                    <a:rPr lang="en-US" sz="2800" b="0" i="1" smtClean="0">
                                      <a:solidFill>
                                        <a:srgbClr val="C00000"/>
                                      </a:solidFill>
                                      <a:latin typeface="Cambria Math" panose="02040503050406030204" pitchFamily="18" charset="0"/>
                                    </a:rPr>
                                    <m:t>𝜆</m:t>
                                  </m:r>
                                </m:e>
                                <m:sub>
                                  <m:r>
                                    <a:rPr lang="en-US" sz="2800" b="0" i="1" smtClean="0">
                                      <a:solidFill>
                                        <a:srgbClr val="C00000"/>
                                      </a:solidFill>
                                      <a:latin typeface="Cambria Math" panose="02040503050406030204" pitchFamily="18" charset="0"/>
                                    </a:rPr>
                                    <m:t>1</m:t>
                                  </m:r>
                                </m:sub>
                                <m:sup>
                                  <m:r>
                                    <a:rPr lang="en-US" sz="2800" b="0" i="1" smtClean="0">
                                      <a:solidFill>
                                        <a:srgbClr val="C00000"/>
                                      </a:solidFill>
                                      <a:latin typeface="Cambria Math" panose="02040503050406030204" pitchFamily="18" charset="0"/>
                                    </a:rPr>
                                    <m:t>2</m:t>
                                  </m:r>
                                </m:sup>
                              </m:sSubSup>
                              <m:r>
                                <a:rPr lang="en-US" sz="2800" b="0" i="1" smtClean="0">
                                  <a:latin typeface="Cambria Math" panose="02040503050406030204" pitchFamily="18" charset="0"/>
                                </a:rPr>
                                <m:t>+</m:t>
                              </m:r>
                              <m:sSubSup>
                                <m:sSubSupPr>
                                  <m:ctrlPr>
                                    <a:rPr lang="en-US" sz="2800" b="0" i="1" smtClean="0">
                                      <a:solidFill>
                                        <a:srgbClr val="00B050"/>
                                      </a:solidFill>
                                      <a:latin typeface="Cambria Math" panose="02040503050406030204" pitchFamily="18" charset="0"/>
                                    </a:rPr>
                                  </m:ctrlPr>
                                </m:sSubSupPr>
                                <m:e>
                                  <m:r>
                                    <a:rPr lang="en-US" sz="2800" b="0" i="1" smtClean="0">
                                      <a:solidFill>
                                        <a:srgbClr val="00B050"/>
                                      </a:solidFill>
                                      <a:latin typeface="Cambria Math" panose="02040503050406030204" pitchFamily="18" charset="0"/>
                                    </a:rPr>
                                    <m:t>𝜆</m:t>
                                  </m:r>
                                </m:e>
                                <m:sub>
                                  <m:r>
                                    <a:rPr lang="en-US" sz="2800" b="0" i="1" smtClean="0">
                                      <a:solidFill>
                                        <a:srgbClr val="00B050"/>
                                      </a:solidFill>
                                      <a:latin typeface="Cambria Math" panose="02040503050406030204" pitchFamily="18" charset="0"/>
                                    </a:rPr>
                                    <m:t>2</m:t>
                                  </m:r>
                                </m:sub>
                                <m:sup>
                                  <m:r>
                                    <a:rPr lang="en-US" sz="2800" b="0" i="1" smtClean="0">
                                      <a:solidFill>
                                        <a:srgbClr val="00B050"/>
                                      </a:solidFill>
                                      <a:latin typeface="Cambria Math" panose="02040503050406030204" pitchFamily="18" charset="0"/>
                                    </a:rPr>
                                    <m:t>2</m:t>
                                  </m:r>
                                </m:sup>
                              </m:sSubSup>
                              <m:r>
                                <a:rPr lang="en-US" sz="2800" b="0" i="1" smtClean="0">
                                  <a:latin typeface="Cambria Math" panose="02040503050406030204" pitchFamily="18" charset="0"/>
                                </a:rPr>
                                <m:t>+</m:t>
                              </m:r>
                              <m:sSubSup>
                                <m:sSubSupPr>
                                  <m:ctrlPr>
                                    <a:rPr lang="en-US" sz="2800" b="0" i="1" smtClean="0">
                                      <a:solidFill>
                                        <a:srgbClr val="0070C0"/>
                                      </a:solidFill>
                                      <a:latin typeface="Cambria Math" panose="02040503050406030204" pitchFamily="18" charset="0"/>
                                    </a:rPr>
                                  </m:ctrlPr>
                                </m:sSubSupPr>
                                <m:e>
                                  <m:r>
                                    <a:rPr lang="en-US" sz="2800" b="0" i="1" smtClean="0">
                                      <a:solidFill>
                                        <a:srgbClr val="0070C0"/>
                                      </a:solidFill>
                                      <a:latin typeface="Cambria Math" panose="02040503050406030204" pitchFamily="18" charset="0"/>
                                    </a:rPr>
                                    <m:t>𝜆</m:t>
                                  </m:r>
                                </m:e>
                                <m:sub>
                                  <m:r>
                                    <a:rPr lang="en-US" sz="2800" b="0" i="1" smtClean="0">
                                      <a:solidFill>
                                        <a:srgbClr val="0070C0"/>
                                      </a:solidFill>
                                      <a:latin typeface="Cambria Math" panose="02040503050406030204" pitchFamily="18" charset="0"/>
                                    </a:rPr>
                                    <m:t>3</m:t>
                                  </m:r>
                                </m:sub>
                                <m:sup>
                                  <m:r>
                                    <a:rPr lang="en-US" sz="2800" b="0" i="1" smtClean="0">
                                      <a:solidFill>
                                        <a:srgbClr val="0070C0"/>
                                      </a:solidFill>
                                      <a:latin typeface="Cambria Math" panose="02040503050406030204" pitchFamily="18" charset="0"/>
                                    </a:rPr>
                                    <m:t>2</m:t>
                                  </m:r>
                                </m:sup>
                              </m:sSubSup>
                            </m:den>
                          </m:f>
                        </m:e>
                      </m:rad>
                    </m:oMath>
                  </m:oMathPara>
                </a14:m>
                <a:endParaRPr lang="fr-BE" dirty="0"/>
              </a:p>
            </p:txBody>
          </p:sp>
        </mc:Choice>
        <mc:Fallback>
          <p:sp>
            <p:nvSpPr>
              <p:cNvPr id="3" name="Espace réservé du contenu 2">
                <a:extLst>
                  <a:ext uri="{FF2B5EF4-FFF2-40B4-BE49-F238E27FC236}">
                    <a16:creationId xmlns:a16="http://schemas.microsoft.com/office/drawing/2014/main" id="{3FFE74D5-8B7C-DF67-A61E-E1F1783963E9}"/>
                  </a:ext>
                </a:extLst>
              </p:cNvPr>
              <p:cNvSpPr>
                <a:spLocks noGrp="1" noRot="1" noChangeAspect="1" noMove="1" noResize="1" noEditPoints="1" noAdjustHandles="1" noChangeArrowheads="1" noChangeShapeType="1" noTextEdit="1"/>
              </p:cNvSpPr>
              <p:nvPr>
                <p:ph idx="1"/>
              </p:nvPr>
            </p:nvSpPr>
            <p:spPr>
              <a:xfrm>
                <a:off x="838200" y="2674848"/>
                <a:ext cx="10515600" cy="4351338"/>
              </a:xfrm>
              <a:blipFill>
                <a:blip r:embed="rId3"/>
                <a:stretch>
                  <a:fillRect l="-522" t="-2381"/>
                </a:stretch>
              </a:blipFill>
            </p:spPr>
            <p:txBody>
              <a:bodyPr/>
              <a:lstStyle/>
              <a:p>
                <a:r>
                  <a:rPr lang="en-GB">
                    <a:noFill/>
                  </a:rPr>
                  <a:t> </a:t>
                </a:r>
              </a:p>
            </p:txBody>
          </p:sp>
        </mc:Fallback>
      </mc:AlternateContent>
      <p:pic>
        <p:nvPicPr>
          <p:cNvPr id="4" name="Image 3" descr="Une image contenant texte&#10;&#10;Description générée automatiquement">
            <a:extLst>
              <a:ext uri="{FF2B5EF4-FFF2-40B4-BE49-F238E27FC236}">
                <a16:creationId xmlns:a16="http://schemas.microsoft.com/office/drawing/2014/main" id="{6B54260C-86B5-844E-72AC-6E7C12B50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BF1C0CE4-1A63-9FE0-07B6-7C7B5E5B0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Espace réservé du numéro de diapositive 3">
            <a:extLst>
              <a:ext uri="{FF2B5EF4-FFF2-40B4-BE49-F238E27FC236}">
                <a16:creationId xmlns:a16="http://schemas.microsoft.com/office/drawing/2014/main" id="{685FC2EB-D462-67DF-7EBE-6ADF9DB51526}"/>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3</a:t>
            </a:fld>
            <a:endParaRPr lang="fr-FR" sz="2000" dirty="0"/>
          </a:p>
        </p:txBody>
      </p:sp>
      <p:pic>
        <p:nvPicPr>
          <p:cNvPr id="12" name="Image 11">
            <a:extLst>
              <a:ext uri="{FF2B5EF4-FFF2-40B4-BE49-F238E27FC236}">
                <a16:creationId xmlns:a16="http://schemas.microsoft.com/office/drawing/2014/main" id="{C21EC743-520A-21CD-3AF0-2A95B8AAD54C}"/>
              </a:ext>
            </a:extLst>
          </p:cNvPr>
          <p:cNvPicPr>
            <a:picLocks noChangeAspect="1"/>
          </p:cNvPicPr>
          <p:nvPr/>
        </p:nvPicPr>
        <p:blipFill>
          <a:blip r:embed="rId6"/>
          <a:stretch>
            <a:fillRect/>
          </a:stretch>
        </p:blipFill>
        <p:spPr>
          <a:xfrm>
            <a:off x="838200" y="1193364"/>
            <a:ext cx="2156964" cy="1335628"/>
          </a:xfrm>
          <a:prstGeom prst="rect">
            <a:avLst/>
          </a:prstGeom>
        </p:spPr>
      </p:pic>
      <p:pic>
        <p:nvPicPr>
          <p:cNvPr id="14" name="Image 13">
            <a:extLst>
              <a:ext uri="{FF2B5EF4-FFF2-40B4-BE49-F238E27FC236}">
                <a16:creationId xmlns:a16="http://schemas.microsoft.com/office/drawing/2014/main" id="{F0F0DF21-4A0F-00A9-3E23-575C9758E30D}"/>
              </a:ext>
            </a:extLst>
          </p:cNvPr>
          <p:cNvPicPr>
            <a:picLocks noChangeAspect="1"/>
          </p:cNvPicPr>
          <p:nvPr/>
        </p:nvPicPr>
        <p:blipFill>
          <a:blip r:embed="rId7"/>
          <a:stretch>
            <a:fillRect/>
          </a:stretch>
        </p:blipFill>
        <p:spPr>
          <a:xfrm>
            <a:off x="7989304" y="2528992"/>
            <a:ext cx="2766592" cy="3385263"/>
          </a:xfrm>
          <a:prstGeom prst="rect">
            <a:avLst/>
          </a:prstGeom>
        </p:spPr>
      </p:pic>
    </p:spTree>
    <p:extLst>
      <p:ext uri="{BB962C8B-B14F-4D97-AF65-F5344CB8AC3E}">
        <p14:creationId xmlns:p14="http://schemas.microsoft.com/office/powerpoint/2010/main" val="421307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DFFDE12-6DA8-8C5B-C09E-3B8F96FDC5EB}"/>
              </a:ext>
            </a:extLst>
          </p:cNvPr>
          <p:cNvSpPr>
            <a:spLocks noGrp="1"/>
          </p:cNvSpPr>
          <p:nvPr>
            <p:ph idx="1"/>
          </p:nvPr>
        </p:nvSpPr>
        <p:spPr>
          <a:xfrm>
            <a:off x="841976" y="5843258"/>
            <a:ext cx="2670313" cy="432130"/>
          </a:xfrm>
        </p:spPr>
        <p:txBody>
          <a:bodyPr>
            <a:normAutofit fontScale="92500" lnSpcReduction="10000"/>
          </a:bodyPr>
          <a:lstStyle/>
          <a:p>
            <a:pPr marL="0" indent="0" algn="ctr">
              <a:buNone/>
            </a:pPr>
            <a:r>
              <a:rPr lang="en-GB" dirty="0"/>
              <a:t>MD </a:t>
            </a:r>
          </a:p>
        </p:txBody>
      </p:sp>
      <p:pic>
        <p:nvPicPr>
          <p:cNvPr id="4" name="Image 3" descr="Une image contenant texte&#10;&#10;Description générée automatiquement">
            <a:extLst>
              <a:ext uri="{FF2B5EF4-FFF2-40B4-BE49-F238E27FC236}">
                <a16:creationId xmlns:a16="http://schemas.microsoft.com/office/drawing/2014/main" id="{63DA9342-DC95-3277-E1DD-9D028FDDF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D1C7F40A-FB02-17DF-6F29-80DCD286B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Titre 1">
            <a:extLst>
              <a:ext uri="{FF2B5EF4-FFF2-40B4-BE49-F238E27FC236}">
                <a16:creationId xmlns:a16="http://schemas.microsoft.com/office/drawing/2014/main" id="{3C38908F-7F1B-3C95-1AAB-36CA7BD7BE0A}"/>
              </a:ext>
            </a:extLst>
          </p:cNvPr>
          <p:cNvSpPr txBox="1">
            <a:spLocks/>
          </p:cNvSpPr>
          <p:nvPr/>
        </p:nvSpPr>
        <p:spPr>
          <a:xfrm>
            <a:off x="834424" y="332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BE" dirty="0"/>
              <a:t>DTI</a:t>
            </a:r>
          </a:p>
        </p:txBody>
      </p:sp>
      <p:pic>
        <p:nvPicPr>
          <p:cNvPr id="8" name="Image 7">
            <a:extLst>
              <a:ext uri="{FF2B5EF4-FFF2-40B4-BE49-F238E27FC236}">
                <a16:creationId xmlns:a16="http://schemas.microsoft.com/office/drawing/2014/main" id="{49346A65-6731-1E97-0D0E-A25CCAC9B97C}"/>
              </a:ext>
            </a:extLst>
          </p:cNvPr>
          <p:cNvPicPr>
            <a:picLocks noChangeAspect="1"/>
          </p:cNvPicPr>
          <p:nvPr/>
        </p:nvPicPr>
        <p:blipFill>
          <a:blip r:embed="rId5"/>
          <a:stretch>
            <a:fillRect/>
          </a:stretch>
        </p:blipFill>
        <p:spPr>
          <a:xfrm>
            <a:off x="8123104" y="1941513"/>
            <a:ext cx="3772771" cy="3803320"/>
          </a:xfrm>
          <a:prstGeom prst="rect">
            <a:avLst/>
          </a:prstGeom>
        </p:spPr>
      </p:pic>
      <p:pic>
        <p:nvPicPr>
          <p:cNvPr id="10" name="Image 9">
            <a:extLst>
              <a:ext uri="{FF2B5EF4-FFF2-40B4-BE49-F238E27FC236}">
                <a16:creationId xmlns:a16="http://schemas.microsoft.com/office/drawing/2014/main" id="{C1315298-C38F-3451-D84D-3E141952A850}"/>
              </a:ext>
            </a:extLst>
          </p:cNvPr>
          <p:cNvPicPr>
            <a:picLocks noChangeAspect="1"/>
          </p:cNvPicPr>
          <p:nvPr/>
        </p:nvPicPr>
        <p:blipFill>
          <a:blip r:embed="rId6"/>
          <a:stretch>
            <a:fillRect/>
          </a:stretch>
        </p:blipFill>
        <p:spPr>
          <a:xfrm>
            <a:off x="4238996" y="1941513"/>
            <a:ext cx="3712404" cy="3803320"/>
          </a:xfrm>
          <a:prstGeom prst="rect">
            <a:avLst/>
          </a:prstGeom>
        </p:spPr>
      </p:pic>
      <p:pic>
        <p:nvPicPr>
          <p:cNvPr id="12" name="Image 11">
            <a:extLst>
              <a:ext uri="{FF2B5EF4-FFF2-40B4-BE49-F238E27FC236}">
                <a16:creationId xmlns:a16="http://schemas.microsoft.com/office/drawing/2014/main" id="{F0FF0637-31FE-C339-1764-CA736AA81A6C}"/>
              </a:ext>
            </a:extLst>
          </p:cNvPr>
          <p:cNvPicPr>
            <a:picLocks noChangeAspect="1"/>
          </p:cNvPicPr>
          <p:nvPr/>
        </p:nvPicPr>
        <p:blipFill>
          <a:blip r:embed="rId7"/>
          <a:stretch>
            <a:fillRect/>
          </a:stretch>
        </p:blipFill>
        <p:spPr>
          <a:xfrm>
            <a:off x="286975" y="1941513"/>
            <a:ext cx="3780317" cy="3803320"/>
          </a:xfrm>
          <a:prstGeom prst="rect">
            <a:avLst/>
          </a:prstGeom>
        </p:spPr>
      </p:pic>
      <p:sp>
        <p:nvSpPr>
          <p:cNvPr id="13" name="Espace réservé du contenu 2">
            <a:extLst>
              <a:ext uri="{FF2B5EF4-FFF2-40B4-BE49-F238E27FC236}">
                <a16:creationId xmlns:a16="http://schemas.microsoft.com/office/drawing/2014/main" id="{E27CEAA7-0E75-7173-A5DC-F622EA0FEA30}"/>
              </a:ext>
            </a:extLst>
          </p:cNvPr>
          <p:cNvSpPr txBox="1">
            <a:spLocks/>
          </p:cNvSpPr>
          <p:nvPr/>
        </p:nvSpPr>
        <p:spPr>
          <a:xfrm>
            <a:off x="4760041" y="5843258"/>
            <a:ext cx="2670313" cy="4321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FA </a:t>
            </a:r>
          </a:p>
        </p:txBody>
      </p:sp>
      <p:sp>
        <p:nvSpPr>
          <p:cNvPr id="14" name="Espace réservé du contenu 2">
            <a:extLst>
              <a:ext uri="{FF2B5EF4-FFF2-40B4-BE49-F238E27FC236}">
                <a16:creationId xmlns:a16="http://schemas.microsoft.com/office/drawing/2014/main" id="{1CEBBCAD-D450-3FAA-0B56-C45BF320F27A}"/>
              </a:ext>
            </a:extLst>
          </p:cNvPr>
          <p:cNvSpPr txBox="1">
            <a:spLocks/>
          </p:cNvSpPr>
          <p:nvPr/>
        </p:nvSpPr>
        <p:spPr>
          <a:xfrm>
            <a:off x="8679711" y="5843258"/>
            <a:ext cx="2670313" cy="4321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Coloured FA </a:t>
            </a:r>
          </a:p>
        </p:txBody>
      </p:sp>
      <p:sp>
        <p:nvSpPr>
          <p:cNvPr id="15" name="Espace réservé du numéro de diapositive 3">
            <a:extLst>
              <a:ext uri="{FF2B5EF4-FFF2-40B4-BE49-F238E27FC236}">
                <a16:creationId xmlns:a16="http://schemas.microsoft.com/office/drawing/2014/main" id="{1FC6A222-F049-C4C6-C27A-624727B9E5C1}"/>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4</a:t>
            </a:fld>
            <a:endParaRPr lang="fr-FR" sz="2000" dirty="0"/>
          </a:p>
        </p:txBody>
      </p:sp>
    </p:spTree>
    <p:extLst>
      <p:ext uri="{BB962C8B-B14F-4D97-AF65-F5344CB8AC3E}">
        <p14:creationId xmlns:p14="http://schemas.microsoft.com/office/powerpoint/2010/main" val="376839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51DB2C-7C7A-B1AD-689C-78BD185F6E05}"/>
              </a:ext>
            </a:extLst>
          </p:cNvPr>
          <p:cNvSpPr>
            <a:spLocks noGrp="1"/>
          </p:cNvSpPr>
          <p:nvPr>
            <p:ph type="title"/>
          </p:nvPr>
        </p:nvSpPr>
        <p:spPr/>
        <p:txBody>
          <a:bodyPr/>
          <a:lstStyle/>
          <a:p>
            <a:pPr algn="ctr"/>
            <a:r>
              <a:rPr lang="fr-BE" dirty="0"/>
              <a:t>Alzheimer </a:t>
            </a:r>
            <a:r>
              <a:rPr lang="fr-BE" dirty="0" err="1"/>
              <a:t>disease</a:t>
            </a:r>
            <a:endParaRPr lang="fr-BE" dirty="0"/>
          </a:p>
        </p:txBody>
      </p:sp>
      <p:pic>
        <p:nvPicPr>
          <p:cNvPr id="4" name="Image 3" descr="Une image contenant texte&#10;&#10;Description générée automatiquement">
            <a:extLst>
              <a:ext uri="{FF2B5EF4-FFF2-40B4-BE49-F238E27FC236}">
                <a16:creationId xmlns:a16="http://schemas.microsoft.com/office/drawing/2014/main" id="{E7FD29A2-4954-EAF4-3966-7B3B727C1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611D4101-F3FF-6951-7ABF-6919EC084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Espace réservé du numéro de diapositive 3">
            <a:extLst>
              <a:ext uri="{FF2B5EF4-FFF2-40B4-BE49-F238E27FC236}">
                <a16:creationId xmlns:a16="http://schemas.microsoft.com/office/drawing/2014/main" id="{DDF008B8-D363-645B-0AAD-5F337987B203}"/>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5</a:t>
            </a:fld>
            <a:endParaRPr lang="fr-FR" sz="2000" dirty="0"/>
          </a:p>
        </p:txBody>
      </p:sp>
      <p:pic>
        <p:nvPicPr>
          <p:cNvPr id="10" name="Image 9">
            <a:extLst>
              <a:ext uri="{FF2B5EF4-FFF2-40B4-BE49-F238E27FC236}">
                <a16:creationId xmlns:a16="http://schemas.microsoft.com/office/drawing/2014/main" id="{16B4AC11-3450-C745-A473-298D381B647C}"/>
              </a:ext>
            </a:extLst>
          </p:cNvPr>
          <p:cNvPicPr>
            <a:picLocks noChangeAspect="1"/>
          </p:cNvPicPr>
          <p:nvPr/>
        </p:nvPicPr>
        <p:blipFill>
          <a:blip r:embed="rId5"/>
          <a:stretch>
            <a:fillRect/>
          </a:stretch>
        </p:blipFill>
        <p:spPr>
          <a:xfrm>
            <a:off x="1309019" y="1442531"/>
            <a:ext cx="9573961" cy="4201111"/>
          </a:xfrm>
          <a:prstGeom prst="rect">
            <a:avLst/>
          </a:prstGeom>
        </p:spPr>
      </p:pic>
    </p:spTree>
    <p:extLst>
      <p:ext uri="{BB962C8B-B14F-4D97-AF65-F5344CB8AC3E}">
        <p14:creationId xmlns:p14="http://schemas.microsoft.com/office/powerpoint/2010/main" val="196111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50FEE-D2B7-EC62-9F2A-A442E3CA81BF}"/>
              </a:ext>
            </a:extLst>
          </p:cNvPr>
          <p:cNvSpPr>
            <a:spLocks noGrp="1"/>
          </p:cNvSpPr>
          <p:nvPr>
            <p:ph type="title"/>
          </p:nvPr>
        </p:nvSpPr>
        <p:spPr/>
        <p:txBody>
          <a:bodyPr/>
          <a:lstStyle/>
          <a:p>
            <a:pPr algn="ctr"/>
            <a:r>
              <a:rPr lang="fr-BE" dirty="0"/>
              <a:t>DTI analyses and </a:t>
            </a:r>
            <a:r>
              <a:rPr lang="fr-BE" dirty="0" err="1"/>
              <a:t>clinical</a:t>
            </a:r>
            <a:r>
              <a:rPr lang="fr-BE" dirty="0"/>
              <a:t> application in AD</a:t>
            </a:r>
          </a:p>
        </p:txBody>
      </p:sp>
      <p:sp>
        <p:nvSpPr>
          <p:cNvPr id="3" name="Espace réservé du contenu 2">
            <a:extLst>
              <a:ext uri="{FF2B5EF4-FFF2-40B4-BE49-F238E27FC236}">
                <a16:creationId xmlns:a16="http://schemas.microsoft.com/office/drawing/2014/main" id="{990E315B-91E7-85E2-5C7D-67E6D44325C1}"/>
              </a:ext>
            </a:extLst>
          </p:cNvPr>
          <p:cNvSpPr>
            <a:spLocks noGrp="1"/>
          </p:cNvSpPr>
          <p:nvPr>
            <p:ph idx="1"/>
          </p:nvPr>
        </p:nvSpPr>
        <p:spPr/>
        <p:txBody>
          <a:bodyPr/>
          <a:lstStyle/>
          <a:p>
            <a:r>
              <a:rPr lang="fr-BE" dirty="0" err="1"/>
              <a:t>Metrics</a:t>
            </a:r>
            <a:r>
              <a:rPr lang="fr-BE" dirty="0"/>
              <a:t> </a:t>
            </a:r>
            <a:r>
              <a:rPr lang="fr-BE" dirty="0" err="1"/>
              <a:t>give</a:t>
            </a:r>
            <a:r>
              <a:rPr lang="fr-BE"/>
              <a:t> informations </a:t>
            </a:r>
            <a:r>
              <a:rPr lang="fr-BE" dirty="0"/>
              <a:t>about the microstructure of areas </a:t>
            </a:r>
            <a:r>
              <a:rPr lang="fr-BE" dirty="0" err="1"/>
              <a:t>with</a:t>
            </a:r>
            <a:r>
              <a:rPr lang="fr-BE" dirty="0"/>
              <a:t> AD. </a:t>
            </a:r>
          </a:p>
          <a:p>
            <a:r>
              <a:rPr lang="fr-BE" dirty="0" err="1"/>
              <a:t>Increase</a:t>
            </a:r>
            <a:r>
              <a:rPr lang="fr-BE" dirty="0"/>
              <a:t> in MD in areas </a:t>
            </a:r>
            <a:r>
              <a:rPr lang="fr-BE" dirty="0" err="1"/>
              <a:t>with</a:t>
            </a:r>
            <a:r>
              <a:rPr lang="fr-BE" dirty="0"/>
              <a:t> AD. It </a:t>
            </a:r>
            <a:r>
              <a:rPr lang="fr-BE" dirty="0" err="1"/>
              <a:t>suggests</a:t>
            </a:r>
            <a:r>
              <a:rPr lang="fr-BE" dirty="0"/>
              <a:t> neuronal </a:t>
            </a:r>
            <a:r>
              <a:rPr lang="fr-BE" dirty="0" err="1"/>
              <a:t>loss</a:t>
            </a:r>
            <a:r>
              <a:rPr lang="fr-BE" dirty="0"/>
              <a:t> in areas </a:t>
            </a:r>
            <a:r>
              <a:rPr lang="fr-BE" dirty="0" err="1"/>
              <a:t>with</a:t>
            </a:r>
            <a:r>
              <a:rPr lang="fr-BE" dirty="0"/>
              <a:t> </a:t>
            </a:r>
            <a:r>
              <a:rPr lang="fr-BE" dirty="0" err="1"/>
              <a:t>grey</a:t>
            </a:r>
            <a:r>
              <a:rPr lang="fr-BE" dirty="0"/>
              <a:t> </a:t>
            </a:r>
            <a:r>
              <a:rPr lang="fr-BE" dirty="0" err="1"/>
              <a:t>matter</a:t>
            </a:r>
            <a:r>
              <a:rPr lang="fr-BE" dirty="0"/>
              <a:t> </a:t>
            </a:r>
            <a:r>
              <a:rPr lang="fr-BE" dirty="0" err="1"/>
              <a:t>atrophy</a:t>
            </a:r>
            <a:r>
              <a:rPr lang="fr-BE" dirty="0"/>
              <a:t>.</a:t>
            </a:r>
          </a:p>
          <a:p>
            <a:r>
              <a:rPr lang="en-US" dirty="0"/>
              <a:t>White matter atrophy could also be an indirect indicator for nerve cell loss, since the volume of the cell body is much smaller than that of the myelinated </a:t>
            </a:r>
            <a:r>
              <a:rPr lang="en-US" dirty="0" err="1"/>
              <a:t>fibres</a:t>
            </a:r>
            <a:r>
              <a:rPr lang="en-US" dirty="0"/>
              <a:t>.</a:t>
            </a:r>
            <a:endParaRPr lang="fr-BE" dirty="0"/>
          </a:p>
          <a:p>
            <a:r>
              <a:rPr lang="en-US" dirty="0"/>
              <a:t>White matter lesions have been correlated with grey matter atrophy in anatomically connected areas.</a:t>
            </a:r>
            <a:endParaRPr lang="fr-BE" dirty="0"/>
          </a:p>
        </p:txBody>
      </p:sp>
      <p:pic>
        <p:nvPicPr>
          <p:cNvPr id="4" name="Image 3" descr="Une image contenant texte&#10;&#10;Description générée automatiquement">
            <a:extLst>
              <a:ext uri="{FF2B5EF4-FFF2-40B4-BE49-F238E27FC236}">
                <a16:creationId xmlns:a16="http://schemas.microsoft.com/office/drawing/2014/main" id="{22F913AC-5C61-4DF6-4185-08A4C885C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585CCE7A-B2C0-D6CD-92D5-5C44F9D19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Espace réservé du numéro de diapositive 3">
            <a:extLst>
              <a:ext uri="{FF2B5EF4-FFF2-40B4-BE49-F238E27FC236}">
                <a16:creationId xmlns:a16="http://schemas.microsoft.com/office/drawing/2014/main" id="{F534A202-05AD-A836-4EDF-12499C327E5B}"/>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6</a:t>
            </a:fld>
            <a:endParaRPr lang="fr-FR" sz="2000" dirty="0"/>
          </a:p>
        </p:txBody>
      </p:sp>
    </p:spTree>
    <p:extLst>
      <p:ext uri="{BB962C8B-B14F-4D97-AF65-F5344CB8AC3E}">
        <p14:creationId xmlns:p14="http://schemas.microsoft.com/office/powerpoint/2010/main" val="149738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F5BE2-68AB-5CC5-9905-FD95E9C27616}"/>
              </a:ext>
            </a:extLst>
          </p:cNvPr>
          <p:cNvSpPr>
            <a:spLocks noGrp="1"/>
          </p:cNvSpPr>
          <p:nvPr>
            <p:ph type="title"/>
          </p:nvPr>
        </p:nvSpPr>
        <p:spPr/>
        <p:txBody>
          <a:bodyPr/>
          <a:lstStyle/>
          <a:p>
            <a:pPr algn="ctr"/>
            <a:r>
              <a:rPr lang="fr-BE" dirty="0"/>
              <a:t>Reformulation of the question of </a:t>
            </a:r>
            <a:r>
              <a:rPr lang="fr-BE" dirty="0" err="1"/>
              <a:t>research</a:t>
            </a:r>
            <a:endParaRPr lang="fr-BE" dirty="0"/>
          </a:p>
        </p:txBody>
      </p:sp>
      <p:sp>
        <p:nvSpPr>
          <p:cNvPr id="3" name="Espace réservé du contenu 2">
            <a:extLst>
              <a:ext uri="{FF2B5EF4-FFF2-40B4-BE49-F238E27FC236}">
                <a16:creationId xmlns:a16="http://schemas.microsoft.com/office/drawing/2014/main" id="{049C0AA7-4B78-C3D9-5588-DDC25251B284}"/>
              </a:ext>
            </a:extLst>
          </p:cNvPr>
          <p:cNvSpPr>
            <a:spLocks noGrp="1"/>
          </p:cNvSpPr>
          <p:nvPr>
            <p:ph idx="1"/>
          </p:nvPr>
        </p:nvSpPr>
        <p:spPr/>
        <p:txBody>
          <a:bodyPr>
            <a:normAutofit fontScale="92500"/>
          </a:bodyPr>
          <a:lstStyle/>
          <a:p>
            <a:r>
              <a:rPr lang="en-US" dirty="0"/>
              <a:t>What are the specific features of AD that can be observed with DTI? </a:t>
            </a:r>
          </a:p>
          <a:p>
            <a:r>
              <a:rPr lang="en-US" dirty="0"/>
              <a:t>Can these features be observed in people with mild cognitive impairment, thought to be the earliest symptomatic stage of AD, or even in the </a:t>
            </a:r>
            <a:r>
              <a:rPr lang="en-US" dirty="0" err="1"/>
              <a:t>presymptomatic</a:t>
            </a:r>
            <a:r>
              <a:rPr lang="en-US" dirty="0"/>
              <a:t> phase?</a:t>
            </a:r>
          </a:p>
          <a:p>
            <a:r>
              <a:rPr lang="en-US" dirty="0"/>
              <a:t>How does DTI reflect or predict the progression of AD? </a:t>
            </a:r>
          </a:p>
          <a:p>
            <a:r>
              <a:rPr lang="en-US" dirty="0"/>
              <a:t>Are there any correlations between DTI and cognitive function?</a:t>
            </a:r>
          </a:p>
          <a:p>
            <a:endParaRPr lang="en-US" dirty="0"/>
          </a:p>
          <a:p>
            <a:pPr marL="0" indent="0">
              <a:buNone/>
            </a:pPr>
            <a:r>
              <a:rPr lang="en-US" dirty="0"/>
              <a:t>The aim of my master thesis, is to provide some answers to these questions by carrying out a structural analysis using DTI of patients with or without Alzheimer's disease in order to detect it as early as possible in other patients. </a:t>
            </a:r>
            <a:endParaRPr lang="fr-BE" dirty="0"/>
          </a:p>
        </p:txBody>
      </p:sp>
      <p:pic>
        <p:nvPicPr>
          <p:cNvPr id="4" name="Image 3" descr="Une image contenant texte&#10;&#10;Description générée automatiquement">
            <a:extLst>
              <a:ext uri="{FF2B5EF4-FFF2-40B4-BE49-F238E27FC236}">
                <a16:creationId xmlns:a16="http://schemas.microsoft.com/office/drawing/2014/main" id="{BAEBD9AF-BF51-7957-769F-2AEE25651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5B700284-B045-CAC7-E3FE-E1D77AF7D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Espace réservé du numéro de diapositive 3">
            <a:extLst>
              <a:ext uri="{FF2B5EF4-FFF2-40B4-BE49-F238E27FC236}">
                <a16:creationId xmlns:a16="http://schemas.microsoft.com/office/drawing/2014/main" id="{BAB4083E-0A0A-B4F3-9ADB-0E1D163BBCD6}"/>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7</a:t>
            </a:fld>
            <a:endParaRPr lang="fr-FR" sz="2000" dirty="0"/>
          </a:p>
        </p:txBody>
      </p:sp>
    </p:spTree>
    <p:extLst>
      <p:ext uri="{BB962C8B-B14F-4D97-AF65-F5344CB8AC3E}">
        <p14:creationId xmlns:p14="http://schemas.microsoft.com/office/powerpoint/2010/main" val="44229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59118F-B0AA-64A1-2709-CA06549B1364}"/>
              </a:ext>
            </a:extLst>
          </p:cNvPr>
          <p:cNvSpPr>
            <a:spLocks noGrp="1"/>
          </p:cNvSpPr>
          <p:nvPr>
            <p:ph type="title"/>
          </p:nvPr>
        </p:nvSpPr>
        <p:spPr/>
        <p:txBody>
          <a:bodyPr/>
          <a:lstStyle/>
          <a:p>
            <a:pPr algn="ctr"/>
            <a:r>
              <a:rPr lang="fr-BE" dirty="0"/>
              <a:t>Use of </a:t>
            </a:r>
            <a:r>
              <a:rPr lang="en-GB" dirty="0"/>
              <a:t>different</a:t>
            </a:r>
            <a:r>
              <a:rPr lang="fr-BE" dirty="0"/>
              <a:t> </a:t>
            </a:r>
            <a:r>
              <a:rPr lang="fr-BE" dirty="0" err="1"/>
              <a:t>tools</a:t>
            </a:r>
            <a:r>
              <a:rPr lang="fr-BE" dirty="0"/>
              <a:t> and first images</a:t>
            </a:r>
          </a:p>
        </p:txBody>
      </p:sp>
      <p:sp>
        <p:nvSpPr>
          <p:cNvPr id="3" name="Espace réservé du contenu 2">
            <a:extLst>
              <a:ext uri="{FF2B5EF4-FFF2-40B4-BE49-F238E27FC236}">
                <a16:creationId xmlns:a16="http://schemas.microsoft.com/office/drawing/2014/main" id="{920AA79E-0563-BC6E-6AAD-CE1519F57A88}"/>
              </a:ext>
            </a:extLst>
          </p:cNvPr>
          <p:cNvSpPr>
            <a:spLocks noGrp="1"/>
          </p:cNvSpPr>
          <p:nvPr>
            <p:ph idx="1"/>
          </p:nvPr>
        </p:nvSpPr>
        <p:spPr/>
        <p:txBody>
          <a:bodyPr/>
          <a:lstStyle/>
          <a:p>
            <a:pPr>
              <a:buFontTx/>
              <a:buChar char="-"/>
            </a:pPr>
            <a:r>
              <a:rPr lang="fr-BE" dirty="0" err="1"/>
              <a:t>TrackVis</a:t>
            </a:r>
            <a:r>
              <a:rPr lang="fr-BE" dirty="0"/>
              <a:t> </a:t>
            </a:r>
          </a:p>
          <a:p>
            <a:pPr>
              <a:buFontTx/>
              <a:buChar char="-"/>
            </a:pPr>
            <a:r>
              <a:rPr lang="fr-BE" dirty="0" err="1"/>
              <a:t>MRIcron</a:t>
            </a:r>
            <a:r>
              <a:rPr lang="fr-BE" dirty="0"/>
              <a:t> </a:t>
            </a:r>
          </a:p>
          <a:p>
            <a:pPr>
              <a:buFontTx/>
              <a:buChar char="-"/>
            </a:pPr>
            <a:r>
              <a:rPr lang="fr-BE" dirty="0" err="1"/>
              <a:t>MRIcroGL</a:t>
            </a:r>
            <a:endParaRPr lang="fr-BE" dirty="0"/>
          </a:p>
          <a:p>
            <a:pPr>
              <a:buFontTx/>
              <a:buChar char="-"/>
            </a:pPr>
            <a:r>
              <a:rPr lang="fr-BE" dirty="0" err="1"/>
              <a:t>MisterI</a:t>
            </a:r>
            <a:r>
              <a:rPr lang="fr-BE" dirty="0"/>
              <a:t> </a:t>
            </a:r>
          </a:p>
          <a:p>
            <a:pPr>
              <a:buFontTx/>
              <a:buChar char="-"/>
            </a:pPr>
            <a:r>
              <a:rPr lang="fr-BE" dirty="0"/>
              <a:t>Packages python </a:t>
            </a:r>
            <a:r>
              <a:rPr lang="fr-BE" dirty="0" err="1"/>
              <a:t>Dipy</a:t>
            </a:r>
            <a:r>
              <a:rPr lang="fr-BE" dirty="0"/>
              <a:t> </a:t>
            </a:r>
          </a:p>
          <a:p>
            <a:pPr>
              <a:buFontTx/>
              <a:buChar char="-"/>
            </a:pPr>
            <a:r>
              <a:rPr lang="fr-BE" dirty="0"/>
              <a:t>… </a:t>
            </a:r>
          </a:p>
        </p:txBody>
      </p:sp>
      <p:pic>
        <p:nvPicPr>
          <p:cNvPr id="4" name="Image 3" descr="Une image contenant texte&#10;&#10;Description générée automatiquement">
            <a:extLst>
              <a:ext uri="{FF2B5EF4-FFF2-40B4-BE49-F238E27FC236}">
                <a16:creationId xmlns:a16="http://schemas.microsoft.com/office/drawing/2014/main" id="{36AF389C-D5A9-2CA8-6E4B-D17D83EB3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5" name="Image 4">
            <a:extLst>
              <a:ext uri="{FF2B5EF4-FFF2-40B4-BE49-F238E27FC236}">
                <a16:creationId xmlns:a16="http://schemas.microsoft.com/office/drawing/2014/main" id="{7544BF97-8610-4437-A03D-A713A861D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6" name="Espace réservé du numéro de diapositive 3">
            <a:extLst>
              <a:ext uri="{FF2B5EF4-FFF2-40B4-BE49-F238E27FC236}">
                <a16:creationId xmlns:a16="http://schemas.microsoft.com/office/drawing/2014/main" id="{1D5F6D74-1FBF-260C-5C33-900A466BDC71}"/>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8</a:t>
            </a:fld>
            <a:endParaRPr lang="fr-FR" sz="2000" dirty="0"/>
          </a:p>
        </p:txBody>
      </p:sp>
    </p:spTree>
    <p:extLst>
      <p:ext uri="{BB962C8B-B14F-4D97-AF65-F5344CB8AC3E}">
        <p14:creationId xmlns:p14="http://schemas.microsoft.com/office/powerpoint/2010/main" val="190273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EE245-9AE3-6429-BB2E-67398D9034E8}"/>
              </a:ext>
            </a:extLst>
          </p:cNvPr>
          <p:cNvSpPr>
            <a:spLocks noGrp="1"/>
          </p:cNvSpPr>
          <p:nvPr>
            <p:ph type="title"/>
          </p:nvPr>
        </p:nvSpPr>
        <p:spPr/>
        <p:txBody>
          <a:bodyPr/>
          <a:lstStyle/>
          <a:p>
            <a:pPr algn="ctr"/>
            <a:r>
              <a:rPr lang="fr-BE" dirty="0" err="1"/>
              <a:t>References</a:t>
            </a:r>
            <a:endParaRPr lang="fr-BE" dirty="0"/>
          </a:p>
        </p:txBody>
      </p:sp>
      <p:sp>
        <p:nvSpPr>
          <p:cNvPr id="3" name="Espace réservé du contenu 2">
            <a:extLst>
              <a:ext uri="{FF2B5EF4-FFF2-40B4-BE49-F238E27FC236}">
                <a16:creationId xmlns:a16="http://schemas.microsoft.com/office/drawing/2014/main" id="{9AC5E8D5-E96D-A765-2694-41FDB70214FF}"/>
              </a:ext>
            </a:extLst>
          </p:cNvPr>
          <p:cNvSpPr>
            <a:spLocks noGrp="1"/>
          </p:cNvSpPr>
          <p:nvPr>
            <p:ph idx="1"/>
          </p:nvPr>
        </p:nvSpPr>
        <p:spPr>
          <a:xfrm>
            <a:off x="838200" y="1470990"/>
            <a:ext cx="10515600" cy="4981769"/>
          </a:xfrm>
        </p:spPr>
        <p:txBody>
          <a:bodyPr>
            <a:normAutofit fontScale="55000" lnSpcReduction="20000"/>
          </a:bodyPr>
          <a:lstStyle/>
          <a:p>
            <a:r>
              <a:rPr lang="fr-BE" dirty="0">
                <a:effectLst/>
              </a:rPr>
              <a:t>Alexander, Andrew L, </a:t>
            </a:r>
            <a:r>
              <a:rPr lang="fr-BE" dirty="0" err="1">
                <a:effectLst/>
              </a:rPr>
              <a:t>Jee</a:t>
            </a:r>
            <a:r>
              <a:rPr lang="fr-BE" dirty="0">
                <a:effectLst/>
              </a:rPr>
              <a:t> </a:t>
            </a:r>
            <a:r>
              <a:rPr lang="fr-BE" dirty="0" err="1">
                <a:effectLst/>
              </a:rPr>
              <a:t>Eun</a:t>
            </a:r>
            <a:r>
              <a:rPr lang="fr-BE" dirty="0">
                <a:effectLst/>
              </a:rPr>
              <a:t> Lee, Mariana Lazar, et Aaron S Field. « Diffusion </a:t>
            </a:r>
            <a:r>
              <a:rPr lang="fr-BE" dirty="0" err="1">
                <a:effectLst/>
              </a:rPr>
              <a:t>Tensor</a:t>
            </a:r>
            <a:r>
              <a:rPr lang="fr-BE" dirty="0">
                <a:effectLst/>
              </a:rPr>
              <a:t> Imaging of the Brain ». </a:t>
            </a:r>
            <a:r>
              <a:rPr lang="fr-BE" i="1" dirty="0">
                <a:effectLst/>
              </a:rPr>
              <a:t>DIFFUSION TENSOR IMAGING</a:t>
            </a:r>
            <a:r>
              <a:rPr lang="fr-BE" dirty="0">
                <a:effectLst/>
              </a:rPr>
              <a:t> 4, n</a:t>
            </a:r>
            <a:r>
              <a:rPr lang="fr-BE" baseline="30000" dirty="0">
                <a:effectLst/>
              </a:rPr>
              <a:t>o</a:t>
            </a:r>
            <a:r>
              <a:rPr lang="fr-BE" dirty="0">
                <a:effectLst/>
              </a:rPr>
              <a:t> 3 (2007): 14.</a:t>
            </a:r>
          </a:p>
          <a:p>
            <a:r>
              <a:rPr lang="en-US" dirty="0" err="1">
                <a:effectLst/>
              </a:rPr>
              <a:t>Jagust</a:t>
            </a:r>
            <a:r>
              <a:rPr lang="en-US" dirty="0">
                <a:effectLst/>
              </a:rPr>
              <a:t>, William. « Imaging the Evolution and Pathophysiology of Alzheimer Disease ». </a:t>
            </a:r>
            <a:r>
              <a:rPr lang="en-US" i="1" dirty="0">
                <a:effectLst/>
              </a:rPr>
              <a:t>Nature Reviews Neuroscience</a:t>
            </a:r>
            <a:r>
              <a:rPr lang="en-US" dirty="0">
                <a:effectLst/>
              </a:rPr>
              <a:t> 19, n</a:t>
            </a:r>
            <a:r>
              <a:rPr lang="en-US" baseline="30000" dirty="0">
                <a:effectLst/>
              </a:rPr>
              <a:t>o</a:t>
            </a:r>
            <a:r>
              <a:rPr lang="en-US" dirty="0">
                <a:effectLst/>
              </a:rPr>
              <a:t> 11 (</a:t>
            </a:r>
            <a:r>
              <a:rPr lang="en-US" dirty="0" err="1">
                <a:effectLst/>
              </a:rPr>
              <a:t>novembre</a:t>
            </a:r>
            <a:r>
              <a:rPr lang="en-US" dirty="0">
                <a:effectLst/>
              </a:rPr>
              <a:t> 2018): 687‑700. </a:t>
            </a:r>
            <a:r>
              <a:rPr lang="en-US" dirty="0">
                <a:effectLst/>
                <a:hlinkClick r:id="rId2"/>
              </a:rPr>
              <a:t>https://doi.org/10.1038/s41583-018-0067-3</a:t>
            </a:r>
            <a:r>
              <a:rPr lang="en-US" dirty="0">
                <a:effectLst/>
              </a:rPr>
              <a:t>.</a:t>
            </a:r>
          </a:p>
          <a:p>
            <a:r>
              <a:rPr lang="fr-BE" dirty="0">
                <a:effectLst/>
              </a:rPr>
              <a:t>Mayo, </a:t>
            </a:r>
            <a:r>
              <a:rPr lang="fr-BE" dirty="0" err="1">
                <a:effectLst/>
              </a:rPr>
              <a:t>Chantel</a:t>
            </a:r>
            <a:r>
              <a:rPr lang="fr-BE" dirty="0">
                <a:effectLst/>
              </a:rPr>
              <a:t> D., Mauricio A. Garcia-Barrera, Erin L. Mazerolle, Lesley J. Ritchie, John D. Fisk, Jodie R. </a:t>
            </a:r>
            <a:r>
              <a:rPr lang="fr-BE" dirty="0" err="1">
                <a:effectLst/>
              </a:rPr>
              <a:t>Gawryluk</a:t>
            </a:r>
            <a:r>
              <a:rPr lang="fr-BE" dirty="0">
                <a:effectLst/>
              </a:rPr>
              <a:t>, et </a:t>
            </a:r>
            <a:r>
              <a:rPr lang="fr-BE" dirty="0" err="1">
                <a:effectLst/>
              </a:rPr>
              <a:t>Alzheimer’s</a:t>
            </a:r>
            <a:r>
              <a:rPr lang="fr-BE" dirty="0">
                <a:effectLst/>
              </a:rPr>
              <a:t> </a:t>
            </a:r>
            <a:r>
              <a:rPr lang="fr-BE" dirty="0" err="1">
                <a:effectLst/>
              </a:rPr>
              <a:t>Disease</a:t>
            </a:r>
            <a:r>
              <a:rPr lang="fr-BE" dirty="0">
                <a:effectLst/>
              </a:rPr>
              <a:t> </a:t>
            </a:r>
            <a:r>
              <a:rPr lang="fr-BE" dirty="0" err="1">
                <a:effectLst/>
              </a:rPr>
              <a:t>Neuroimaging</a:t>
            </a:r>
            <a:r>
              <a:rPr lang="fr-BE" dirty="0">
                <a:effectLst/>
              </a:rPr>
              <a:t> Initiative. « Relationship </a:t>
            </a:r>
            <a:r>
              <a:rPr lang="fr-BE" dirty="0" err="1">
                <a:effectLst/>
              </a:rPr>
              <a:t>Between</a:t>
            </a:r>
            <a:r>
              <a:rPr lang="fr-BE" dirty="0">
                <a:effectLst/>
              </a:rPr>
              <a:t> DTI </a:t>
            </a:r>
            <a:r>
              <a:rPr lang="fr-BE" dirty="0" err="1">
                <a:effectLst/>
              </a:rPr>
              <a:t>Metrics</a:t>
            </a:r>
            <a:r>
              <a:rPr lang="fr-BE" dirty="0">
                <a:effectLst/>
              </a:rPr>
              <a:t> and Cognitive </a:t>
            </a:r>
            <a:r>
              <a:rPr lang="fr-BE" dirty="0" err="1">
                <a:effectLst/>
              </a:rPr>
              <a:t>Function</a:t>
            </a:r>
            <a:r>
              <a:rPr lang="fr-BE" dirty="0">
                <a:effectLst/>
              </a:rPr>
              <a:t> in </a:t>
            </a:r>
            <a:r>
              <a:rPr lang="fr-BE" dirty="0" err="1">
                <a:effectLst/>
              </a:rPr>
              <a:t>Alzheimer’s</a:t>
            </a:r>
            <a:r>
              <a:rPr lang="fr-BE" dirty="0">
                <a:effectLst/>
              </a:rPr>
              <a:t> </a:t>
            </a:r>
            <a:r>
              <a:rPr lang="fr-BE" dirty="0" err="1">
                <a:effectLst/>
              </a:rPr>
              <a:t>Disease</a:t>
            </a:r>
            <a:r>
              <a:rPr lang="fr-BE" dirty="0">
                <a:effectLst/>
              </a:rPr>
              <a:t> ». </a:t>
            </a:r>
            <a:r>
              <a:rPr lang="fr-BE" i="1" dirty="0" err="1">
                <a:effectLst/>
              </a:rPr>
              <a:t>Frontiers</a:t>
            </a:r>
            <a:r>
              <a:rPr lang="fr-BE" i="1" dirty="0">
                <a:effectLst/>
              </a:rPr>
              <a:t> in </a:t>
            </a:r>
            <a:r>
              <a:rPr lang="fr-BE" i="1" dirty="0" err="1">
                <a:effectLst/>
              </a:rPr>
              <a:t>Aging</a:t>
            </a:r>
            <a:r>
              <a:rPr lang="fr-BE" i="1" dirty="0">
                <a:effectLst/>
              </a:rPr>
              <a:t> Neuroscience</a:t>
            </a:r>
            <a:r>
              <a:rPr lang="fr-BE" dirty="0">
                <a:effectLst/>
              </a:rPr>
              <a:t> 10 (9 janvier 2019): 436. </a:t>
            </a:r>
            <a:r>
              <a:rPr lang="fr-BE" dirty="0">
                <a:effectLst/>
                <a:hlinkClick r:id="rId3"/>
              </a:rPr>
              <a:t>https://doi.org/10.3389/fnagi.2018.00436</a:t>
            </a:r>
            <a:r>
              <a:rPr lang="fr-BE" dirty="0">
                <a:effectLst/>
              </a:rPr>
              <a:t>.</a:t>
            </a:r>
          </a:p>
          <a:p>
            <a:r>
              <a:rPr lang="fr-BE" dirty="0">
                <a:effectLst/>
              </a:rPr>
              <a:t>Mayo, </a:t>
            </a:r>
            <a:r>
              <a:rPr lang="fr-BE" dirty="0" err="1">
                <a:effectLst/>
              </a:rPr>
              <a:t>Chantel</a:t>
            </a:r>
            <a:r>
              <a:rPr lang="fr-BE" dirty="0">
                <a:effectLst/>
              </a:rPr>
              <a:t> D., Erin L. Mazerolle, Lesley Ritchie, John D. Fisk, et Jodie R. </a:t>
            </a:r>
            <a:r>
              <a:rPr lang="fr-BE" dirty="0" err="1">
                <a:effectLst/>
              </a:rPr>
              <a:t>Gawryluk</a:t>
            </a:r>
            <a:r>
              <a:rPr lang="fr-BE" dirty="0">
                <a:effectLst/>
              </a:rPr>
              <a:t>. « Longitudinal Changes in Microstructural White </a:t>
            </a:r>
            <a:r>
              <a:rPr lang="fr-BE" dirty="0" err="1">
                <a:effectLst/>
              </a:rPr>
              <a:t>Matter</a:t>
            </a:r>
            <a:r>
              <a:rPr lang="fr-BE" dirty="0">
                <a:effectLst/>
              </a:rPr>
              <a:t> </a:t>
            </a:r>
            <a:r>
              <a:rPr lang="fr-BE" dirty="0" err="1">
                <a:effectLst/>
              </a:rPr>
              <a:t>Metrics</a:t>
            </a:r>
            <a:r>
              <a:rPr lang="fr-BE" dirty="0">
                <a:effectLst/>
              </a:rPr>
              <a:t> in </a:t>
            </a:r>
            <a:r>
              <a:rPr lang="fr-BE" dirty="0" err="1">
                <a:effectLst/>
              </a:rPr>
              <a:t>Alzheimer’s</a:t>
            </a:r>
            <a:r>
              <a:rPr lang="fr-BE" dirty="0">
                <a:effectLst/>
              </a:rPr>
              <a:t> </a:t>
            </a:r>
            <a:r>
              <a:rPr lang="fr-BE" dirty="0" err="1">
                <a:effectLst/>
              </a:rPr>
              <a:t>Disease</a:t>
            </a:r>
            <a:r>
              <a:rPr lang="fr-BE" dirty="0">
                <a:effectLst/>
              </a:rPr>
              <a:t> ». </a:t>
            </a:r>
            <a:r>
              <a:rPr lang="fr-BE" i="1" dirty="0" err="1">
                <a:effectLst/>
              </a:rPr>
              <a:t>NeuroImage</a:t>
            </a:r>
            <a:r>
              <a:rPr lang="fr-BE" i="1" dirty="0">
                <a:effectLst/>
              </a:rPr>
              <a:t>: </a:t>
            </a:r>
            <a:r>
              <a:rPr lang="fr-BE" i="1" dirty="0" err="1">
                <a:effectLst/>
              </a:rPr>
              <a:t>Clinical</a:t>
            </a:r>
            <a:r>
              <a:rPr lang="fr-BE" dirty="0">
                <a:effectLst/>
              </a:rPr>
              <a:t> 13 (2017): 330‑38. </a:t>
            </a:r>
            <a:r>
              <a:rPr lang="fr-BE" dirty="0">
                <a:effectLst/>
                <a:hlinkClick r:id="rId4"/>
              </a:rPr>
              <a:t>https://doi.org/10.1016/j.nicl.2016.12.012</a:t>
            </a:r>
            <a:r>
              <a:rPr lang="fr-BE" dirty="0">
                <a:effectLst/>
              </a:rPr>
              <a:t>.</a:t>
            </a:r>
          </a:p>
          <a:p>
            <a:r>
              <a:rPr lang="fr-BE" dirty="0">
                <a:effectLst/>
              </a:rPr>
              <a:t>Soares, José M., Paulo Marques, Victor Alves, et Nuno Sousa. « A </a:t>
            </a:r>
            <a:r>
              <a:rPr lang="fr-BE" dirty="0" err="1">
                <a:effectLst/>
              </a:rPr>
              <a:t>Hitchhiker’s</a:t>
            </a:r>
            <a:r>
              <a:rPr lang="fr-BE" dirty="0">
                <a:effectLst/>
              </a:rPr>
              <a:t> Guide to Diffusion </a:t>
            </a:r>
            <a:r>
              <a:rPr lang="fr-BE" dirty="0" err="1">
                <a:effectLst/>
              </a:rPr>
              <a:t>Tensor</a:t>
            </a:r>
            <a:r>
              <a:rPr lang="fr-BE" dirty="0">
                <a:effectLst/>
              </a:rPr>
              <a:t> Imaging ». </a:t>
            </a:r>
            <a:r>
              <a:rPr lang="fr-BE" i="1" dirty="0" err="1">
                <a:effectLst/>
              </a:rPr>
              <a:t>Frontiers</a:t>
            </a:r>
            <a:r>
              <a:rPr lang="fr-BE" i="1" dirty="0">
                <a:effectLst/>
              </a:rPr>
              <a:t> in Neuroscience</a:t>
            </a:r>
            <a:r>
              <a:rPr lang="fr-BE" dirty="0">
                <a:effectLst/>
              </a:rPr>
              <a:t> 7 (2013). </a:t>
            </a:r>
            <a:r>
              <a:rPr lang="fr-BE" dirty="0">
                <a:effectLst/>
                <a:hlinkClick r:id="rId5"/>
              </a:rPr>
              <a:t>https://doi.org/10.3389/fnins.2013.00031</a:t>
            </a:r>
            <a:r>
              <a:rPr lang="fr-BE" dirty="0">
                <a:effectLst/>
              </a:rPr>
              <a:t>.</a:t>
            </a:r>
          </a:p>
          <a:p>
            <a:r>
              <a:rPr lang="fr-BE" dirty="0">
                <a:effectLst/>
              </a:rPr>
              <a:t>for the </a:t>
            </a:r>
            <a:r>
              <a:rPr lang="fr-BE" dirty="0" err="1">
                <a:effectLst/>
              </a:rPr>
              <a:t>Alzheimer’s</a:t>
            </a:r>
            <a:r>
              <a:rPr lang="fr-BE" dirty="0">
                <a:effectLst/>
              </a:rPr>
              <a:t> </a:t>
            </a:r>
            <a:r>
              <a:rPr lang="fr-BE" dirty="0" err="1">
                <a:effectLst/>
              </a:rPr>
              <a:t>Disease</a:t>
            </a:r>
            <a:r>
              <a:rPr lang="fr-BE" dirty="0">
                <a:effectLst/>
              </a:rPr>
              <a:t> </a:t>
            </a:r>
            <a:r>
              <a:rPr lang="fr-BE" dirty="0" err="1">
                <a:effectLst/>
              </a:rPr>
              <a:t>Neuroimaging</a:t>
            </a:r>
            <a:r>
              <a:rPr lang="fr-BE" dirty="0">
                <a:effectLst/>
              </a:rPr>
              <a:t> Initiative, </a:t>
            </a:r>
            <a:r>
              <a:rPr lang="fr-BE" dirty="0" err="1">
                <a:effectLst/>
              </a:rPr>
              <a:t>Avinash</a:t>
            </a:r>
            <a:r>
              <a:rPr lang="fr-BE" dirty="0">
                <a:effectLst/>
              </a:rPr>
              <a:t> Chandra, George </a:t>
            </a:r>
            <a:r>
              <a:rPr lang="fr-BE" dirty="0" err="1">
                <a:effectLst/>
              </a:rPr>
              <a:t>Dervenoulas</a:t>
            </a:r>
            <a:r>
              <a:rPr lang="fr-BE" dirty="0">
                <a:effectLst/>
              </a:rPr>
              <a:t>, et </a:t>
            </a:r>
            <a:r>
              <a:rPr lang="fr-BE" dirty="0" err="1">
                <a:effectLst/>
              </a:rPr>
              <a:t>Marios</a:t>
            </a:r>
            <a:r>
              <a:rPr lang="fr-BE" dirty="0">
                <a:effectLst/>
              </a:rPr>
              <a:t> Politis. « Magnetic </a:t>
            </a:r>
            <a:r>
              <a:rPr lang="fr-BE" dirty="0" err="1">
                <a:effectLst/>
              </a:rPr>
              <a:t>Resonance</a:t>
            </a:r>
            <a:r>
              <a:rPr lang="fr-BE" dirty="0">
                <a:effectLst/>
              </a:rPr>
              <a:t> Imaging in </a:t>
            </a:r>
            <a:r>
              <a:rPr lang="fr-BE" dirty="0" err="1">
                <a:effectLst/>
              </a:rPr>
              <a:t>Alzheimer’s</a:t>
            </a:r>
            <a:r>
              <a:rPr lang="fr-BE" dirty="0">
                <a:effectLst/>
              </a:rPr>
              <a:t> </a:t>
            </a:r>
            <a:r>
              <a:rPr lang="fr-BE" dirty="0" err="1">
                <a:effectLst/>
              </a:rPr>
              <a:t>Disease</a:t>
            </a:r>
            <a:r>
              <a:rPr lang="fr-BE" dirty="0">
                <a:effectLst/>
              </a:rPr>
              <a:t> and </a:t>
            </a:r>
            <a:r>
              <a:rPr lang="fr-BE" dirty="0" err="1">
                <a:effectLst/>
              </a:rPr>
              <a:t>Mild</a:t>
            </a:r>
            <a:r>
              <a:rPr lang="fr-BE" dirty="0">
                <a:effectLst/>
              </a:rPr>
              <a:t> Cognitive </a:t>
            </a:r>
            <a:r>
              <a:rPr lang="fr-BE" dirty="0" err="1">
                <a:effectLst/>
              </a:rPr>
              <a:t>Impairment</a:t>
            </a:r>
            <a:r>
              <a:rPr lang="fr-BE" dirty="0">
                <a:effectLst/>
              </a:rPr>
              <a:t> ». </a:t>
            </a:r>
            <a:r>
              <a:rPr lang="fr-BE" i="1" dirty="0">
                <a:effectLst/>
              </a:rPr>
              <a:t>Journal of </a:t>
            </a:r>
            <a:r>
              <a:rPr lang="fr-BE" i="1" dirty="0" err="1">
                <a:effectLst/>
              </a:rPr>
              <a:t>Neurology</a:t>
            </a:r>
            <a:r>
              <a:rPr lang="fr-BE" dirty="0">
                <a:effectLst/>
              </a:rPr>
              <a:t> 266, n</a:t>
            </a:r>
            <a:r>
              <a:rPr lang="fr-BE" baseline="30000" dirty="0">
                <a:effectLst/>
              </a:rPr>
              <a:t>o</a:t>
            </a:r>
            <a:r>
              <a:rPr lang="fr-BE" dirty="0">
                <a:effectLst/>
              </a:rPr>
              <a:t> 6 (juin 2019): 1293‑1302. </a:t>
            </a:r>
            <a:r>
              <a:rPr lang="fr-BE" dirty="0">
                <a:effectLst/>
                <a:hlinkClick r:id="rId6"/>
              </a:rPr>
              <a:t>https://doi.org/10.1007/s00415-018-9016-3</a:t>
            </a:r>
            <a:r>
              <a:rPr lang="fr-BE" dirty="0">
                <a:effectLst/>
              </a:rPr>
              <a:t>.</a:t>
            </a:r>
          </a:p>
          <a:p>
            <a:r>
              <a:rPr lang="fr-BE" dirty="0" err="1">
                <a:effectLst/>
              </a:rPr>
              <a:t>Oishi</a:t>
            </a:r>
            <a:r>
              <a:rPr lang="fr-BE" dirty="0">
                <a:effectLst/>
              </a:rPr>
              <a:t>, </a:t>
            </a:r>
            <a:r>
              <a:rPr lang="fr-BE" dirty="0" err="1">
                <a:effectLst/>
              </a:rPr>
              <a:t>Kenichi</a:t>
            </a:r>
            <a:r>
              <a:rPr lang="fr-BE" dirty="0">
                <a:effectLst/>
              </a:rPr>
              <a:t>, Michelle M. </a:t>
            </a:r>
            <a:r>
              <a:rPr lang="fr-BE" dirty="0" err="1">
                <a:effectLst/>
              </a:rPr>
              <a:t>Mielke</a:t>
            </a:r>
            <a:r>
              <a:rPr lang="fr-BE" dirty="0">
                <a:effectLst/>
              </a:rPr>
              <a:t>, Marilyn Albert, Constantine G. </a:t>
            </a:r>
            <a:r>
              <a:rPr lang="fr-BE" dirty="0" err="1">
                <a:effectLst/>
              </a:rPr>
              <a:t>Lyketsos</a:t>
            </a:r>
            <a:r>
              <a:rPr lang="fr-BE" dirty="0">
                <a:effectLst/>
              </a:rPr>
              <a:t>, et </a:t>
            </a:r>
            <a:r>
              <a:rPr lang="fr-BE" dirty="0" err="1">
                <a:effectLst/>
              </a:rPr>
              <a:t>Susumu</a:t>
            </a:r>
            <a:r>
              <a:rPr lang="fr-BE" dirty="0">
                <a:effectLst/>
              </a:rPr>
              <a:t> Mori. « DTI Analyses and </a:t>
            </a:r>
            <a:r>
              <a:rPr lang="fr-BE" dirty="0" err="1">
                <a:effectLst/>
              </a:rPr>
              <a:t>Clinical</a:t>
            </a:r>
            <a:r>
              <a:rPr lang="fr-BE" dirty="0">
                <a:effectLst/>
              </a:rPr>
              <a:t> Applications in </a:t>
            </a:r>
            <a:r>
              <a:rPr lang="fr-BE" dirty="0" err="1">
                <a:effectLst/>
              </a:rPr>
              <a:t>Alzheimer’s</a:t>
            </a:r>
            <a:r>
              <a:rPr lang="fr-BE" dirty="0">
                <a:effectLst/>
              </a:rPr>
              <a:t> </a:t>
            </a:r>
            <a:r>
              <a:rPr lang="fr-BE" dirty="0" err="1">
                <a:effectLst/>
              </a:rPr>
              <a:t>Disease</a:t>
            </a:r>
            <a:r>
              <a:rPr lang="fr-BE" dirty="0">
                <a:effectLst/>
              </a:rPr>
              <a:t> ». Édité par J. </a:t>
            </a:r>
            <a:r>
              <a:rPr lang="fr-BE" dirty="0" err="1">
                <a:effectLst/>
              </a:rPr>
              <a:t>Wesson</a:t>
            </a:r>
            <a:r>
              <a:rPr lang="fr-BE" dirty="0">
                <a:effectLst/>
              </a:rPr>
              <a:t> Ashford, </a:t>
            </a:r>
            <a:r>
              <a:rPr lang="fr-BE" dirty="0" err="1">
                <a:effectLst/>
              </a:rPr>
              <a:t>Allyson</a:t>
            </a:r>
            <a:r>
              <a:rPr lang="fr-BE" dirty="0">
                <a:effectLst/>
              </a:rPr>
              <a:t> </a:t>
            </a:r>
            <a:r>
              <a:rPr lang="fr-BE" dirty="0" err="1">
                <a:effectLst/>
              </a:rPr>
              <a:t>Rosen</a:t>
            </a:r>
            <a:r>
              <a:rPr lang="fr-BE" dirty="0">
                <a:effectLst/>
              </a:rPr>
              <a:t>, </a:t>
            </a:r>
            <a:r>
              <a:rPr lang="fr-BE" dirty="0" err="1">
                <a:effectLst/>
              </a:rPr>
              <a:t>Maheen</a:t>
            </a:r>
            <a:r>
              <a:rPr lang="fr-BE" dirty="0">
                <a:effectLst/>
              </a:rPr>
              <a:t> </a:t>
            </a:r>
            <a:r>
              <a:rPr lang="fr-BE" dirty="0" err="1">
                <a:effectLst/>
              </a:rPr>
              <a:t>Adamson</a:t>
            </a:r>
            <a:r>
              <a:rPr lang="fr-BE" dirty="0">
                <a:effectLst/>
              </a:rPr>
              <a:t>, Peter </a:t>
            </a:r>
            <a:r>
              <a:rPr lang="fr-BE" dirty="0" err="1">
                <a:effectLst/>
              </a:rPr>
              <a:t>Bayley</a:t>
            </a:r>
            <a:r>
              <a:rPr lang="fr-BE" dirty="0">
                <a:effectLst/>
              </a:rPr>
              <a:t>, Osama Sabri, </a:t>
            </a:r>
            <a:r>
              <a:rPr lang="fr-BE" dirty="0" err="1">
                <a:effectLst/>
              </a:rPr>
              <a:t>Ansgar</a:t>
            </a:r>
            <a:r>
              <a:rPr lang="fr-BE" dirty="0">
                <a:effectLst/>
              </a:rPr>
              <a:t> </a:t>
            </a:r>
            <a:r>
              <a:rPr lang="fr-BE" dirty="0" err="1">
                <a:effectLst/>
              </a:rPr>
              <a:t>Furst</a:t>
            </a:r>
            <a:r>
              <a:rPr lang="fr-BE" dirty="0">
                <a:effectLst/>
              </a:rPr>
              <a:t>, Sandra E. Black, et Michael Weiner. </a:t>
            </a:r>
            <a:r>
              <a:rPr lang="fr-BE" i="1" dirty="0">
                <a:effectLst/>
              </a:rPr>
              <a:t>Journal of </a:t>
            </a:r>
            <a:r>
              <a:rPr lang="fr-BE" i="1" dirty="0" err="1">
                <a:effectLst/>
              </a:rPr>
              <a:t>Alzheimer’s</a:t>
            </a:r>
            <a:r>
              <a:rPr lang="fr-BE" i="1" dirty="0">
                <a:effectLst/>
              </a:rPr>
              <a:t> </a:t>
            </a:r>
            <a:r>
              <a:rPr lang="fr-BE" i="1" dirty="0" err="1">
                <a:effectLst/>
              </a:rPr>
              <a:t>Disease</a:t>
            </a:r>
            <a:r>
              <a:rPr lang="fr-BE" dirty="0">
                <a:effectLst/>
              </a:rPr>
              <a:t> 26, n</a:t>
            </a:r>
            <a:r>
              <a:rPr lang="fr-BE" baseline="30000" dirty="0">
                <a:effectLst/>
              </a:rPr>
              <a:t>o</a:t>
            </a:r>
            <a:r>
              <a:rPr lang="fr-BE" dirty="0">
                <a:effectLst/>
              </a:rPr>
              <a:t> s3 (4 octobre 2011): 287‑96. </a:t>
            </a:r>
            <a:r>
              <a:rPr lang="fr-BE" dirty="0">
                <a:effectLst/>
                <a:hlinkClick r:id="rId7"/>
              </a:rPr>
              <a:t>https://doi.org/10.3233/JAD-2011-0007</a:t>
            </a:r>
            <a:r>
              <a:rPr lang="fr-BE" dirty="0">
                <a:effectLst/>
              </a:rPr>
              <a:t>.</a:t>
            </a:r>
          </a:p>
          <a:p>
            <a:r>
              <a:rPr lang="fr-BE" dirty="0">
                <a:effectLst/>
              </a:rPr>
              <a:t>Tae, Woo-Suk, </a:t>
            </a:r>
            <a:r>
              <a:rPr lang="fr-BE" dirty="0" err="1">
                <a:effectLst/>
              </a:rPr>
              <a:t>Byung-Joo</a:t>
            </a:r>
            <a:r>
              <a:rPr lang="fr-BE" dirty="0">
                <a:effectLst/>
              </a:rPr>
              <a:t> Ham, Sung-Bom </a:t>
            </a:r>
            <a:r>
              <a:rPr lang="fr-BE" dirty="0" err="1">
                <a:effectLst/>
              </a:rPr>
              <a:t>Pyun</a:t>
            </a:r>
            <a:r>
              <a:rPr lang="fr-BE" dirty="0">
                <a:effectLst/>
              </a:rPr>
              <a:t>, Shin-</a:t>
            </a:r>
            <a:r>
              <a:rPr lang="fr-BE" dirty="0" err="1">
                <a:effectLst/>
              </a:rPr>
              <a:t>Hyuk</a:t>
            </a:r>
            <a:r>
              <a:rPr lang="fr-BE" dirty="0">
                <a:effectLst/>
              </a:rPr>
              <a:t> Kang, et </a:t>
            </a:r>
            <a:r>
              <a:rPr lang="fr-BE" dirty="0" err="1">
                <a:effectLst/>
              </a:rPr>
              <a:t>Byung</a:t>
            </a:r>
            <a:r>
              <a:rPr lang="fr-BE" dirty="0">
                <a:effectLst/>
              </a:rPr>
              <a:t>-Jo Kim. « </a:t>
            </a:r>
            <a:r>
              <a:rPr lang="fr-BE" dirty="0" err="1">
                <a:effectLst/>
              </a:rPr>
              <a:t>Current</a:t>
            </a:r>
            <a:r>
              <a:rPr lang="fr-BE" dirty="0">
                <a:effectLst/>
              </a:rPr>
              <a:t> </a:t>
            </a:r>
            <a:r>
              <a:rPr lang="fr-BE" dirty="0" err="1">
                <a:effectLst/>
              </a:rPr>
              <a:t>Clinical</a:t>
            </a:r>
            <a:r>
              <a:rPr lang="fr-BE" dirty="0">
                <a:effectLst/>
              </a:rPr>
              <a:t> Applications of Diffusion-</a:t>
            </a:r>
            <a:r>
              <a:rPr lang="fr-BE" dirty="0" err="1">
                <a:effectLst/>
              </a:rPr>
              <a:t>Tensor</a:t>
            </a:r>
            <a:r>
              <a:rPr lang="fr-BE" dirty="0">
                <a:effectLst/>
              </a:rPr>
              <a:t> Imaging in </a:t>
            </a:r>
            <a:r>
              <a:rPr lang="fr-BE" dirty="0" err="1">
                <a:effectLst/>
              </a:rPr>
              <a:t>Neurological</a:t>
            </a:r>
            <a:r>
              <a:rPr lang="fr-BE" dirty="0">
                <a:effectLst/>
              </a:rPr>
              <a:t> </a:t>
            </a:r>
            <a:r>
              <a:rPr lang="fr-BE" dirty="0" err="1">
                <a:effectLst/>
              </a:rPr>
              <a:t>Disorders</a:t>
            </a:r>
            <a:r>
              <a:rPr lang="fr-BE" dirty="0">
                <a:effectLst/>
              </a:rPr>
              <a:t> ». </a:t>
            </a:r>
            <a:r>
              <a:rPr lang="fr-BE" i="1" dirty="0">
                <a:effectLst/>
              </a:rPr>
              <a:t>Journal of </a:t>
            </a:r>
            <a:r>
              <a:rPr lang="fr-BE" i="1" dirty="0" err="1">
                <a:effectLst/>
              </a:rPr>
              <a:t>Clinical</a:t>
            </a:r>
            <a:r>
              <a:rPr lang="fr-BE" i="1" dirty="0">
                <a:effectLst/>
              </a:rPr>
              <a:t> </a:t>
            </a:r>
            <a:r>
              <a:rPr lang="fr-BE" i="1" dirty="0" err="1">
                <a:effectLst/>
              </a:rPr>
              <a:t>Neurology</a:t>
            </a:r>
            <a:r>
              <a:rPr lang="fr-BE" dirty="0">
                <a:effectLst/>
              </a:rPr>
              <a:t> 14, n</a:t>
            </a:r>
            <a:r>
              <a:rPr lang="fr-BE" baseline="30000" dirty="0">
                <a:effectLst/>
              </a:rPr>
              <a:t>o</a:t>
            </a:r>
            <a:r>
              <a:rPr lang="fr-BE" dirty="0">
                <a:effectLst/>
              </a:rPr>
              <a:t> 2 (2018): 129. </a:t>
            </a:r>
            <a:r>
              <a:rPr lang="fr-BE" dirty="0">
                <a:effectLst/>
                <a:hlinkClick r:id="rId8"/>
              </a:rPr>
              <a:t>https://doi.org/10.3988/jcn.2018.14.2.129</a:t>
            </a:r>
            <a:r>
              <a:rPr lang="fr-BE" dirty="0">
                <a:effectLst/>
              </a:rPr>
              <a:t>.</a:t>
            </a:r>
          </a:p>
          <a:p>
            <a:r>
              <a:rPr lang="fr-BE" dirty="0">
                <a:effectLst/>
              </a:rPr>
              <a:t>Kastler, B., et P. </a:t>
            </a:r>
            <a:r>
              <a:rPr lang="fr-BE" dirty="0" err="1">
                <a:effectLst/>
              </a:rPr>
              <a:t>Anstett</a:t>
            </a:r>
            <a:r>
              <a:rPr lang="fr-BE" dirty="0">
                <a:effectLst/>
              </a:rPr>
              <a:t>. </a:t>
            </a:r>
            <a:r>
              <a:rPr lang="fr-BE" i="1" dirty="0">
                <a:effectLst/>
              </a:rPr>
              <a:t>Comprendre l’IRM: manuel d’auto-apprentissage</a:t>
            </a:r>
            <a:r>
              <a:rPr lang="fr-BE" dirty="0">
                <a:effectLst/>
              </a:rPr>
              <a:t>. 7ème éd. entièrement rév. Issy-les-Moulineaux [France]: Elsevier Masson, 2011.</a:t>
            </a:r>
          </a:p>
          <a:p>
            <a:endParaRPr lang="fr-BE" dirty="0"/>
          </a:p>
        </p:txBody>
      </p:sp>
      <p:pic>
        <p:nvPicPr>
          <p:cNvPr id="6" name="Image 5" descr="Une image contenant texte&#10;&#10;Description générée automatiquement">
            <a:extLst>
              <a:ext uri="{FF2B5EF4-FFF2-40B4-BE49-F238E27FC236}">
                <a16:creationId xmlns:a16="http://schemas.microsoft.com/office/drawing/2014/main" id="{47E87831-F55D-70F3-3C42-5955EB29CC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7" name="Image 6">
            <a:extLst>
              <a:ext uri="{FF2B5EF4-FFF2-40B4-BE49-F238E27FC236}">
                <a16:creationId xmlns:a16="http://schemas.microsoft.com/office/drawing/2014/main" id="{DB3E6FC7-A185-DFB6-7447-820C3DF1DE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8" name="Espace réservé du numéro de diapositive 3">
            <a:extLst>
              <a:ext uri="{FF2B5EF4-FFF2-40B4-BE49-F238E27FC236}">
                <a16:creationId xmlns:a16="http://schemas.microsoft.com/office/drawing/2014/main" id="{DA7C3494-C22D-BE2F-265C-308F325F3E7E}"/>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9</a:t>
            </a:fld>
            <a:endParaRPr lang="fr-FR" sz="2000" dirty="0"/>
          </a:p>
        </p:txBody>
      </p:sp>
    </p:spTree>
    <p:extLst>
      <p:ext uri="{BB962C8B-B14F-4D97-AF65-F5344CB8AC3E}">
        <p14:creationId xmlns:p14="http://schemas.microsoft.com/office/powerpoint/2010/main" val="4955008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6486</TotalTime>
  <Words>2630</Words>
  <Application>Microsoft Office PowerPoint</Application>
  <PresentationFormat>Grand écran</PresentationFormat>
  <Paragraphs>125</Paragraphs>
  <Slides>9</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Cambria Math</vt:lpstr>
      <vt:lpstr>Roboto</vt:lpstr>
      <vt:lpstr>Thème Office</vt:lpstr>
      <vt:lpstr>Quantifying anomalies in patients with neuropathologies via diffusion Magnetic Resonance Imaging. (Application to Alzheimer diagnosis)</vt:lpstr>
      <vt:lpstr>Plan of the presentation</vt:lpstr>
      <vt:lpstr>DTI</vt:lpstr>
      <vt:lpstr>Présentation PowerPoint</vt:lpstr>
      <vt:lpstr>Alzheimer disease</vt:lpstr>
      <vt:lpstr>DTI analyses and clinical application in AD</vt:lpstr>
      <vt:lpstr>Reformulation of the question of research</vt:lpstr>
      <vt:lpstr>Use of different tools and first images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anomalies in patients with neuropathologies via diffusion Magnetic Resonance Imaging. (Application to Alzheimer diagnosis)</dc:title>
  <dc:creator>Nicolas Indriets</dc:creator>
  <cp:lastModifiedBy>Nicolas Indriets</cp:lastModifiedBy>
  <cp:revision>1</cp:revision>
  <dcterms:created xsi:type="dcterms:W3CDTF">2022-10-20T10:03:34Z</dcterms:created>
  <dcterms:modified xsi:type="dcterms:W3CDTF">2022-10-24T22:10:25Z</dcterms:modified>
</cp:coreProperties>
</file>