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D8294-D94F-5F9D-F1B4-1B61FB17B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CE477C-8386-6563-72C1-53F323704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849322-C083-AFB2-5B5B-D0C0AB412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C34-958E-4D52-BE11-551E42217464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FCF814-A4B1-48A8-40DC-E23404FF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18518F-C14F-EB0E-6990-5AB0C504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8006-DAAA-4F1B-8351-163045A7BD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50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A8941-2BD9-218E-8326-69FB4347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77EA93-A574-0649-4635-53012C41F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F220B2-33E3-D250-6AF4-56EBF4CE3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C34-958E-4D52-BE11-551E42217464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415BB4-019F-65E2-3A2E-CF94CF8B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6A088D-48C9-0193-4574-8B7CE794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8006-DAAA-4F1B-8351-163045A7BD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60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D38ABB8-C15D-301D-4CAA-63EC0106D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ACA8FF-FD6B-7153-4790-CEF5B679D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C67A84-AFB9-06D9-D909-7634A59D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C34-958E-4D52-BE11-551E42217464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B0E834-3072-DD9F-619A-B46D31A2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0C2C23-B8BE-EDAB-6B1A-9F29FCF0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8006-DAAA-4F1B-8351-163045A7BD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8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D5465-FBF2-50F9-C74D-4A0604B9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CE9053-2274-AAC2-D794-F5A7CCC5C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5D9B18-3989-B264-193B-FA870A63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C34-958E-4D52-BE11-551E42217464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2FA793-FB44-E089-F67F-3D986B3D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F6CEA6-FED7-3B02-3EDB-2158973D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8006-DAAA-4F1B-8351-163045A7BD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68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7549E5-B1CD-A4E5-F623-6BB9BD72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636BBC-C531-E2FF-36D8-32CE39460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04E7E6-8F51-7372-7896-D3194F8E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C34-958E-4D52-BE11-551E42217464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55A00A-3358-FBA7-8D74-653A0228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4428BC-E80C-A5C3-F8AB-9F059AC9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8006-DAAA-4F1B-8351-163045A7BD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02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766C9-0C9C-97B2-5D74-13E13965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97C0B3-E96E-B5BC-B691-31B933257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7B0D73-CC8C-596C-9241-25EFF792D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F9D1A8-53F3-F80B-C8E5-9FE9DF21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C34-958E-4D52-BE11-551E42217464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82F229-D547-9D45-3F67-203D98D3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B23C44-BFF6-5309-240B-5781C0B4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8006-DAAA-4F1B-8351-163045A7BD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34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344DE-8D5A-18E8-0727-3796A997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EA5CC9-2488-6146-E62C-8E7CB76B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1EC4A5-03AD-A5EB-EB97-40D2B819A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B2ED41-D428-DB52-4372-2135C2FA3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47BFFF2-CFEE-B77E-1C12-CF68148D0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9496799-EA83-36EF-D6AB-081803A6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C34-958E-4D52-BE11-551E42217464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9DBE197-A957-39D0-8418-A6FCEF37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5F4B58A-103A-375D-62D9-031057EB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8006-DAAA-4F1B-8351-163045A7BD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2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8C11B-B311-0FBA-D552-E6E7BFEC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3B1F08-2DB1-0D7F-9D22-7CA185E8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C34-958E-4D52-BE11-551E42217464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632D59-453C-0412-E9D1-BC9B69D8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E8A73F-6FC9-0B11-6266-0DBE9CBF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8006-DAAA-4F1B-8351-163045A7BD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02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D8E0AEB-CB98-5B30-92CF-0DA80BE3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C34-958E-4D52-BE11-551E42217464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E806C5-7797-C2B5-D6CF-930AA15E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61FC0A-707A-68B5-90CC-9630160F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8006-DAAA-4F1B-8351-163045A7BD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58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D3C35D-C067-B9F0-7A4F-D807CF98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2DD6AE-2979-5147-5896-A0972FD0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136127-261E-35C5-B24A-F189221B11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EC73EA-89E4-0CB3-3444-E3CA9266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C34-958E-4D52-BE11-551E42217464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5A177D-07D4-5BB8-253F-A20A2F50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6C7A63-A77A-F1E4-09B3-4EE915C2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8006-DAAA-4F1B-8351-163045A7BD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53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5D1BFB-3259-0558-7D60-799A770F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4B64CA9-5806-E6DD-EAA8-49AED7561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75BB23-81D5-C704-E45D-67A5AEEED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4C111B-E4E6-6FD8-30E7-A6A9337C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FC34-958E-4D52-BE11-551E42217464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9B3E0E-5EED-D562-7DB1-22E269D32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8A48AF-FA1E-07AF-4366-6C01EAFD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D8006-DAAA-4F1B-8351-163045A7BD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5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20350D-B828-55C6-D536-2E7BB8FD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F180CD-C9F4-B51C-FE15-FC8457685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884B42-2D92-82E3-6411-854588965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FFC34-958E-4D52-BE11-551E42217464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26DD0F-D3B5-2015-C0A5-6B9D2A134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F4C924-FC85-51E3-4835-74E7254F7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D8006-DAAA-4F1B-8351-163045A7BD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36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55911801-53B3-F6B9-1104-C635F6786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87" y="1053548"/>
            <a:ext cx="11131826" cy="2714832"/>
          </a:xfrm>
        </p:spPr>
        <p:txBody>
          <a:bodyPr>
            <a:noAutofit/>
          </a:bodyPr>
          <a:lstStyle/>
          <a:p>
            <a:r>
              <a:rPr lang="fr-BE" sz="4400" b="0" i="0" dirty="0" err="1">
                <a:solidFill>
                  <a:srgbClr val="3E3F3A"/>
                </a:solidFill>
                <a:effectLst/>
                <a:latin typeface="Roboto" panose="02000000000000000000" pitchFamily="2" charset="0"/>
              </a:rPr>
              <a:t>Quantifying</a:t>
            </a:r>
            <a:r>
              <a:rPr lang="fr-BE" sz="4400" b="0" i="0" dirty="0">
                <a:solidFill>
                  <a:srgbClr val="3E3F3A"/>
                </a:solidFill>
                <a:effectLst/>
                <a:latin typeface="Roboto" panose="02000000000000000000" pitchFamily="2" charset="0"/>
              </a:rPr>
              <a:t> anomalies in patients </a:t>
            </a:r>
            <a:r>
              <a:rPr lang="fr-BE" sz="4400" b="0" i="0" dirty="0" err="1">
                <a:solidFill>
                  <a:srgbClr val="3E3F3A"/>
                </a:solidFill>
                <a:effectLst/>
                <a:latin typeface="Roboto" panose="02000000000000000000" pitchFamily="2" charset="0"/>
              </a:rPr>
              <a:t>with</a:t>
            </a:r>
            <a:r>
              <a:rPr lang="fr-BE" sz="4400" b="0" i="0" dirty="0">
                <a:solidFill>
                  <a:srgbClr val="3E3F3A"/>
                </a:solidFill>
                <a:effectLst/>
                <a:latin typeface="Roboto" panose="02000000000000000000" pitchFamily="2" charset="0"/>
              </a:rPr>
              <a:t> neuropathologies via diffusion Magnetic </a:t>
            </a:r>
            <a:r>
              <a:rPr lang="fr-BE" sz="4400" b="0" i="0" dirty="0" err="1">
                <a:solidFill>
                  <a:srgbClr val="3E3F3A"/>
                </a:solidFill>
                <a:effectLst/>
                <a:latin typeface="Roboto" panose="02000000000000000000" pitchFamily="2" charset="0"/>
              </a:rPr>
              <a:t>Resonance</a:t>
            </a:r>
            <a:r>
              <a:rPr lang="fr-BE" sz="4400" b="0" i="0" dirty="0">
                <a:solidFill>
                  <a:srgbClr val="3E3F3A"/>
                </a:solidFill>
                <a:effectLst/>
                <a:latin typeface="Roboto" panose="02000000000000000000" pitchFamily="2" charset="0"/>
              </a:rPr>
              <a:t> Imaging. (Application to Alzheimer </a:t>
            </a:r>
            <a:r>
              <a:rPr lang="fr-BE" sz="4400" b="0" i="0" dirty="0" err="1">
                <a:solidFill>
                  <a:srgbClr val="3E3F3A"/>
                </a:solidFill>
                <a:effectLst/>
                <a:latin typeface="Roboto" panose="02000000000000000000" pitchFamily="2" charset="0"/>
              </a:rPr>
              <a:t>diagnosis</a:t>
            </a:r>
            <a:r>
              <a:rPr lang="fr-BE" sz="4400" b="0" i="0" dirty="0">
                <a:solidFill>
                  <a:srgbClr val="3E3F3A"/>
                </a:solidFill>
                <a:effectLst/>
                <a:latin typeface="Roboto" panose="02000000000000000000" pitchFamily="2" charset="0"/>
              </a:rPr>
              <a:t>)</a:t>
            </a:r>
            <a:endParaRPr lang="fr-BE" sz="4400" dirty="0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3715F0D-5145-96DC-2490-6AE21D814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8624"/>
            <a:ext cx="9144000" cy="2590040"/>
          </a:xfrm>
        </p:spPr>
        <p:txBody>
          <a:bodyPr>
            <a:normAutofit/>
          </a:bodyPr>
          <a:lstStyle/>
          <a:p>
            <a:endParaRPr lang="fr-BE" dirty="0"/>
          </a:p>
          <a:p>
            <a:endParaRPr lang="fr-BE" dirty="0"/>
          </a:p>
          <a:p>
            <a:r>
              <a:rPr lang="fr-BE" dirty="0"/>
              <a:t>Nicolas Indriets </a:t>
            </a:r>
          </a:p>
        </p:txBody>
      </p:sp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8E79DEF5-E584-B004-4379-6D5E56E53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235" y="0"/>
            <a:ext cx="2671765" cy="63341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D31A034-F0F0-643F-17BA-DECE11F1A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2175" cy="665922"/>
          </a:xfrm>
          <a:prstGeom prst="rect">
            <a:avLst/>
          </a:prstGeom>
        </p:spPr>
      </p:pic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31614D2E-03F8-3D93-D3DD-06D3AF8F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2600" y="645276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z="2000" smtClean="0"/>
              <a:t>1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45869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0861C-DD7F-4AA2-8914-0983B37E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82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Clinical diagnosis of Alzheimer’s disease: recommendations of the International Working Group – Dubois et al. </a:t>
            </a:r>
            <a:endParaRPr lang="en-GB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243EA7-C293-59CA-A3DC-E7B8BB1A1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620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Risk of confusion between the presence of Alzheimer’s brain lesions and Alzheimer’s disease</a:t>
            </a:r>
          </a:p>
          <a:p>
            <a:r>
              <a:rPr lang="en-GB" dirty="0"/>
              <a:t>Low predictive accuracy</a:t>
            </a:r>
            <a:endParaRPr lang="en-US" dirty="0"/>
          </a:p>
          <a:p>
            <a:r>
              <a:rPr lang="en-GB" dirty="0"/>
              <a:t>Presence of other pathologies</a:t>
            </a:r>
            <a:endParaRPr lang="en-US" dirty="0"/>
          </a:p>
          <a:p>
            <a:r>
              <a:rPr lang="en-US" dirty="0"/>
              <a:t>Uncertainty about the pathogenesis model of Alzheimer’s disease</a:t>
            </a:r>
          </a:p>
          <a:p>
            <a:r>
              <a:rPr lang="en-US" dirty="0"/>
              <a:t>Difficulty in classifying cognitively unimpaired biomarker-positive individuals</a:t>
            </a:r>
          </a:p>
          <a:p>
            <a:r>
              <a:rPr lang="en-GB" dirty="0"/>
              <a:t>Biomarker thresholds</a:t>
            </a:r>
            <a:endParaRPr lang="en-US" dirty="0"/>
          </a:p>
          <a:p>
            <a:r>
              <a:rPr lang="en-US" dirty="0" err="1"/>
              <a:t>Generalisability</a:t>
            </a:r>
            <a:r>
              <a:rPr lang="en-US" dirty="0"/>
              <a:t> and accessibility in clinical practice</a:t>
            </a:r>
          </a:p>
          <a:p>
            <a:r>
              <a:rPr lang="en-GB" dirty="0"/>
              <a:t>Ethical concerns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69B5B0-9DE1-7DC7-D70F-117F95FDD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235" y="0"/>
            <a:ext cx="2671765" cy="6334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15A986F-94C6-64FE-9E35-199D4D0D0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2175" cy="665922"/>
          </a:xfrm>
          <a:prstGeom prst="rect">
            <a:avLst/>
          </a:prstGeom>
        </p:spPr>
      </p:pic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C0E5F8DF-4793-BB28-D2E3-1B014395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2600" y="645276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z="2000" smtClean="0"/>
              <a:t>2</a:t>
            </a:fld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8639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DFBB7-29A4-F5BF-DECA-BE7F47DF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92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Toward defining the preclinical stages of Alzheimer’s disease: Recommendations from the National Institute on Aging and the Alzheimer’s Association workgroup – Sperling et al.</a:t>
            </a:r>
            <a:endParaRPr lang="en-GB" sz="3200" dirty="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214CC40-2D13-08B6-15FD-67947EEC9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235" y="0"/>
            <a:ext cx="2671765" cy="6334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8EA163E-1FD0-3DEB-249A-B4665B10F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2175" cy="665922"/>
          </a:xfrm>
          <a:prstGeom prst="rect">
            <a:avLst/>
          </a:prstGeom>
        </p:spPr>
      </p:pic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AA7B3782-8D5E-B5C4-A55C-E830E904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2600" y="645276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z="2000" smtClean="0"/>
              <a:t>3</a:t>
            </a:fld>
            <a:endParaRPr lang="fr-FR" sz="20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45FBDE8-E554-2319-EE14-8C0070534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380" y="2023994"/>
            <a:ext cx="9043239" cy="473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2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8B660-5B60-2C6C-FEB2-2A62C6B4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55" y="887046"/>
            <a:ext cx="10956985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Structural tract alterations predict downstream tau accumulation in amyloid-positive older individuals – Jacobs et al. </a:t>
            </a:r>
            <a:endParaRPr lang="en-GB" sz="3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EF5D2A-73A9-9213-2038-7FB315DD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2600" y="645276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z="2000" smtClean="0"/>
              <a:t>4</a:t>
            </a:fld>
            <a:endParaRPr lang="fr-FR" sz="20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F6E4723-6617-02A0-CB95-1ACD7B277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235" y="0"/>
            <a:ext cx="2671765" cy="6334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D8F7B6-BD47-8B62-D439-5E0F205E4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2175" cy="66592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3CC6482-8ADE-6911-049F-6431EABE9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921" y="2212609"/>
            <a:ext cx="9610158" cy="420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5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9B0363-42E9-7E86-CE61-071B40C6B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Results : </a:t>
            </a:r>
          </a:p>
          <a:p>
            <a:r>
              <a:rPr lang="en-US" sz="2600" dirty="0"/>
              <a:t>Amyloid deposition is associated with increased hippocampal volume loss</a:t>
            </a:r>
          </a:p>
          <a:p>
            <a:r>
              <a:rPr lang="en-US" sz="2600" dirty="0"/>
              <a:t>Lower hippocampal volume is associated with white matter abnormalities of HCB and UF at baseline</a:t>
            </a:r>
          </a:p>
          <a:p>
            <a:r>
              <a:rPr lang="en-US" sz="2600" dirty="0"/>
              <a:t>Hippocampal volume predicts change in diffusion over time of HCB, but not in UF</a:t>
            </a:r>
          </a:p>
          <a:p>
            <a:r>
              <a:rPr lang="en-US" sz="2600" dirty="0"/>
              <a:t>Hippocampal cingulum diffusivity selectively predicts accumulation of tau pathology in the connected PCC in amyloid-positive individuals</a:t>
            </a:r>
          </a:p>
          <a:p>
            <a:r>
              <a:rPr lang="en-US" sz="2600" dirty="0"/>
              <a:t>Memory-tract diffusivity associations are driven by tau pathology</a:t>
            </a:r>
            <a:endParaRPr lang="en-GB" sz="2600" dirty="0"/>
          </a:p>
          <a:p>
            <a:pPr marL="0" indent="0">
              <a:buNone/>
            </a:pPr>
            <a:endParaRPr lang="en-GB" sz="26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31E910-C51F-A9C1-5312-18976105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2600" y="645276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z="2000" smtClean="0"/>
              <a:t>5</a:t>
            </a:fld>
            <a:endParaRPr lang="fr-FR" sz="20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35CB99B-2CE6-925E-DA4F-C78B4F5F4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235" y="0"/>
            <a:ext cx="2671765" cy="6334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0494993-1EA1-2109-3CA6-16AAD7EAD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2175" cy="6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8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6B974E62-6510-A835-C745-61CFA9295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670" y="326125"/>
            <a:ext cx="4561330" cy="329251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0DFFCDE-CC9F-CADB-A6B4-795A05F19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58" y="666067"/>
            <a:ext cx="4640511" cy="6115419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4F41BA6-9CE6-60F0-5DC3-86A3B7B68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235" y="0"/>
            <a:ext cx="2671765" cy="6334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DB0CD3B-280D-35B2-D3A6-C0DEC57A4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2175" cy="665922"/>
          </a:xfrm>
          <a:prstGeom prst="rect">
            <a:avLst/>
          </a:prstGeom>
        </p:spPr>
      </p:pic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7C27E8F0-FE1A-D84D-622B-63ED506E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2600" y="6452760"/>
            <a:ext cx="2743200" cy="365125"/>
          </a:xfrm>
        </p:spPr>
        <p:txBody>
          <a:bodyPr/>
          <a:lstStyle/>
          <a:p>
            <a:fld id="{27C6CCC6-2BE5-4E42-96A4-D1E8E81A3D8E}" type="slidenum">
              <a:rPr lang="fr-FR" sz="2000" smtClean="0"/>
              <a:t>6</a:t>
            </a:fld>
            <a:endParaRPr lang="fr-FR" sz="20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47E6013-1092-2754-4A0F-EAB2E2EBBB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348" y="3332625"/>
            <a:ext cx="4395651" cy="352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747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195</Words>
  <Application>Microsoft Office PowerPoint</Application>
  <PresentationFormat>Grand écran</PresentationFormat>
  <Paragraphs>27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Thème Office</vt:lpstr>
      <vt:lpstr>Quantifying anomalies in patients with neuropathologies via diffusion Magnetic Resonance Imaging. (Application to Alzheimer diagnosis)</vt:lpstr>
      <vt:lpstr>Clinical diagnosis of Alzheimer’s disease: recommendations of the International Working Group – Dubois et al. </vt:lpstr>
      <vt:lpstr>Toward defining the preclinical stages of Alzheimer’s disease: Recommendations from the National Institute on Aging and the Alzheimer’s Association workgroup – Sperling et al.</vt:lpstr>
      <vt:lpstr>Structural tract alterations predict downstream tau accumulation in amyloid-positive older individuals – Jacobs et al.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Quantifying anomalies in patients with neuropathologies via diffusion Magnetic Resonance Imaging. (Application to Alzheimer diagnosis)</dc:title>
  <dc:creator>Nicolas Indriets</dc:creator>
  <cp:lastModifiedBy>Nicolas Indriets</cp:lastModifiedBy>
  <cp:revision>1</cp:revision>
  <dcterms:created xsi:type="dcterms:W3CDTF">2022-11-14T06:49:05Z</dcterms:created>
  <dcterms:modified xsi:type="dcterms:W3CDTF">2022-11-14T08:21:43Z</dcterms:modified>
</cp:coreProperties>
</file>