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CFF98-212B-4912-9D84-4227C648A4C8}" v="1" dt="2023-02-08T12:14:26.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2521" autoAdjust="0"/>
  </p:normalViewPr>
  <p:slideViewPr>
    <p:cSldViewPr snapToGrid="0">
      <p:cViewPr>
        <p:scale>
          <a:sx n="33" d="100"/>
          <a:sy n="33" d="100"/>
        </p:scale>
        <p:origin x="19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Indriets" userId="e725c3cd5a99117f" providerId="LiveId" clId="{44ACFF98-212B-4912-9D84-4227C648A4C8}"/>
    <pc:docChg chg="undo custSel modSld">
      <pc:chgData name="Nicolas Indriets" userId="e725c3cd5a99117f" providerId="LiveId" clId="{44ACFF98-212B-4912-9D84-4227C648A4C8}" dt="2023-02-08T13:07:49.847" v="8" actId="20577"/>
      <pc:docMkLst>
        <pc:docMk/>
      </pc:docMkLst>
      <pc:sldChg chg="delSp mod">
        <pc:chgData name="Nicolas Indriets" userId="e725c3cd5a99117f" providerId="LiveId" clId="{44ACFF98-212B-4912-9D84-4227C648A4C8}" dt="2023-02-08T12:13:50.600" v="4" actId="478"/>
        <pc:sldMkLst>
          <pc:docMk/>
          <pc:sldMk cId="371284586" sldId="256"/>
        </pc:sldMkLst>
        <pc:spChg chg="del">
          <ac:chgData name="Nicolas Indriets" userId="e725c3cd5a99117f" providerId="LiveId" clId="{44ACFF98-212B-4912-9D84-4227C648A4C8}" dt="2023-02-08T12:13:50.600" v="4" actId="478"/>
          <ac:spMkLst>
            <pc:docMk/>
            <pc:sldMk cId="371284586" sldId="256"/>
            <ac:spMk id="2" creationId="{EF62A93D-A3BC-AE8E-7128-06966F579963}"/>
          </ac:spMkLst>
        </pc:spChg>
        <pc:spChg chg="del">
          <ac:chgData name="Nicolas Indriets" userId="e725c3cd5a99117f" providerId="LiveId" clId="{44ACFF98-212B-4912-9D84-4227C648A4C8}" dt="2023-02-08T12:13:41.604" v="3" actId="478"/>
          <ac:spMkLst>
            <pc:docMk/>
            <pc:sldMk cId="371284586" sldId="256"/>
            <ac:spMk id="3" creationId="{AB24D0CB-8D47-1F37-D586-ADBB21C0C619}"/>
          </ac:spMkLst>
        </pc:spChg>
      </pc:sldChg>
      <pc:sldChg chg="modSp mod">
        <pc:chgData name="Nicolas Indriets" userId="e725c3cd5a99117f" providerId="LiveId" clId="{44ACFF98-212B-4912-9D84-4227C648A4C8}" dt="2023-02-08T13:07:49.847" v="8" actId="20577"/>
        <pc:sldMkLst>
          <pc:docMk/>
          <pc:sldMk cId="983610938" sldId="258"/>
        </pc:sldMkLst>
        <pc:spChg chg="mod">
          <ac:chgData name="Nicolas Indriets" userId="e725c3cd5a99117f" providerId="LiveId" clId="{44ACFF98-212B-4912-9D84-4227C648A4C8}" dt="2023-02-08T13:07:49.847" v="8" actId="20577"/>
          <ac:spMkLst>
            <pc:docMk/>
            <pc:sldMk cId="983610938" sldId="258"/>
            <ac:spMk id="3" creationId="{4DB75ECF-51B9-800D-EE0E-33DDF77F3C73}"/>
          </ac:spMkLst>
        </pc:spChg>
      </pc:sldChg>
      <pc:sldChg chg="addSp delSp modSp mod modNotesTx">
        <pc:chgData name="Nicolas Indriets" userId="e725c3cd5a99117f" providerId="LiveId" clId="{44ACFF98-212B-4912-9D84-4227C648A4C8}" dt="2023-02-08T12:14:26.501" v="7"/>
        <pc:sldMkLst>
          <pc:docMk/>
          <pc:sldMk cId="468013018" sldId="259"/>
        </pc:sldMkLst>
        <pc:spChg chg="add del">
          <ac:chgData name="Nicolas Indriets" userId="e725c3cd5a99117f" providerId="LiveId" clId="{44ACFF98-212B-4912-9D84-4227C648A4C8}" dt="2023-02-08T12:14:21.558" v="6" actId="22"/>
          <ac:spMkLst>
            <pc:docMk/>
            <pc:sldMk cId="468013018" sldId="259"/>
            <ac:spMk id="6" creationId="{72C962A6-DCE9-1830-99D7-25A5179B3294}"/>
          </ac:spMkLst>
        </pc:spChg>
        <pc:spChg chg="add mod">
          <ac:chgData name="Nicolas Indriets" userId="e725c3cd5a99117f" providerId="LiveId" clId="{44ACFF98-212B-4912-9D84-4227C648A4C8}" dt="2023-02-08T12:14:26.501" v="7"/>
          <ac:spMkLst>
            <pc:docMk/>
            <pc:sldMk cId="468013018" sldId="259"/>
            <ac:spMk id="7" creationId="{4183A80E-088A-0557-6F99-720CC01C79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AC65D-0D0F-4EF0-B97C-2980AB652B4D}" type="datetimeFigureOut">
              <a:rPr lang="en-GB" smtClean="0"/>
              <a:t>08/02/2023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9A030-A1D2-47D1-9B56-259080E9E949}" type="slidenum">
              <a:rPr lang="en-GB" smtClean="0"/>
              <a:t>‹N°›</a:t>
            </a:fld>
            <a:endParaRPr lang="en-GB"/>
          </a:p>
        </p:txBody>
      </p:sp>
    </p:spTree>
    <p:extLst>
      <p:ext uri="{BB962C8B-B14F-4D97-AF65-F5344CB8AC3E}">
        <p14:creationId xmlns:p14="http://schemas.microsoft.com/office/powerpoint/2010/main" val="397856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La </a:t>
            </a:r>
            <a:r>
              <a:rPr lang="en-GB" dirty="0" err="1"/>
              <a:t>maladie</a:t>
            </a:r>
            <a:r>
              <a:rPr lang="en-GB" dirty="0"/>
              <a:t> </a:t>
            </a:r>
            <a:r>
              <a:rPr lang="en-GB" dirty="0" err="1"/>
              <a:t>d’Alzheimer</a:t>
            </a:r>
            <a:r>
              <a:rPr lang="en-GB" dirty="0"/>
              <a:t> </a:t>
            </a:r>
            <a:r>
              <a:rPr lang="en-GB" dirty="0" err="1"/>
              <a:t>est</a:t>
            </a:r>
            <a:r>
              <a:rPr lang="en-GB" dirty="0"/>
              <a:t> </a:t>
            </a:r>
            <a:r>
              <a:rPr lang="en-GB" dirty="0" err="1"/>
              <a:t>une</a:t>
            </a:r>
            <a:r>
              <a:rPr lang="en-GB" dirty="0"/>
              <a:t> </a:t>
            </a:r>
            <a:r>
              <a:rPr lang="en-GB" dirty="0" err="1"/>
              <a:t>maladie</a:t>
            </a:r>
            <a:r>
              <a:rPr lang="en-GB" dirty="0"/>
              <a:t> </a:t>
            </a:r>
            <a:r>
              <a:rPr lang="en-GB" dirty="0" err="1"/>
              <a:t>neurodégénérative</a:t>
            </a:r>
            <a:r>
              <a:rPr lang="en-GB" dirty="0"/>
              <a:t> qui </a:t>
            </a:r>
            <a:r>
              <a:rPr lang="en-GB" dirty="0" err="1"/>
              <a:t>détruit</a:t>
            </a:r>
            <a:r>
              <a:rPr lang="en-GB" dirty="0"/>
              <a:t> les cellules </a:t>
            </a:r>
            <a:r>
              <a:rPr lang="en-GB" dirty="0" err="1"/>
              <a:t>cérébrales</a:t>
            </a:r>
            <a:r>
              <a:rPr lang="en-GB" dirty="0"/>
              <a:t> de façon lente et progressive. Les </a:t>
            </a:r>
            <a:r>
              <a:rPr lang="en-GB" dirty="0" err="1"/>
              <a:t>symptomes</a:t>
            </a:r>
            <a:r>
              <a:rPr lang="en-GB" dirty="0"/>
              <a:t> </a:t>
            </a:r>
            <a:r>
              <a:rPr lang="en-GB" dirty="0" err="1"/>
              <a:t>sont</a:t>
            </a:r>
            <a:r>
              <a:rPr lang="en-GB" dirty="0"/>
              <a:t> très </a:t>
            </a:r>
            <a:r>
              <a:rPr lang="en-GB" dirty="0" err="1"/>
              <a:t>différents</a:t>
            </a:r>
            <a:r>
              <a:rPr lang="en-GB" dirty="0"/>
              <a:t> </a:t>
            </a:r>
            <a:r>
              <a:rPr lang="en-GB" dirty="0" err="1"/>
              <a:t>d’une</a:t>
            </a:r>
            <a:r>
              <a:rPr lang="en-GB" dirty="0"/>
              <a:t> </a:t>
            </a:r>
            <a:r>
              <a:rPr lang="en-GB" dirty="0" err="1"/>
              <a:t>personne</a:t>
            </a:r>
            <a:r>
              <a:rPr lang="en-GB" dirty="0"/>
              <a:t> à </a:t>
            </a:r>
            <a:r>
              <a:rPr lang="en-GB" dirty="0" err="1"/>
              <a:t>l’autre</a:t>
            </a:r>
            <a:r>
              <a:rPr lang="en-GB" dirty="0"/>
              <a:t> </a:t>
            </a:r>
            <a:r>
              <a:rPr lang="en-GB" dirty="0" err="1"/>
              <a:t>mais</a:t>
            </a:r>
            <a:r>
              <a:rPr lang="en-GB" dirty="0"/>
              <a:t> </a:t>
            </a:r>
            <a:r>
              <a:rPr lang="en-GB" dirty="0" err="1"/>
              <a:t>concernent</a:t>
            </a:r>
            <a:r>
              <a:rPr lang="en-GB" dirty="0"/>
              <a:t> </a:t>
            </a:r>
            <a:r>
              <a:rPr lang="en-GB" dirty="0" err="1"/>
              <a:t>souvent</a:t>
            </a:r>
            <a:r>
              <a:rPr lang="en-GB" dirty="0"/>
              <a:t> la </a:t>
            </a:r>
            <a:r>
              <a:rPr lang="en-GB" dirty="0" err="1"/>
              <a:t>mémoire</a:t>
            </a:r>
            <a:r>
              <a:rPr lang="en-GB" dirty="0"/>
              <a:t> à court </a:t>
            </a:r>
            <a:r>
              <a:rPr lang="en-GB" dirty="0" err="1"/>
              <a:t>terme</a:t>
            </a:r>
            <a:r>
              <a:rPr lang="en-GB" dirty="0"/>
              <a:t> </a:t>
            </a:r>
            <a:r>
              <a:rPr lang="en-GB" dirty="0" err="1"/>
              <a:t>ou</a:t>
            </a:r>
            <a:r>
              <a:rPr lang="en-GB" dirty="0"/>
              <a:t> </a:t>
            </a:r>
            <a:r>
              <a:rPr lang="en-GB" dirty="0" err="1"/>
              <a:t>une</a:t>
            </a:r>
            <a:r>
              <a:rPr lang="en-GB" dirty="0"/>
              <a:t> disorientation dans </a:t>
            </a:r>
            <a:r>
              <a:rPr lang="en-GB" dirty="0" err="1"/>
              <a:t>l’espace</a:t>
            </a:r>
            <a:r>
              <a:rPr lang="en-GB" dirty="0"/>
              <a:t> et le temps. </a:t>
            </a:r>
            <a:r>
              <a:rPr lang="en-GB" dirty="0" err="1"/>
              <a:t>Cette</a:t>
            </a:r>
            <a:r>
              <a:rPr lang="en-GB" dirty="0"/>
              <a:t> </a:t>
            </a:r>
            <a:r>
              <a:rPr lang="en-GB" dirty="0" err="1"/>
              <a:t>maladie</a:t>
            </a:r>
            <a:r>
              <a:rPr lang="en-GB" dirty="0"/>
              <a:t> </a:t>
            </a:r>
            <a:r>
              <a:rPr lang="en-GB" dirty="0" err="1"/>
              <a:t>est</a:t>
            </a:r>
            <a:r>
              <a:rPr lang="en-GB" dirty="0"/>
              <a:t> à </a:t>
            </a:r>
            <a:r>
              <a:rPr lang="en-GB" dirty="0" err="1"/>
              <a:t>ce</a:t>
            </a:r>
            <a:r>
              <a:rPr lang="en-GB" dirty="0"/>
              <a:t> jour incurable </a:t>
            </a:r>
            <a:r>
              <a:rPr lang="en-GB" dirty="0" err="1"/>
              <a:t>mais</a:t>
            </a:r>
            <a:r>
              <a:rPr lang="en-GB" dirty="0"/>
              <a:t> il </a:t>
            </a:r>
            <a:r>
              <a:rPr lang="en-GB" dirty="0" err="1"/>
              <a:t>existe</a:t>
            </a:r>
            <a:r>
              <a:rPr lang="en-GB" dirty="0"/>
              <a:t> des </a:t>
            </a:r>
            <a:r>
              <a:rPr lang="en-GB" dirty="0" err="1"/>
              <a:t>traitements</a:t>
            </a:r>
            <a:r>
              <a:rPr lang="en-GB" dirty="0"/>
              <a:t> </a:t>
            </a:r>
            <a:r>
              <a:rPr lang="en-GB" dirty="0" err="1"/>
              <a:t>symptomatiques</a:t>
            </a:r>
            <a:r>
              <a:rPr lang="en-GB" dirty="0"/>
              <a:t>. Elle </a:t>
            </a:r>
            <a:r>
              <a:rPr lang="en-GB" dirty="0" err="1"/>
              <a:t>est</a:t>
            </a:r>
            <a:r>
              <a:rPr lang="en-GB" dirty="0"/>
              <a:t> plus </a:t>
            </a:r>
            <a:r>
              <a:rPr lang="en-GB" dirty="0" err="1"/>
              <a:t>fréquente</a:t>
            </a:r>
            <a:r>
              <a:rPr lang="en-GB" dirty="0"/>
              <a:t> chez les </a:t>
            </a:r>
            <a:r>
              <a:rPr lang="en-GB" dirty="0" err="1"/>
              <a:t>personne</a:t>
            </a:r>
            <a:r>
              <a:rPr lang="en-GB" dirty="0"/>
              <a:t> </a:t>
            </a:r>
            <a:r>
              <a:rPr lang="en-GB" dirty="0" err="1"/>
              <a:t>agées</a:t>
            </a:r>
            <a:r>
              <a:rPr lang="en-GB" dirty="0"/>
              <a:t> </a:t>
            </a:r>
            <a:r>
              <a:rPr lang="en-GB" dirty="0" err="1"/>
              <a:t>mais</a:t>
            </a:r>
            <a:r>
              <a:rPr lang="en-GB" dirty="0"/>
              <a:t> </a:t>
            </a:r>
            <a:r>
              <a:rPr lang="en-GB" dirty="0" err="1"/>
              <a:t>peut</a:t>
            </a:r>
            <a:r>
              <a:rPr lang="en-GB" dirty="0"/>
              <a:t> </a:t>
            </a:r>
            <a:r>
              <a:rPr lang="en-GB" dirty="0" err="1"/>
              <a:t>apparaitre</a:t>
            </a:r>
            <a:r>
              <a:rPr lang="en-GB" dirty="0"/>
              <a:t> plus </a:t>
            </a:r>
            <a:r>
              <a:rPr lang="en-GB" dirty="0" err="1"/>
              <a:t>rarement</a:t>
            </a:r>
            <a:r>
              <a:rPr lang="en-GB" dirty="0"/>
              <a:t> chez des </a:t>
            </a:r>
            <a:r>
              <a:rPr lang="en-GB" dirty="0" err="1"/>
              <a:t>personnes</a:t>
            </a:r>
            <a:r>
              <a:rPr lang="en-GB" dirty="0"/>
              <a:t> plus </a:t>
            </a:r>
            <a:r>
              <a:rPr lang="en-GB" dirty="0" err="1"/>
              <a:t>jeunes</a:t>
            </a:r>
            <a:r>
              <a:rPr lang="en-GB" dirty="0"/>
              <a:t>. Elle </a:t>
            </a:r>
            <a:r>
              <a:rPr lang="en-GB" dirty="0" err="1"/>
              <a:t>n’est</a:t>
            </a:r>
            <a:r>
              <a:rPr lang="en-GB" dirty="0"/>
              <a:t> </a:t>
            </a:r>
            <a:r>
              <a:rPr lang="en-GB" dirty="0" err="1"/>
              <a:t>presque</a:t>
            </a:r>
            <a:r>
              <a:rPr lang="en-GB" dirty="0"/>
              <a:t> jamais </a:t>
            </a:r>
            <a:r>
              <a:rPr lang="en-GB" dirty="0" err="1"/>
              <a:t>héréditaire</a:t>
            </a:r>
            <a:r>
              <a:rPr lang="en-GB" dirty="0"/>
              <a:t> </a:t>
            </a:r>
            <a:r>
              <a:rPr lang="en-GB" dirty="0" err="1"/>
              <a:t>sauf</a:t>
            </a:r>
            <a:r>
              <a:rPr lang="en-GB" dirty="0"/>
              <a:t> dans </a:t>
            </a:r>
            <a:r>
              <a:rPr lang="en-GB" dirty="0" err="1"/>
              <a:t>une</a:t>
            </a:r>
            <a:r>
              <a:rPr lang="en-GB" dirty="0"/>
              <a:t> </a:t>
            </a:r>
            <a:r>
              <a:rPr lang="en-GB" dirty="0" err="1"/>
              <a:t>forme</a:t>
            </a:r>
            <a:r>
              <a:rPr lang="en-GB" dirty="0"/>
              <a:t> très rare.</a:t>
            </a:r>
          </a:p>
          <a:p>
            <a:endParaRPr lang="en-GB" dirty="0"/>
          </a:p>
          <a:p>
            <a:r>
              <a:rPr lang="fr-FR" dirty="0"/>
              <a:t>À ses stades tardifs, la MA se caractérise par une démence et est associée à des plaques Aβ généralisées et à des agrégats de tau sous forme d'enchevêtrements neurofibrillaires. On retrouve généralement l’</a:t>
            </a:r>
            <a:r>
              <a:rPr lang="fr-FR" dirty="0" err="1"/>
              <a:t>amyloid</a:t>
            </a:r>
            <a:r>
              <a:rPr lang="fr-FR" dirty="0"/>
              <a:t>-beta dans tout le cerveau et la protéine tau plutôt dans le lobe temporal </a:t>
            </a:r>
            <a:r>
              <a:rPr lang="fr-FR" dirty="0" err="1"/>
              <a:t>median</a:t>
            </a:r>
            <a:r>
              <a:rPr lang="fr-FR" dirty="0"/>
              <a:t> avant de se propager. </a:t>
            </a:r>
          </a:p>
          <a:p>
            <a:endParaRPr lang="en-GB" dirty="0"/>
          </a:p>
          <a:p>
            <a:r>
              <a:rPr lang="en-GB" dirty="0"/>
              <a:t>Amyloid-beta </a:t>
            </a:r>
            <a:r>
              <a:rPr lang="en-GB" dirty="0" err="1"/>
              <a:t>est</a:t>
            </a:r>
            <a:r>
              <a:rPr lang="en-GB" dirty="0"/>
              <a:t> </a:t>
            </a:r>
            <a:r>
              <a:rPr lang="en-GB" dirty="0" err="1"/>
              <a:t>une</a:t>
            </a:r>
            <a:r>
              <a:rPr lang="en-GB" dirty="0"/>
              <a:t> </a:t>
            </a:r>
            <a:r>
              <a:rPr lang="en-GB" dirty="0" err="1"/>
              <a:t>protéine</a:t>
            </a:r>
            <a:r>
              <a:rPr lang="en-GB" dirty="0"/>
              <a:t> </a:t>
            </a:r>
            <a:r>
              <a:rPr lang="en-GB" dirty="0" err="1"/>
              <a:t>formée</a:t>
            </a:r>
            <a:r>
              <a:rPr lang="en-GB" dirty="0"/>
              <a:t> à </a:t>
            </a:r>
            <a:r>
              <a:rPr lang="en-GB" dirty="0" err="1"/>
              <a:t>partir</a:t>
            </a:r>
            <a:r>
              <a:rPr lang="en-GB" dirty="0"/>
              <a:t> </a:t>
            </a:r>
            <a:r>
              <a:rPr lang="en-GB" dirty="0" err="1"/>
              <a:t>d’amyloid</a:t>
            </a:r>
            <a:r>
              <a:rPr lang="en-GB" dirty="0"/>
              <a:t> </a:t>
            </a:r>
            <a:r>
              <a:rPr lang="en-GB" dirty="0" err="1"/>
              <a:t>precurseur</a:t>
            </a:r>
            <a:r>
              <a:rPr lang="en-GB" dirty="0"/>
              <a:t> qui se </a:t>
            </a:r>
            <a:r>
              <a:rPr lang="en-GB" dirty="0" err="1"/>
              <a:t>trouve</a:t>
            </a:r>
            <a:r>
              <a:rPr lang="en-GB" dirty="0"/>
              <a:t> dans la membrane. </a:t>
            </a:r>
            <a:r>
              <a:rPr lang="en-GB" dirty="0" err="1"/>
              <a:t>Cette</a:t>
            </a:r>
            <a:r>
              <a:rPr lang="en-GB" dirty="0"/>
              <a:t> </a:t>
            </a:r>
            <a:r>
              <a:rPr lang="en-GB" dirty="0" err="1"/>
              <a:t>protéine</a:t>
            </a:r>
            <a:r>
              <a:rPr lang="en-GB" dirty="0"/>
              <a:t> </a:t>
            </a:r>
            <a:r>
              <a:rPr lang="en-GB" dirty="0" err="1"/>
              <a:t>est</a:t>
            </a:r>
            <a:r>
              <a:rPr lang="en-GB" dirty="0"/>
              <a:t> coupé par des enzymes </a:t>
            </a:r>
            <a:r>
              <a:rPr lang="en-GB" dirty="0" err="1"/>
              <a:t>mais</a:t>
            </a:r>
            <a:r>
              <a:rPr lang="en-GB" dirty="0"/>
              <a:t> à des localisations </a:t>
            </a:r>
            <a:r>
              <a:rPr lang="en-GB" dirty="0" err="1"/>
              <a:t>mauvaises</a:t>
            </a:r>
            <a:r>
              <a:rPr lang="en-GB" dirty="0"/>
              <a:t> et </a:t>
            </a:r>
            <a:r>
              <a:rPr lang="en-GB" dirty="0" err="1"/>
              <a:t>donc</a:t>
            </a:r>
            <a:r>
              <a:rPr lang="en-GB" dirty="0"/>
              <a:t> </a:t>
            </a:r>
            <a:r>
              <a:rPr lang="en-GB" dirty="0" err="1"/>
              <a:t>devient</a:t>
            </a:r>
            <a:r>
              <a:rPr lang="en-GB" dirty="0"/>
              <a:t> insoluble. Elle </a:t>
            </a:r>
            <a:r>
              <a:rPr lang="en-GB" dirty="0" err="1"/>
              <a:t>forme</a:t>
            </a:r>
            <a:r>
              <a:rPr lang="en-GB" dirty="0"/>
              <a:t> ensuite des plaques entre les neurones et </a:t>
            </a:r>
            <a:r>
              <a:rPr lang="en-GB" dirty="0" err="1"/>
              <a:t>peut</a:t>
            </a:r>
            <a:r>
              <a:rPr lang="en-GB" dirty="0"/>
              <a:t> </a:t>
            </a:r>
            <a:r>
              <a:rPr lang="en-GB" dirty="0" err="1"/>
              <a:t>perturber</a:t>
            </a:r>
            <a:r>
              <a:rPr lang="en-GB" dirty="0"/>
              <a:t> le signal </a:t>
            </a:r>
            <a:r>
              <a:rPr lang="en-GB" dirty="0" err="1"/>
              <a:t>ou</a:t>
            </a:r>
            <a:r>
              <a:rPr lang="en-GB" dirty="0"/>
              <a:t> encore causer de </a:t>
            </a:r>
            <a:r>
              <a:rPr lang="en-GB" dirty="0" err="1"/>
              <a:t>l’inflammation</a:t>
            </a:r>
            <a:r>
              <a:rPr lang="en-GB" dirty="0"/>
              <a:t>. La </a:t>
            </a:r>
            <a:r>
              <a:rPr lang="en-GB" dirty="0" err="1"/>
              <a:t>protéine</a:t>
            </a:r>
            <a:r>
              <a:rPr lang="en-GB" dirty="0"/>
              <a:t> tau quant à </a:t>
            </a:r>
            <a:r>
              <a:rPr lang="en-GB" dirty="0" err="1"/>
              <a:t>elle</a:t>
            </a:r>
            <a:r>
              <a:rPr lang="en-GB" dirty="0"/>
              <a:t> </a:t>
            </a:r>
            <a:r>
              <a:rPr lang="en-GB" dirty="0" err="1"/>
              <a:t>maintient</a:t>
            </a:r>
            <a:r>
              <a:rPr lang="en-GB" dirty="0"/>
              <a:t> les microtubules des </a:t>
            </a:r>
            <a:r>
              <a:rPr lang="en-GB" dirty="0" err="1"/>
              <a:t>celulles</a:t>
            </a:r>
            <a:r>
              <a:rPr lang="en-GB" dirty="0"/>
              <a:t>. </a:t>
            </a:r>
            <a:r>
              <a:rPr lang="en-GB" dirty="0" err="1"/>
              <a:t>Cependant</a:t>
            </a:r>
            <a:r>
              <a:rPr lang="en-GB" dirty="0"/>
              <a:t> </a:t>
            </a:r>
            <a:r>
              <a:rPr lang="en-GB" dirty="0" err="1"/>
              <a:t>l’amyloid</a:t>
            </a:r>
            <a:r>
              <a:rPr lang="en-GB" dirty="0"/>
              <a:t>-beta </a:t>
            </a:r>
            <a:r>
              <a:rPr lang="en-GB" dirty="0" err="1"/>
              <a:t>en</a:t>
            </a:r>
            <a:r>
              <a:rPr lang="en-GB" dirty="0"/>
              <a:t> dehors de la cellule active </a:t>
            </a:r>
            <a:r>
              <a:rPr lang="en-GB" dirty="0" err="1"/>
              <a:t>une</a:t>
            </a:r>
            <a:r>
              <a:rPr lang="en-GB" dirty="0"/>
              <a:t> </a:t>
            </a:r>
            <a:r>
              <a:rPr lang="en-GB" dirty="0" err="1"/>
              <a:t>voie</a:t>
            </a:r>
            <a:r>
              <a:rPr lang="en-GB" dirty="0"/>
              <a:t> qui active de la kinase qui </a:t>
            </a:r>
            <a:r>
              <a:rPr lang="en-GB" dirty="0" err="1"/>
              <a:t>apporte</a:t>
            </a:r>
            <a:r>
              <a:rPr lang="en-GB" dirty="0"/>
              <a:t> un </a:t>
            </a:r>
            <a:r>
              <a:rPr lang="en-GB" dirty="0" err="1"/>
              <a:t>groupement</a:t>
            </a:r>
            <a:r>
              <a:rPr lang="en-GB" dirty="0"/>
              <a:t> phosphate à la </a:t>
            </a:r>
            <a:r>
              <a:rPr lang="en-GB" dirty="0" err="1"/>
              <a:t>protéine</a:t>
            </a:r>
            <a:r>
              <a:rPr lang="en-GB" dirty="0"/>
              <a:t> tau, </a:t>
            </a:r>
            <a:r>
              <a:rPr lang="en-GB" dirty="0" err="1"/>
              <a:t>lui</a:t>
            </a:r>
            <a:r>
              <a:rPr lang="en-GB" dirty="0"/>
              <a:t> </a:t>
            </a:r>
            <a:r>
              <a:rPr lang="en-GB" dirty="0" err="1"/>
              <a:t>changeant</a:t>
            </a:r>
            <a:r>
              <a:rPr lang="en-GB" dirty="0"/>
              <a:t> </a:t>
            </a:r>
            <a:r>
              <a:rPr lang="en-GB" dirty="0" err="1"/>
              <a:t>sa</a:t>
            </a:r>
            <a:r>
              <a:rPr lang="en-GB" dirty="0"/>
              <a:t> </a:t>
            </a:r>
            <a:r>
              <a:rPr lang="en-GB" dirty="0" err="1"/>
              <a:t>forme</a:t>
            </a:r>
            <a:r>
              <a:rPr lang="en-GB" dirty="0"/>
              <a:t> et la </a:t>
            </a:r>
            <a:r>
              <a:rPr lang="en-GB" dirty="0" err="1"/>
              <a:t>sortant</a:t>
            </a:r>
            <a:r>
              <a:rPr lang="en-GB" dirty="0"/>
              <a:t> des microtubules. Les </a:t>
            </a:r>
            <a:r>
              <a:rPr lang="en-GB" dirty="0" err="1"/>
              <a:t>proteines</a:t>
            </a:r>
            <a:r>
              <a:rPr lang="en-GB" dirty="0"/>
              <a:t> tau se </a:t>
            </a:r>
            <a:r>
              <a:rPr lang="en-GB" dirty="0" err="1"/>
              <a:t>regroupent</a:t>
            </a:r>
            <a:r>
              <a:rPr lang="en-GB" dirty="0"/>
              <a:t> </a:t>
            </a:r>
            <a:r>
              <a:rPr lang="en-GB" dirty="0" err="1"/>
              <a:t>alors</a:t>
            </a:r>
            <a:r>
              <a:rPr lang="en-GB" dirty="0"/>
              <a:t> formant les </a:t>
            </a:r>
            <a:r>
              <a:rPr lang="en-GB" dirty="0" err="1"/>
              <a:t>enchevetrements</a:t>
            </a:r>
            <a:r>
              <a:rPr lang="en-GB" dirty="0"/>
              <a:t> </a:t>
            </a:r>
            <a:r>
              <a:rPr lang="en-GB" dirty="0" err="1"/>
              <a:t>neurofibillaires</a:t>
            </a:r>
            <a:r>
              <a:rPr lang="en-GB" dirty="0"/>
              <a:t>. Les microtubules se </a:t>
            </a:r>
            <a:r>
              <a:rPr lang="en-GB" dirty="0" err="1"/>
              <a:t>detruisent</a:t>
            </a:r>
            <a:r>
              <a:rPr lang="en-GB" dirty="0"/>
              <a:t> </a:t>
            </a:r>
            <a:r>
              <a:rPr lang="en-GB" dirty="0" err="1"/>
              <a:t>alors</a:t>
            </a:r>
            <a:r>
              <a:rPr lang="en-GB" dirty="0"/>
              <a:t> et </a:t>
            </a:r>
            <a:r>
              <a:rPr lang="en-GB" dirty="0" err="1"/>
              <a:t>mènent</a:t>
            </a:r>
            <a:r>
              <a:rPr lang="en-GB" dirty="0"/>
              <a:t> à la mort de la cellule. Le </a:t>
            </a:r>
            <a:r>
              <a:rPr lang="en-GB" dirty="0" err="1"/>
              <a:t>cerveau</a:t>
            </a:r>
            <a:r>
              <a:rPr lang="en-GB" dirty="0"/>
              <a:t> </a:t>
            </a:r>
            <a:r>
              <a:rPr lang="en-GB" dirty="0" err="1"/>
              <a:t>va</a:t>
            </a:r>
            <a:r>
              <a:rPr lang="en-GB" dirty="0"/>
              <a:t> </a:t>
            </a:r>
            <a:r>
              <a:rPr lang="en-GB" dirty="0" err="1"/>
              <a:t>donc</a:t>
            </a:r>
            <a:r>
              <a:rPr lang="en-GB" dirty="0"/>
              <a:t> </a:t>
            </a:r>
            <a:r>
              <a:rPr lang="en-GB" dirty="0" err="1"/>
              <a:t>rétrécir</a:t>
            </a:r>
            <a:r>
              <a:rPr lang="en-GB" dirty="0"/>
              <a:t>. </a:t>
            </a:r>
          </a:p>
          <a:p>
            <a:endParaRPr lang="en-GB" dirty="0"/>
          </a:p>
          <a:p>
            <a:r>
              <a:rPr lang="fr-FR" dirty="0"/>
              <a:t>Comme la pathologie des plaques et des enchevêtrements neurofibrillaires est souvent présente dans le cerveau de personnes âgées en bonne santé cognitive, il est généralement admis que les processus biologiques qui sous-tendent la MA sont présents pendant des décennies avant l'expression des symptômes. Ainsi, l'imagerie peut potentiellement expliquer l'évolution de la MA du vieillissement normal à la démence, en passant par le stade de la déficience cognitive légère.</a:t>
            </a:r>
          </a:p>
          <a:p>
            <a:endParaRPr lang="fr-FR" dirty="0"/>
          </a:p>
          <a:p>
            <a:endParaRPr lang="en-GB" dirty="0"/>
          </a:p>
        </p:txBody>
      </p:sp>
      <p:sp>
        <p:nvSpPr>
          <p:cNvPr id="4" name="Espace réservé du numéro de diapositive 3"/>
          <p:cNvSpPr>
            <a:spLocks noGrp="1"/>
          </p:cNvSpPr>
          <p:nvPr>
            <p:ph type="sldNum" sz="quarter" idx="5"/>
          </p:nvPr>
        </p:nvSpPr>
        <p:spPr/>
        <p:txBody>
          <a:bodyPr/>
          <a:lstStyle/>
          <a:p>
            <a:fld id="{45A9A030-A1D2-47D1-9B56-259080E9E949}" type="slidenum">
              <a:rPr lang="en-GB" smtClean="0"/>
              <a:t>2</a:t>
            </a:fld>
            <a:endParaRPr lang="en-GB"/>
          </a:p>
        </p:txBody>
      </p:sp>
    </p:spTree>
    <p:extLst>
      <p:ext uri="{BB962C8B-B14F-4D97-AF65-F5344CB8AC3E}">
        <p14:creationId xmlns:p14="http://schemas.microsoft.com/office/powerpoint/2010/main" val="291187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BDD6F4-3186-E6E2-234B-D3930C450EE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0D24F3A-9EB6-963D-6598-2F2587F7C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D019CF2A-4349-7D98-832C-F46E103135E6}"/>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46F0E526-3343-3A20-0B25-20AE2834B98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819C394F-1FBC-638A-D266-9E48B1B453C6}"/>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53881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E0CE8-189D-CF17-8723-76BA7A6B4E5A}"/>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22B4ECFF-B7E3-9440-9C1D-DAC18BE4D5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87CAD14-9C74-15B8-5784-07AD92C863DB}"/>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A8C91079-A7FE-8204-018F-E88FD11A2CB5}"/>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C38A246-B422-9686-5E0B-401E6B07DD43}"/>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78356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175912-5F97-3366-FB10-0C00150ECFB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AD58719-0AE1-E9AA-A781-1A06B627003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4E7942-D959-4440-C9A7-15F39D8D7D05}"/>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EA93A091-C183-6989-554A-870A8D17D06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59B612A-415B-FD21-47E2-5E7EC2FA5663}"/>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88682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3A802-DE19-3C33-5DD0-87246B0CCC2A}"/>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CBFBFCD2-EC56-2FD2-49CB-24C28C52773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8CA91A0-A461-00F5-1751-E63E94544C63}"/>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83ABE6E5-00B6-82E5-9D15-06A021E8CAA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E0B580E-68CF-3738-8180-0E8CD8334256}"/>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6671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5BEBC-0390-B9F2-6765-3E6F49E0186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C4DC0971-07BA-DC41-ACA0-A5CF04CAD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3F1BEDA-F711-EE5C-4758-D76E3C037865}"/>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B8CA02C9-2D2F-1EA5-F9DC-0136ED6565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6FE91D5-655E-DFCC-813C-2ED576A30CB1}"/>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71944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D709A-B893-F9B3-810B-9413FD8DD4D0}"/>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CAB544B-020C-CC60-1C2A-DC6273FCACF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81EB86-A894-58C0-8C34-55AE9152D03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0E1CF7F-F287-3179-0588-2ADE9E036A3D}"/>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6" name="Espace réservé du pied de page 5">
            <a:extLst>
              <a:ext uri="{FF2B5EF4-FFF2-40B4-BE49-F238E27FC236}">
                <a16:creationId xmlns:a16="http://schemas.microsoft.com/office/drawing/2014/main" id="{13782DDA-2B5A-055F-B171-E95707BB4F73}"/>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016D4F7-8A5D-30B2-948E-0D7E51645B69}"/>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01629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7C79B-5175-4E1A-D90E-0794F821A78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A8BE8E48-72B2-6047-C4A7-EB6D801E5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63E2DD-8418-18CB-1A9F-B1053EF4238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88FD4C3F-D903-EC04-37AD-B45D4B50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4C91561-AA39-B421-079C-4FC6DFB65CF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23DF155-28EF-27C9-9879-2816A9B7DF27}"/>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8" name="Espace réservé du pied de page 7">
            <a:extLst>
              <a:ext uri="{FF2B5EF4-FFF2-40B4-BE49-F238E27FC236}">
                <a16:creationId xmlns:a16="http://schemas.microsoft.com/office/drawing/2014/main" id="{5FD25FCE-A14F-3B0A-AAB0-02D9B0368169}"/>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0B7D8617-B95B-81D8-AAB8-2A524672C08E}"/>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177419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C3141-2518-7524-34A0-E70EECA246FF}"/>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EE57D897-A927-4EB9-B88E-1E080E78B659}"/>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4" name="Espace réservé du pied de page 3">
            <a:extLst>
              <a:ext uri="{FF2B5EF4-FFF2-40B4-BE49-F238E27FC236}">
                <a16:creationId xmlns:a16="http://schemas.microsoft.com/office/drawing/2014/main" id="{221F690A-597F-5739-FCDA-F45A7B656ABF}"/>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F9E49937-0F32-974A-C51E-689309B43F75}"/>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17799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9692176-5193-83FA-1C15-D007C6C9364B}"/>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3" name="Espace réservé du pied de page 2">
            <a:extLst>
              <a:ext uri="{FF2B5EF4-FFF2-40B4-BE49-F238E27FC236}">
                <a16:creationId xmlns:a16="http://schemas.microsoft.com/office/drawing/2014/main" id="{79C32923-5829-67E8-21DD-DE9A1050F1CB}"/>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1E3FD393-8931-CB54-CB38-F3A640AD6BA4}"/>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229687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16D9D-38B0-6BDE-D135-A2577CC1A6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DD6D0970-85BA-FF38-9418-EF0344A19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66E9D7F1-2A42-CCCB-A7D9-0BEE07195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951458-50D7-8BCE-E408-6A97D53F3C35}"/>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6" name="Espace réservé du pied de page 5">
            <a:extLst>
              <a:ext uri="{FF2B5EF4-FFF2-40B4-BE49-F238E27FC236}">
                <a16:creationId xmlns:a16="http://schemas.microsoft.com/office/drawing/2014/main" id="{643C213B-2126-353A-21E1-872EDAEE2CF8}"/>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ED874D7-6FE5-63F0-E0E1-05E113D0F329}"/>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7486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96AF5F-B383-55AC-939B-0951E03653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F30B56BD-8747-E6EE-FA1A-8107095ED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4D4D1A1A-80EC-23B7-C70D-8B410EA5B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5D3940-DB22-3B9E-8629-0265100B5E7C}"/>
              </a:ext>
            </a:extLst>
          </p:cNvPr>
          <p:cNvSpPr>
            <a:spLocks noGrp="1"/>
          </p:cNvSpPr>
          <p:nvPr>
            <p:ph type="dt" sz="half" idx="10"/>
          </p:nvPr>
        </p:nvSpPr>
        <p:spPr/>
        <p:txBody>
          <a:bodyPr/>
          <a:lstStyle/>
          <a:p>
            <a:fld id="{FB2D5AC1-0882-47C3-B0A0-94E4AE55FFFE}" type="datetimeFigureOut">
              <a:rPr lang="en-GB" smtClean="0"/>
              <a:t>08/02/2023</a:t>
            </a:fld>
            <a:endParaRPr lang="en-GB"/>
          </a:p>
        </p:txBody>
      </p:sp>
      <p:sp>
        <p:nvSpPr>
          <p:cNvPr id="6" name="Espace réservé du pied de page 5">
            <a:extLst>
              <a:ext uri="{FF2B5EF4-FFF2-40B4-BE49-F238E27FC236}">
                <a16:creationId xmlns:a16="http://schemas.microsoft.com/office/drawing/2014/main" id="{22D0FA18-0DA3-3F7D-FFD6-574B1F6671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70B33166-BD79-E85D-0F2D-0C3FD8032478}"/>
              </a:ext>
            </a:extLst>
          </p:cNvPr>
          <p:cNvSpPr>
            <a:spLocks noGrp="1"/>
          </p:cNvSpPr>
          <p:nvPr>
            <p:ph type="sldNum" sz="quarter" idx="12"/>
          </p:nvPr>
        </p:nvSpPr>
        <p:spPr/>
        <p:txBody>
          <a:bodyPr/>
          <a:lstStyle/>
          <a:p>
            <a:fld id="{BAF0F927-C795-41B9-A88E-7621E97CEE5D}" type="slidenum">
              <a:rPr lang="en-GB" smtClean="0"/>
              <a:t>‹N°›</a:t>
            </a:fld>
            <a:endParaRPr lang="en-GB"/>
          </a:p>
        </p:txBody>
      </p:sp>
    </p:spTree>
    <p:extLst>
      <p:ext uri="{BB962C8B-B14F-4D97-AF65-F5344CB8AC3E}">
        <p14:creationId xmlns:p14="http://schemas.microsoft.com/office/powerpoint/2010/main" val="313720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0C775A-0CDC-FB23-B608-97BDFDE34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F14B243-C728-C12B-E67A-6CE72FEC8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1CA29497-9FEC-E7AD-4000-92FD8520A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D5AC1-0882-47C3-B0A0-94E4AE55FFFE}" type="datetimeFigureOut">
              <a:rPr lang="en-GB" smtClean="0"/>
              <a:t>08/02/2023</a:t>
            </a:fld>
            <a:endParaRPr lang="en-GB"/>
          </a:p>
        </p:txBody>
      </p:sp>
      <p:sp>
        <p:nvSpPr>
          <p:cNvPr id="5" name="Espace réservé du pied de page 4">
            <a:extLst>
              <a:ext uri="{FF2B5EF4-FFF2-40B4-BE49-F238E27FC236}">
                <a16:creationId xmlns:a16="http://schemas.microsoft.com/office/drawing/2014/main" id="{B985B5D5-6FF9-1AF6-4B5A-7C06DEF4A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5F4BCE6-09C3-4A7F-8D46-296CCFECD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0F927-C795-41B9-A88E-7621E97CEE5D}" type="slidenum">
              <a:rPr lang="en-GB" smtClean="0"/>
              <a:t>‹N°›</a:t>
            </a:fld>
            <a:endParaRPr lang="en-GB"/>
          </a:p>
        </p:txBody>
      </p:sp>
    </p:spTree>
    <p:extLst>
      <p:ext uri="{BB962C8B-B14F-4D97-AF65-F5344CB8AC3E}">
        <p14:creationId xmlns:p14="http://schemas.microsoft.com/office/powerpoint/2010/main" val="157613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4C401CA-39EE-4A4F-D98C-3845E0D96417}"/>
              </a:ext>
            </a:extLst>
          </p:cNvPr>
          <p:cNvSpPr txBox="1">
            <a:spLocks/>
          </p:cNvSpPr>
          <p:nvPr/>
        </p:nvSpPr>
        <p:spPr>
          <a:xfrm>
            <a:off x="530087" y="1053548"/>
            <a:ext cx="11131826" cy="27148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BE" sz="4400" dirty="0" err="1">
                <a:solidFill>
                  <a:srgbClr val="3E3F3A"/>
                </a:solidFill>
                <a:latin typeface="Roboto" panose="02000000000000000000" pitchFamily="2" charset="0"/>
              </a:rPr>
              <a:t>Quantifying</a:t>
            </a:r>
            <a:r>
              <a:rPr lang="fr-BE" sz="4400" dirty="0">
                <a:solidFill>
                  <a:srgbClr val="3E3F3A"/>
                </a:solidFill>
                <a:latin typeface="Roboto" panose="02000000000000000000" pitchFamily="2" charset="0"/>
              </a:rPr>
              <a:t> anomalies in patients </a:t>
            </a:r>
            <a:r>
              <a:rPr lang="fr-BE" sz="4400" dirty="0" err="1">
                <a:solidFill>
                  <a:srgbClr val="3E3F3A"/>
                </a:solidFill>
                <a:latin typeface="Roboto" panose="02000000000000000000" pitchFamily="2" charset="0"/>
              </a:rPr>
              <a:t>with</a:t>
            </a:r>
            <a:r>
              <a:rPr lang="fr-BE" sz="4400" dirty="0">
                <a:solidFill>
                  <a:srgbClr val="3E3F3A"/>
                </a:solidFill>
                <a:latin typeface="Roboto" panose="02000000000000000000" pitchFamily="2" charset="0"/>
              </a:rPr>
              <a:t> neuropathologies via diffusion Magnetic </a:t>
            </a:r>
            <a:r>
              <a:rPr lang="fr-BE" sz="4400" dirty="0" err="1">
                <a:solidFill>
                  <a:srgbClr val="3E3F3A"/>
                </a:solidFill>
                <a:latin typeface="Roboto" panose="02000000000000000000" pitchFamily="2" charset="0"/>
              </a:rPr>
              <a:t>Resonance</a:t>
            </a:r>
            <a:r>
              <a:rPr lang="fr-BE" sz="4400" dirty="0">
                <a:solidFill>
                  <a:srgbClr val="3E3F3A"/>
                </a:solidFill>
                <a:latin typeface="Roboto" panose="02000000000000000000" pitchFamily="2" charset="0"/>
              </a:rPr>
              <a:t> Imaging. (Application to Alzheimer </a:t>
            </a:r>
            <a:r>
              <a:rPr lang="fr-BE" sz="4400" dirty="0" err="1">
                <a:solidFill>
                  <a:srgbClr val="3E3F3A"/>
                </a:solidFill>
                <a:latin typeface="Roboto" panose="02000000000000000000" pitchFamily="2" charset="0"/>
              </a:rPr>
              <a:t>diagnosis</a:t>
            </a:r>
            <a:r>
              <a:rPr lang="fr-BE" sz="4400" dirty="0">
                <a:solidFill>
                  <a:srgbClr val="3E3F3A"/>
                </a:solidFill>
                <a:latin typeface="Roboto" panose="02000000000000000000" pitchFamily="2" charset="0"/>
              </a:rPr>
              <a:t>)</a:t>
            </a:r>
            <a:endParaRPr lang="fr-BE" sz="4400" dirty="0"/>
          </a:p>
        </p:txBody>
      </p:sp>
      <p:sp>
        <p:nvSpPr>
          <p:cNvPr id="5" name="Sous-titre 2">
            <a:extLst>
              <a:ext uri="{FF2B5EF4-FFF2-40B4-BE49-F238E27FC236}">
                <a16:creationId xmlns:a16="http://schemas.microsoft.com/office/drawing/2014/main" id="{2F100972-321F-BBC6-F189-9C507C3926A3}"/>
              </a:ext>
            </a:extLst>
          </p:cNvPr>
          <p:cNvSpPr txBox="1">
            <a:spLocks/>
          </p:cNvSpPr>
          <p:nvPr/>
        </p:nvSpPr>
        <p:spPr>
          <a:xfrm>
            <a:off x="1524000" y="3728624"/>
            <a:ext cx="9144000" cy="25900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BE"/>
          </a:p>
          <a:p>
            <a:endParaRPr lang="fr-BE"/>
          </a:p>
          <a:p>
            <a:r>
              <a:rPr lang="fr-BE"/>
              <a:t>Nicolas Indriets </a:t>
            </a:r>
            <a:endParaRPr lang="fr-BE" dirty="0"/>
          </a:p>
        </p:txBody>
      </p:sp>
      <p:pic>
        <p:nvPicPr>
          <p:cNvPr id="6" name="Image 5" descr="Une image contenant texte&#10;&#10;Description générée automatiquement">
            <a:extLst>
              <a:ext uri="{FF2B5EF4-FFF2-40B4-BE49-F238E27FC236}">
                <a16:creationId xmlns:a16="http://schemas.microsoft.com/office/drawing/2014/main" id="{9BF44A8B-3A4D-4C0E-B742-A3BED04F7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235" y="0"/>
            <a:ext cx="2671765" cy="633413"/>
          </a:xfrm>
          <a:prstGeom prst="rect">
            <a:avLst/>
          </a:prstGeom>
        </p:spPr>
      </p:pic>
      <p:pic>
        <p:nvPicPr>
          <p:cNvPr id="7" name="Image 6">
            <a:extLst>
              <a:ext uri="{FF2B5EF4-FFF2-40B4-BE49-F238E27FC236}">
                <a16:creationId xmlns:a16="http://schemas.microsoft.com/office/drawing/2014/main" id="{A255FCDC-B42D-B01D-03E1-AFC395BA9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82175" cy="665922"/>
          </a:xfrm>
          <a:prstGeom prst="rect">
            <a:avLst/>
          </a:prstGeom>
        </p:spPr>
      </p:pic>
      <p:sp>
        <p:nvSpPr>
          <p:cNvPr id="8" name="Espace réservé du numéro de diapositive 3">
            <a:extLst>
              <a:ext uri="{FF2B5EF4-FFF2-40B4-BE49-F238E27FC236}">
                <a16:creationId xmlns:a16="http://schemas.microsoft.com/office/drawing/2014/main" id="{D0FCB41B-2F28-1780-8F0E-6F8EBACEE820}"/>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1</a:t>
            </a:fld>
            <a:endParaRPr lang="fr-FR" sz="2000" dirty="0"/>
          </a:p>
        </p:txBody>
      </p:sp>
    </p:spTree>
    <p:extLst>
      <p:ext uri="{BB962C8B-B14F-4D97-AF65-F5344CB8AC3E}">
        <p14:creationId xmlns:p14="http://schemas.microsoft.com/office/powerpoint/2010/main" val="37128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6EF9A-7F99-0C5F-1E1D-E4B539A295D9}"/>
              </a:ext>
            </a:extLst>
          </p:cNvPr>
          <p:cNvSpPr>
            <a:spLocks noGrp="1"/>
          </p:cNvSpPr>
          <p:nvPr>
            <p:ph type="title"/>
          </p:nvPr>
        </p:nvSpPr>
        <p:spPr/>
        <p:txBody>
          <a:bodyPr/>
          <a:lstStyle/>
          <a:p>
            <a:r>
              <a:rPr lang="en-GB" dirty="0"/>
              <a:t>Alzheimer</a:t>
            </a:r>
          </a:p>
        </p:txBody>
      </p:sp>
      <p:pic>
        <p:nvPicPr>
          <p:cNvPr id="4" name="Espace réservé du contenu 3">
            <a:extLst>
              <a:ext uri="{FF2B5EF4-FFF2-40B4-BE49-F238E27FC236}">
                <a16:creationId xmlns:a16="http://schemas.microsoft.com/office/drawing/2014/main" id="{8B56FBE2-4B01-891A-EC89-A275D2164F5A}"/>
              </a:ext>
            </a:extLst>
          </p:cNvPr>
          <p:cNvPicPr>
            <a:picLocks noGrp="1" noChangeAspect="1"/>
          </p:cNvPicPr>
          <p:nvPr>
            <p:ph idx="1"/>
          </p:nvPr>
        </p:nvPicPr>
        <p:blipFill>
          <a:blip r:embed="rId3"/>
          <a:stretch>
            <a:fillRect/>
          </a:stretch>
        </p:blipFill>
        <p:spPr>
          <a:xfrm>
            <a:off x="1309019" y="1750323"/>
            <a:ext cx="9573961" cy="4201111"/>
          </a:xfrm>
          <a:prstGeom prst="rect">
            <a:avLst/>
          </a:prstGeom>
        </p:spPr>
      </p:pic>
      <p:sp>
        <p:nvSpPr>
          <p:cNvPr id="7" name="Espace réservé du numéro de diapositive 3">
            <a:extLst>
              <a:ext uri="{FF2B5EF4-FFF2-40B4-BE49-F238E27FC236}">
                <a16:creationId xmlns:a16="http://schemas.microsoft.com/office/drawing/2014/main" id="{4183A80E-088A-0557-6F99-720CC01C792B}"/>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2</a:t>
            </a:fld>
            <a:endParaRPr lang="fr-FR" sz="2000" dirty="0"/>
          </a:p>
        </p:txBody>
      </p:sp>
    </p:spTree>
    <p:extLst>
      <p:ext uri="{BB962C8B-B14F-4D97-AF65-F5344CB8AC3E}">
        <p14:creationId xmlns:p14="http://schemas.microsoft.com/office/powerpoint/2010/main" val="46801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75BECD-A1ED-502E-9868-0589517F86F3}"/>
              </a:ext>
            </a:extLst>
          </p:cNvPr>
          <p:cNvSpPr>
            <a:spLocks noGrp="1"/>
          </p:cNvSpPr>
          <p:nvPr>
            <p:ph type="title"/>
          </p:nvPr>
        </p:nvSpPr>
        <p:spPr/>
        <p:txBody>
          <a:bodyPr/>
          <a:lstStyle/>
          <a:p>
            <a:r>
              <a:rPr lang="en-GB" dirty="0"/>
              <a:t>What has already been done </a:t>
            </a:r>
          </a:p>
        </p:txBody>
      </p:sp>
      <p:sp>
        <p:nvSpPr>
          <p:cNvPr id="3" name="Espace réservé du contenu 2">
            <a:extLst>
              <a:ext uri="{FF2B5EF4-FFF2-40B4-BE49-F238E27FC236}">
                <a16:creationId xmlns:a16="http://schemas.microsoft.com/office/drawing/2014/main" id="{2552C09D-CC3B-A34C-9CD9-0470C2C45F10}"/>
              </a:ext>
            </a:extLst>
          </p:cNvPr>
          <p:cNvSpPr>
            <a:spLocks noGrp="1"/>
          </p:cNvSpPr>
          <p:nvPr>
            <p:ph idx="1"/>
          </p:nvPr>
        </p:nvSpPr>
        <p:spPr/>
        <p:txBody>
          <a:bodyPr/>
          <a:lstStyle/>
          <a:p>
            <a:r>
              <a:rPr lang="en-GB" dirty="0" err="1"/>
              <a:t>Preprocessing</a:t>
            </a:r>
            <a:r>
              <a:rPr lang="en-GB" dirty="0"/>
              <a:t> with MPPCA denoising, </a:t>
            </a:r>
            <a:r>
              <a:rPr lang="en-GB" dirty="0" err="1"/>
              <a:t>Topup</a:t>
            </a:r>
            <a:r>
              <a:rPr lang="en-GB" dirty="0"/>
              <a:t> and Eddy correction</a:t>
            </a:r>
          </a:p>
          <a:p>
            <a:r>
              <a:rPr lang="en-GB" dirty="0"/>
              <a:t>White matter mask </a:t>
            </a:r>
          </a:p>
          <a:p>
            <a:r>
              <a:rPr lang="en-GB" dirty="0"/>
              <a:t>DTI, Diamond and ODF models </a:t>
            </a:r>
          </a:p>
          <a:p>
            <a:r>
              <a:rPr lang="en-GB" dirty="0" err="1"/>
              <a:t>Noddi</a:t>
            </a:r>
            <a:r>
              <a:rPr lang="en-GB" dirty="0"/>
              <a:t> and MF still need to be done. </a:t>
            </a:r>
          </a:p>
        </p:txBody>
      </p:sp>
      <p:pic>
        <p:nvPicPr>
          <p:cNvPr id="5" name="Image 4">
            <a:extLst>
              <a:ext uri="{FF2B5EF4-FFF2-40B4-BE49-F238E27FC236}">
                <a16:creationId xmlns:a16="http://schemas.microsoft.com/office/drawing/2014/main" id="{30F013A0-43F4-A499-4FFE-8C196044AFFA}"/>
              </a:ext>
            </a:extLst>
          </p:cNvPr>
          <p:cNvPicPr>
            <a:picLocks noChangeAspect="1"/>
          </p:cNvPicPr>
          <p:nvPr/>
        </p:nvPicPr>
        <p:blipFill>
          <a:blip r:embed="rId2"/>
          <a:stretch>
            <a:fillRect/>
          </a:stretch>
        </p:blipFill>
        <p:spPr>
          <a:xfrm>
            <a:off x="0" y="4165103"/>
            <a:ext cx="12192000" cy="1392914"/>
          </a:xfrm>
          <a:prstGeom prst="rect">
            <a:avLst/>
          </a:prstGeom>
        </p:spPr>
      </p:pic>
      <p:sp>
        <p:nvSpPr>
          <p:cNvPr id="6" name="Espace réservé du numéro de diapositive 3">
            <a:extLst>
              <a:ext uri="{FF2B5EF4-FFF2-40B4-BE49-F238E27FC236}">
                <a16:creationId xmlns:a16="http://schemas.microsoft.com/office/drawing/2014/main" id="{B8A82515-9FC7-9040-4A06-BB94ADD80861}"/>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3</a:t>
            </a:fld>
            <a:endParaRPr lang="fr-FR" sz="2000" dirty="0"/>
          </a:p>
        </p:txBody>
      </p:sp>
    </p:spTree>
    <p:extLst>
      <p:ext uri="{BB962C8B-B14F-4D97-AF65-F5344CB8AC3E}">
        <p14:creationId xmlns:p14="http://schemas.microsoft.com/office/powerpoint/2010/main" val="5398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E72BC-3FDF-0B59-23D7-AEBBA56D3744}"/>
              </a:ext>
            </a:extLst>
          </p:cNvPr>
          <p:cNvSpPr>
            <a:spLocks noGrp="1"/>
          </p:cNvSpPr>
          <p:nvPr>
            <p:ph type="title"/>
          </p:nvPr>
        </p:nvSpPr>
        <p:spPr/>
        <p:txBody>
          <a:bodyPr/>
          <a:lstStyle/>
          <a:p>
            <a:r>
              <a:rPr lang="en-GB" dirty="0"/>
              <a:t>What need to be done </a:t>
            </a:r>
          </a:p>
        </p:txBody>
      </p:sp>
      <p:sp>
        <p:nvSpPr>
          <p:cNvPr id="3" name="Espace réservé du contenu 2">
            <a:extLst>
              <a:ext uri="{FF2B5EF4-FFF2-40B4-BE49-F238E27FC236}">
                <a16:creationId xmlns:a16="http://schemas.microsoft.com/office/drawing/2014/main" id="{4DB75ECF-51B9-800D-EE0E-33DDF77F3C73}"/>
              </a:ext>
            </a:extLst>
          </p:cNvPr>
          <p:cNvSpPr>
            <a:spLocks noGrp="1"/>
          </p:cNvSpPr>
          <p:nvPr>
            <p:ph idx="1"/>
          </p:nvPr>
        </p:nvSpPr>
        <p:spPr/>
        <p:txBody>
          <a:bodyPr/>
          <a:lstStyle/>
          <a:p>
            <a:r>
              <a:rPr lang="en-GB" dirty="0"/>
              <a:t>Calculate </a:t>
            </a:r>
            <a:r>
              <a:rPr lang="en-GB" dirty="0" err="1"/>
              <a:t>Noddi</a:t>
            </a:r>
            <a:r>
              <a:rPr lang="en-GB" dirty="0"/>
              <a:t> and MF </a:t>
            </a:r>
          </a:p>
          <a:p>
            <a:r>
              <a:rPr lang="en-GB" dirty="0"/>
              <a:t>Analyse the metrics calculated with statistical analysis in </a:t>
            </a:r>
            <a:r>
              <a:rPr lang="en-GB" dirty="0" err="1"/>
              <a:t>Elikopy</a:t>
            </a:r>
            <a:r>
              <a:rPr lang="en-GB" dirty="0"/>
              <a:t> </a:t>
            </a:r>
          </a:p>
          <a:p>
            <a:r>
              <a:rPr lang="en-GB" dirty="0"/>
              <a:t>Compare the results obtained with the literature. </a:t>
            </a:r>
          </a:p>
          <a:p>
            <a:r>
              <a:rPr lang="en-GB" dirty="0"/>
              <a:t>Use tractography and try to have graphic result. </a:t>
            </a:r>
          </a:p>
          <a:p>
            <a:pPr marL="0" indent="0">
              <a:buNone/>
            </a:pPr>
            <a:endParaRPr lang="en-GB" dirty="0"/>
          </a:p>
          <a:p>
            <a:pPr marL="0" indent="0">
              <a:buNone/>
            </a:pPr>
            <a:r>
              <a:rPr lang="en-GB" dirty="0"/>
              <a:t>Goal is to answer </a:t>
            </a:r>
            <a:r>
              <a:rPr lang="en-GB"/>
              <a:t>my question </a:t>
            </a:r>
            <a:r>
              <a:rPr lang="en-GB" dirty="0"/>
              <a:t>of research : What best explains tau accumulation and hypometabolism in the posterior cingulum cortex ? </a:t>
            </a:r>
          </a:p>
          <a:p>
            <a:pPr marL="0" indent="0">
              <a:buNone/>
            </a:pPr>
            <a:endParaRPr lang="en-GB" dirty="0"/>
          </a:p>
        </p:txBody>
      </p:sp>
      <p:sp>
        <p:nvSpPr>
          <p:cNvPr id="4" name="Espace réservé du numéro de diapositive 3">
            <a:extLst>
              <a:ext uri="{FF2B5EF4-FFF2-40B4-BE49-F238E27FC236}">
                <a16:creationId xmlns:a16="http://schemas.microsoft.com/office/drawing/2014/main" id="{0C4EB5E1-3D0C-953F-A984-B05DAA712A7D}"/>
              </a:ext>
            </a:extLst>
          </p:cNvPr>
          <p:cNvSpPr>
            <a:spLocks noGrp="1"/>
          </p:cNvSpPr>
          <p:nvPr>
            <p:ph type="sldNum" sz="quarter" idx="12"/>
          </p:nvPr>
        </p:nvSpPr>
        <p:spPr>
          <a:xfrm>
            <a:off x="9372600" y="6452760"/>
            <a:ext cx="2743200" cy="365125"/>
          </a:xfrm>
        </p:spPr>
        <p:txBody>
          <a:bodyPr/>
          <a:lstStyle/>
          <a:p>
            <a:fld id="{27C6CCC6-2BE5-4E42-96A4-D1E8E81A3D8E}" type="slidenum">
              <a:rPr lang="fr-FR" sz="2000" smtClean="0"/>
              <a:t>4</a:t>
            </a:fld>
            <a:endParaRPr lang="fr-FR" sz="2000" dirty="0"/>
          </a:p>
        </p:txBody>
      </p:sp>
    </p:spTree>
    <p:extLst>
      <p:ext uri="{BB962C8B-B14F-4D97-AF65-F5344CB8AC3E}">
        <p14:creationId xmlns:p14="http://schemas.microsoft.com/office/powerpoint/2010/main" val="9836109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461</Words>
  <Application>Microsoft Office PowerPoint</Application>
  <PresentationFormat>Grand écran</PresentationFormat>
  <Paragraphs>29</Paragraphs>
  <Slides>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Roboto</vt:lpstr>
      <vt:lpstr>Thème Office</vt:lpstr>
      <vt:lpstr>Présentation PowerPoint</vt:lpstr>
      <vt:lpstr>Alzheimer</vt:lpstr>
      <vt:lpstr>What has already been done </vt:lpstr>
      <vt:lpstr>What need to be done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Indriets</dc:creator>
  <cp:lastModifiedBy>Nicolas Indriets</cp:lastModifiedBy>
  <cp:revision>1</cp:revision>
  <dcterms:created xsi:type="dcterms:W3CDTF">2023-02-08T08:37:36Z</dcterms:created>
  <dcterms:modified xsi:type="dcterms:W3CDTF">2023-02-08T13:07:54Z</dcterms:modified>
</cp:coreProperties>
</file>