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Black"/>
      <p:bold r:id="rId17"/>
      <p:boldItalic r:id="rId18"/>
    </p:embeddedFont>
    <p:embeddedFont>
      <p:font typeface="Roboto Medium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Black-bold.fntdata"/><Relationship Id="rId16" Type="http://schemas.openxmlformats.org/officeDocument/2006/relationships/slide" Target="slides/slide10.xml"/><Relationship Id="rId19" Type="http://schemas.openxmlformats.org/officeDocument/2006/relationships/font" Target="fonts/RobotoMedium-regular.fntdata"/><Relationship Id="rId18" Type="http://schemas.openxmlformats.org/officeDocument/2006/relationships/font" Target="fonts/Robo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15bebbb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15bebbb5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15bebbb5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15bebbb5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d6bff6d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d6bff6d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d6bff6dd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d6bff6dd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Esta </a:t>
            </a:r>
            <a:r>
              <a:rPr b="1" lang="es"/>
              <a:t>propiedad </a:t>
            </a:r>
            <a:r>
              <a:rPr lang="es"/>
              <a:t>es muy importante en la </a:t>
            </a:r>
            <a:r>
              <a:rPr b="1" lang="es"/>
              <a:t>maquetación moderna</a:t>
            </a:r>
            <a:r>
              <a:rPr lang="es"/>
              <a:t> de hoy, sobre todo en los </a:t>
            </a:r>
            <a:r>
              <a:rPr b="1" lang="es"/>
              <a:t>Módulos de Flex Layout </a:t>
            </a:r>
            <a:r>
              <a:rPr lang="es"/>
              <a:t>y </a:t>
            </a:r>
            <a:r>
              <a:rPr b="1" lang="es"/>
              <a:t>Grid Layout</a:t>
            </a:r>
            <a:r>
              <a:rPr lang="es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La propiedad </a:t>
            </a:r>
            <a:r>
              <a:rPr b="1" lang="es"/>
              <a:t>display </a:t>
            </a:r>
            <a:r>
              <a:rPr b="1" lang="es">
                <a:solidFill>
                  <a:srgbClr val="0985EC"/>
                </a:solidFill>
              </a:rPr>
              <a:t>gestiona como se visualiza un elemento HTML</a:t>
            </a:r>
            <a:r>
              <a:rPr lang="es"/>
              <a:t>, como se comporta la caja en el</a:t>
            </a:r>
            <a:r>
              <a:rPr b="1" lang="es"/>
              <a:t> flujo normal del documento</a:t>
            </a:r>
            <a:r>
              <a:rPr lang="es"/>
              <a:t> en </a:t>
            </a:r>
            <a:r>
              <a:rPr lang="es"/>
              <a:t>sí mismo</a:t>
            </a:r>
            <a:r>
              <a:rPr lang="es"/>
              <a:t> y con los </a:t>
            </a:r>
            <a:r>
              <a:rPr b="1" lang="es"/>
              <a:t>elemento HTML que lo rodean</a:t>
            </a:r>
            <a:r>
              <a:rPr lang="es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"/>
              <a:t>Es importante decir que todo los elemento HTML tiene asignado un valor por defecto para la propiedad display</a:t>
            </a:r>
            <a:r>
              <a:rPr lang="es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No solo display, el </a:t>
            </a:r>
            <a:r>
              <a:rPr b="1" lang="es"/>
              <a:t>navegador </a:t>
            </a:r>
            <a:r>
              <a:rPr lang="es"/>
              <a:t>aplica a todas las etiquetas </a:t>
            </a:r>
            <a:r>
              <a:rPr b="1" lang="es"/>
              <a:t>HTML </a:t>
            </a:r>
            <a:r>
              <a:rPr lang="es"/>
              <a:t>todas las </a:t>
            </a:r>
            <a:r>
              <a:rPr b="1" lang="es"/>
              <a:t>propiedades CSS</a:t>
            </a:r>
            <a:r>
              <a:rPr lang="es"/>
              <a:t> </a:t>
            </a:r>
            <a:r>
              <a:rPr b="1" lang="es"/>
              <a:t>vigentes</a:t>
            </a:r>
            <a:r>
              <a:rPr lang="es"/>
              <a:t>, todas </a:t>
            </a:r>
            <a:r>
              <a:rPr lang="es"/>
              <a:t>tienen</a:t>
            </a:r>
            <a:r>
              <a:rPr lang="es"/>
              <a:t> un valor por defecto.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d7bcd52e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d7bcd52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985EC"/>
              </a:buClr>
              <a:buSzPts val="1100"/>
              <a:buAutoNum type="arabicPeriod"/>
            </a:pPr>
            <a:r>
              <a:rPr lang="es"/>
              <a:t>Este es un ejemplo de un </a:t>
            </a:r>
            <a:r>
              <a:rPr b="1" lang="es"/>
              <a:t>documento HTML sin una hoja de estilos</a:t>
            </a:r>
            <a:r>
              <a:rPr lang="es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985EC"/>
              </a:buClr>
              <a:buSzPts val="1100"/>
              <a:buAutoNum type="arabicPeriod"/>
            </a:pPr>
            <a:r>
              <a:rPr lang="es"/>
              <a:t>En el ejemplo tenemos seleccionado el </a:t>
            </a:r>
            <a:r>
              <a:rPr b="1" lang="es"/>
              <a:t>encabezado H1</a:t>
            </a:r>
            <a:r>
              <a:rPr lang="es"/>
              <a:t> y en el </a:t>
            </a:r>
            <a:r>
              <a:rPr b="1" lang="es"/>
              <a:t>panel derecho</a:t>
            </a:r>
            <a:r>
              <a:rPr lang="es"/>
              <a:t> vemos marcado la propiedad </a:t>
            </a:r>
            <a:r>
              <a:rPr b="1" lang="es"/>
              <a:t>display </a:t>
            </a:r>
            <a:r>
              <a:rPr lang="es"/>
              <a:t>con el valor </a:t>
            </a:r>
            <a:r>
              <a:rPr b="1" lang="es"/>
              <a:t>block</a:t>
            </a:r>
            <a:r>
              <a:rPr lang="es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[Mostrar Código]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d6bff6dd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d6bff6dd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985EC"/>
              </a:buClr>
              <a:buSzPts val="1100"/>
              <a:buAutoNum type="arabicPeriod"/>
            </a:pPr>
            <a:r>
              <a:rPr lang="es"/>
              <a:t>Al momento de </a:t>
            </a:r>
            <a:r>
              <a:rPr lang="es"/>
              <a:t>cómo</a:t>
            </a:r>
            <a:r>
              <a:rPr lang="es"/>
              <a:t> la propiedad </a:t>
            </a:r>
            <a:r>
              <a:rPr b="1" lang="es"/>
              <a:t>display </a:t>
            </a:r>
            <a:r>
              <a:rPr lang="es"/>
              <a:t>va visualizar los </a:t>
            </a:r>
            <a:r>
              <a:rPr b="1" lang="es"/>
              <a:t>elementos HTML</a:t>
            </a:r>
            <a:r>
              <a:rPr lang="es"/>
              <a:t> tiene en cuenta que etiqueta 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985EC"/>
              </a:buClr>
              <a:buSzPts val="1100"/>
              <a:buAutoNum type="arabicPeriod"/>
            </a:pPr>
            <a:r>
              <a:rPr lang="es"/>
              <a:t>No es lo mismo un </a:t>
            </a:r>
            <a:r>
              <a:rPr b="1" lang="es"/>
              <a:t>párrafo(&lt;p&gt;)</a:t>
            </a:r>
            <a:r>
              <a:rPr lang="es"/>
              <a:t>, un </a:t>
            </a:r>
            <a:r>
              <a:rPr b="1" lang="es"/>
              <a:t>div(&lt;div&gt;)</a:t>
            </a:r>
            <a:r>
              <a:rPr lang="es"/>
              <a:t> que son elementos de origen en </a:t>
            </a:r>
            <a:r>
              <a:rPr b="1" lang="es"/>
              <a:t>bloque.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985EC"/>
              </a:buClr>
              <a:buSzPts val="1100"/>
              <a:buAutoNum type="arabicPeriod"/>
            </a:pPr>
            <a:r>
              <a:rPr lang="es"/>
              <a:t>Q</a:t>
            </a:r>
            <a:r>
              <a:rPr lang="es"/>
              <a:t>ue una etiqueta  </a:t>
            </a:r>
            <a:r>
              <a:rPr b="1" lang="es"/>
              <a:t>span(&lt;span&gt;)</a:t>
            </a:r>
            <a:r>
              <a:rPr lang="es"/>
              <a:t>, </a:t>
            </a:r>
            <a:r>
              <a:rPr b="1" lang="es"/>
              <a:t>strong(&lt;strong&gt;)</a:t>
            </a:r>
            <a:r>
              <a:rPr lang="es"/>
              <a:t>  que son elementos en línea.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Pero por otro lado, </a:t>
            </a:r>
            <a:r>
              <a:rPr lang="es"/>
              <a:t>además</a:t>
            </a:r>
            <a:r>
              <a:rPr lang="es"/>
              <a:t> de tener en cuenta esto, </a:t>
            </a:r>
            <a:r>
              <a:rPr b="1" lang="es"/>
              <a:t>display </a:t>
            </a:r>
            <a:r>
              <a:rPr lang="es"/>
              <a:t>tiene en cuenta el </a:t>
            </a:r>
            <a:r>
              <a:rPr b="1" lang="es"/>
              <a:t>origen de la etiqueta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Según el origen las etiquetas pueden ser de</a:t>
            </a:r>
            <a:r>
              <a:rPr b="1" lang="es"/>
              <a:t> elementos reemplazados</a:t>
            </a:r>
            <a:r>
              <a:rPr lang="es"/>
              <a:t> o  </a:t>
            </a:r>
            <a:r>
              <a:rPr b="1" lang="es"/>
              <a:t>elementos no reemplazados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985EC"/>
              </a:buClr>
              <a:buSzPts val="1100"/>
              <a:buAutoNum type="arabicPeriod"/>
            </a:pPr>
            <a:r>
              <a:rPr lang="es">
                <a:solidFill>
                  <a:schemeClr val="dk1"/>
                </a:solidFill>
              </a:rPr>
              <a:t>Los </a:t>
            </a:r>
            <a:r>
              <a:rPr b="1" lang="es">
                <a:solidFill>
                  <a:schemeClr val="dk1"/>
                </a:solidFill>
              </a:rPr>
              <a:t>elementos no reemplazados</a:t>
            </a:r>
            <a:r>
              <a:rPr lang="es">
                <a:solidFill>
                  <a:schemeClr val="dk1"/>
                </a:solidFill>
              </a:rPr>
              <a:t> se expresan con el valor que está dado entre la etiqueta de apertura y cierre, </a:t>
            </a:r>
            <a:r>
              <a:rPr b="1" lang="es">
                <a:solidFill>
                  <a:schemeClr val="dk1"/>
                </a:solidFill>
              </a:rPr>
              <a:t>generalmente texto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Los </a:t>
            </a:r>
            <a:r>
              <a:rPr b="1" lang="es">
                <a:solidFill>
                  <a:schemeClr val="dk1"/>
                </a:solidFill>
              </a:rPr>
              <a:t> elementos reemplazados </a:t>
            </a:r>
            <a:r>
              <a:rPr lang="es"/>
              <a:t>son una referencia a un recurso externo, una imagen, video, audio, documento.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 </a:t>
            </a:r>
            <a:r>
              <a:rPr lang="es"/>
              <a:t>Una etiqueta </a:t>
            </a:r>
            <a:r>
              <a:rPr b="1" lang="es"/>
              <a:t>&lt;img/&gt;</a:t>
            </a:r>
            <a:r>
              <a:rPr lang="es"/>
              <a:t> e</a:t>
            </a:r>
            <a:r>
              <a:rPr lang="es"/>
              <a:t>s una referencia a un recurso gráfico que </a:t>
            </a:r>
            <a:r>
              <a:rPr b="1" lang="es"/>
              <a:t>tiene un ancho y alto intrínseco</a:t>
            </a:r>
            <a:r>
              <a:rPr lang="es"/>
              <a:t>, es decir tienen </a:t>
            </a:r>
            <a:r>
              <a:rPr b="1" lang="es">
                <a:solidFill>
                  <a:srgbClr val="0985EC"/>
                </a:solidFill>
              </a:rPr>
              <a:t>unas medidas concretas dadas sin la intervención de CSS</a:t>
            </a:r>
            <a:r>
              <a:rPr lang="es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CSS maneja los </a:t>
            </a:r>
            <a:r>
              <a:rPr b="1" lang="es"/>
              <a:t>elementos reemplazados</a:t>
            </a:r>
            <a:r>
              <a:rPr lang="es"/>
              <a:t> diferente  como cuando tiene que calcular sus</a:t>
            </a:r>
            <a:r>
              <a:rPr b="1" lang="es"/>
              <a:t> márgenes </a:t>
            </a:r>
            <a:r>
              <a:rPr lang="es"/>
              <a:t>y el valor </a:t>
            </a:r>
            <a:r>
              <a:rPr b="1" lang="es"/>
              <a:t>auto </a:t>
            </a:r>
            <a:r>
              <a:rPr lang="es"/>
              <a:t>para su </a:t>
            </a:r>
            <a:r>
              <a:rPr b="1" lang="es"/>
              <a:t>ancho </a:t>
            </a:r>
            <a:r>
              <a:rPr lang="es"/>
              <a:t>o </a:t>
            </a:r>
            <a:r>
              <a:rPr b="1" lang="es"/>
              <a:t>alto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d6bff6dd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d6bff6dd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77B6EA"/>
              </a:buClr>
              <a:buSzPts val="1050"/>
              <a:buFont typeface="Roboto"/>
              <a:buAutoNum type="arabicPeriod"/>
            </a:pP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elementos en bloque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 ocupan todo el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ancho disponible del contenedor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3739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B6EA"/>
              </a:buClr>
              <a:buSzPts val="1050"/>
              <a:buFont typeface="Roboto"/>
              <a:buAutoNum type="arabicPeriod"/>
            </a:pP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alto 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de un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elemento en bloque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 se ajustará a su contenido.</a:t>
            </a:r>
            <a:endParaRPr sz="1050">
              <a:solidFill>
                <a:srgbClr val="3739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B6EA"/>
              </a:buClr>
              <a:buSzPts val="1050"/>
              <a:buFont typeface="Roboto"/>
              <a:buAutoNum type="arabicPeriod"/>
            </a:pP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A un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elemento en bloque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 se les puede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definir un ancho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, cuando lo hacemos, el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modelo de caja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 se ajustará a ese ancho, pero aun así no permitirá que los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elementos previos o siguientes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 se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acomoden a sus lados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050">
              <a:solidFill>
                <a:srgbClr val="3739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B6EA"/>
              </a:buClr>
              <a:buSzPts val="1050"/>
              <a:buFont typeface="Roboto"/>
              <a:buAutoNum type="arabicPeriod"/>
            </a:pP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Este comportamiento determina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tengan o no definido el ancho, no permitirá que se puedan ubicar más de un elemento en la misma línea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3739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[Mostrar Código]</a:t>
            </a:r>
            <a:endParaRPr sz="1050">
              <a:solidFill>
                <a:srgbClr val="37393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d6bff6dd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d6bff6dd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77B6EA"/>
              </a:buClr>
              <a:buSzPts val="1050"/>
              <a:buFont typeface="Roboto"/>
              <a:buAutoNum type="arabicPeriod"/>
            </a:pP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No es posible configurar un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ancho 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alto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, las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cajas se ajustan al elemento que lo contiene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(texto, imagen u otro elemento HTML)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 y permiten que otros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elementos en línea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 se acomoden a sus lados.</a:t>
            </a:r>
            <a:endParaRPr sz="1050">
              <a:solidFill>
                <a:srgbClr val="3739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B6EA"/>
              </a:buClr>
              <a:buSzPts val="1050"/>
              <a:buFont typeface="Roboto"/>
              <a:buAutoNum type="arabicPeriod"/>
            </a:pP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Cuando se quiere configurar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margin 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padding 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a un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elemento en línea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, los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 márgenes superiores e inferiores de las cajas se superponen con los elementos que están por debajo y arriba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3739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[Mostrar Código]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d6bff6dd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d6bff6dd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La </a:t>
            </a:r>
            <a:r>
              <a:rPr b="1" lang="es"/>
              <a:t>alineación vertical</a:t>
            </a:r>
            <a:r>
              <a:rPr lang="es"/>
              <a:t> hace 10 años era un dolor de cabeza, </a:t>
            </a:r>
            <a:r>
              <a:rPr b="1" lang="es"/>
              <a:t>inline-block</a:t>
            </a:r>
            <a:r>
              <a:rPr lang="es"/>
              <a:t> fue una gran ayuda cuando los principales navegadores empezaron a soportarlo. Este valor junto a la propiedad </a:t>
            </a:r>
            <a:r>
              <a:rPr b="1" lang="es"/>
              <a:t>vertical-align</a:t>
            </a:r>
            <a:r>
              <a:rPr lang="es"/>
              <a:t> nos permite alinear elementos verticalmente.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77B6EA"/>
              </a:buClr>
              <a:buSzPts val="1050"/>
              <a:buAutoNum type="arabicPeriod"/>
            </a:pP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elementos en línea en bloque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 son una mezcla de las características de </a:t>
            </a:r>
            <a:r>
              <a:rPr b="1" lang="es" sz="1050">
                <a:solidFill>
                  <a:srgbClr val="37393A"/>
                </a:solidFill>
                <a:latin typeface="Roboto Mono"/>
                <a:ea typeface="Roboto Mono"/>
                <a:cs typeface="Roboto Mono"/>
                <a:sym typeface="Roboto Mono"/>
              </a:rPr>
              <a:t>display:block</a:t>
            </a:r>
            <a:r>
              <a:rPr lang="es" sz="1050">
                <a:solidFill>
                  <a:srgbClr val="37393A"/>
                </a:solidFill>
                <a:latin typeface="Roboto Mono"/>
                <a:ea typeface="Roboto Mono"/>
                <a:cs typeface="Roboto Mono"/>
                <a:sym typeface="Roboto Mono"/>
              </a:rPr>
              <a:t> y </a:t>
            </a:r>
            <a:r>
              <a:rPr b="1" lang="es" sz="1050">
                <a:solidFill>
                  <a:srgbClr val="37393A"/>
                </a:solidFill>
                <a:latin typeface="Roboto Mono"/>
                <a:ea typeface="Roboto Mono"/>
                <a:cs typeface="Roboto Mono"/>
                <a:sym typeface="Roboto Mono"/>
              </a:rPr>
              <a:t>display:inline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3739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B6EA"/>
              </a:buClr>
              <a:buSzPts val="1050"/>
              <a:buAutoNum type="arabicPeriod"/>
            </a:pP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Acepta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elementos a sus lados y el ancho se ajusta al contenido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050">
              <a:solidFill>
                <a:srgbClr val="3739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B6EA"/>
              </a:buClr>
              <a:buSzPts val="1050"/>
              <a:buAutoNum type="arabicPeriod"/>
            </a:pP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Un ejemplo de un elemento naturalmente en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bloque en línea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 son los </a:t>
            </a:r>
            <a:r>
              <a:rPr b="1" lang="es" sz="1050">
                <a:solidFill>
                  <a:srgbClr val="37393A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3739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B6EA"/>
              </a:buClr>
              <a:buSzPts val="1050"/>
              <a:buFont typeface="Roboto"/>
              <a:buAutoNum type="arabicPeriod"/>
            </a:pP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Otra característica es que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permiten definir su ancho y alto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, como los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elementos en bloque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, y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márgenes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3739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B6EA"/>
              </a:buClr>
              <a:buSzPts val="1050"/>
              <a:buFont typeface="Roboto"/>
              <a:buAutoNum type="arabicPeriod"/>
            </a:pP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Por defecto </a:t>
            </a:r>
            <a:r>
              <a:rPr b="1"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como los elementos en línea tienen un espacio entre ellos, uno 2 o 3 píxeles</a:t>
            </a:r>
            <a:r>
              <a:rPr lang="es" sz="1050">
                <a:solidFill>
                  <a:srgbClr val="37393A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3739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[Mostrar Código]</a:t>
            </a:r>
            <a:endParaRPr sz="1050">
              <a:solidFill>
                <a:srgbClr val="37393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d6bff6dd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d6bff6dd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Es común utilizar esto cuando queremos</a:t>
            </a:r>
            <a:r>
              <a:rPr b="1" lang="es"/>
              <a:t> esconder un elemento HTML.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Una</a:t>
            </a:r>
            <a:r>
              <a:rPr b="1" lang="es"/>
              <a:t> típica técnica donde se </a:t>
            </a:r>
            <a:r>
              <a:rPr b="1" lang="es"/>
              <a:t>usa</a:t>
            </a:r>
            <a:r>
              <a:rPr b="1" lang="es"/>
              <a:t> este valor</a:t>
            </a:r>
            <a:r>
              <a:rPr lang="es"/>
              <a:t> es cuando quieres darle un estilo diferente a un </a:t>
            </a:r>
            <a:r>
              <a:rPr b="1" lang="es">
                <a:solidFill>
                  <a:srgbClr val="0985EC"/>
                </a:solidFill>
              </a:rPr>
              <a:t>checkbox </a:t>
            </a:r>
            <a:r>
              <a:rPr lang="es"/>
              <a:t>o </a:t>
            </a:r>
            <a:r>
              <a:rPr b="1" lang="es">
                <a:solidFill>
                  <a:srgbClr val="0985EC"/>
                </a:solidFill>
              </a:rPr>
              <a:t>radio</a:t>
            </a:r>
            <a:r>
              <a:rPr lang="es"/>
              <a:t>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CSS no tiene mucha </a:t>
            </a:r>
            <a:r>
              <a:rPr b="1" lang="es"/>
              <a:t>versatilidad para estos controles</a:t>
            </a:r>
            <a:r>
              <a:rPr lang="es"/>
              <a:t>, entonces la forma de cambiar su visualización es </a:t>
            </a:r>
            <a:r>
              <a:rPr b="1" lang="es"/>
              <a:t>escondiéndolo </a:t>
            </a:r>
            <a:r>
              <a:rPr lang="es"/>
              <a:t>y </a:t>
            </a:r>
            <a:r>
              <a:rPr b="1" lang="es"/>
              <a:t>mostrando en su lugar una imagen, iconos o incluso texto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[Mostrar Técnicas]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Vamos a ver algunas técnicas para esto teniendo en cuenta 3 variables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Que el </a:t>
            </a:r>
            <a:r>
              <a:rPr b="1" lang="es"/>
              <a:t>elemento HTML mantenga su función</a:t>
            </a:r>
            <a:r>
              <a:rPr lang="es"/>
              <a:t>, sí </a:t>
            </a:r>
            <a:r>
              <a:rPr lang="es">
                <a:solidFill>
                  <a:srgbClr val="0985EC"/>
                </a:solidFill>
              </a:rPr>
              <a:t>es un botón que cambie el cursor a la típica mano</a:t>
            </a:r>
            <a:r>
              <a:rPr lang="es"/>
              <a:t>, un </a:t>
            </a:r>
            <a:r>
              <a:rPr b="1" lang="es">
                <a:solidFill>
                  <a:srgbClr val="0985EC"/>
                </a:solidFill>
              </a:rPr>
              <a:t>enlace </a:t>
            </a:r>
            <a:r>
              <a:rPr lang="es"/>
              <a:t>que redireccione.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Que pueda ser </a:t>
            </a:r>
            <a:r>
              <a:rPr b="1" lang="es"/>
              <a:t>accesible por medio de lectores de pantalla.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La </a:t>
            </a:r>
            <a:r>
              <a:rPr b="1" lang="es"/>
              <a:t>navegación del elemento por teclado</a:t>
            </a:r>
            <a:r>
              <a:rPr lang="es"/>
              <a:t>, por medio de la tecla tab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6C9C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C9C9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9050"/>
            <a:ext cx="9144003" cy="451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1" name="Google Shape;1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4"/>
          <p:cNvSpPr txBox="1"/>
          <p:nvPr/>
        </p:nvSpPr>
        <p:spPr>
          <a:xfrm>
            <a:off x="747150" y="1827725"/>
            <a:ext cx="76497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7D5E5E"/>
                </a:solidFill>
                <a:latin typeface="Roboto Black"/>
                <a:ea typeface="Roboto Black"/>
                <a:cs typeface="Roboto Black"/>
                <a:sym typeface="Roboto Black"/>
              </a:rPr>
              <a:t>Fin del Módulo</a:t>
            </a:r>
            <a:endParaRPr sz="3300">
              <a:solidFill>
                <a:srgbClr val="7D5E5E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7D5E5E"/>
                </a:solidFill>
                <a:latin typeface="Roboto"/>
                <a:ea typeface="Roboto"/>
                <a:cs typeface="Roboto"/>
                <a:sym typeface="Roboto"/>
              </a:rPr>
              <a:t>¡Gracias!</a:t>
            </a:r>
            <a:endParaRPr sz="2500">
              <a:solidFill>
                <a:srgbClr val="7D5E5E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7" name="Google Shape;107;p26"/>
          <p:cNvSpPr txBox="1"/>
          <p:nvPr/>
        </p:nvSpPr>
        <p:spPr>
          <a:xfrm>
            <a:off x="1105850" y="675450"/>
            <a:ext cx="61722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77B6EA"/>
                </a:solidFill>
                <a:latin typeface="Roboto Black"/>
                <a:ea typeface="Roboto Black"/>
                <a:cs typeface="Roboto Black"/>
                <a:sym typeface="Roboto Black"/>
              </a:rPr>
              <a:t>Propiedad Display</a:t>
            </a:r>
            <a:endParaRPr sz="2400">
              <a:solidFill>
                <a:srgbClr val="37393A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76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250">
                <a:solidFill>
                  <a:srgbClr val="77B6EA"/>
                </a:solidFill>
                <a:latin typeface="Roboto"/>
                <a:ea typeface="Roboto"/>
                <a:cs typeface="Roboto"/>
                <a:sym typeface="Roboto"/>
              </a:rPr>
              <a:t>▸</a:t>
            </a: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Introducción a la propiedad </a:t>
            </a:r>
            <a:r>
              <a:rPr b="1"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</a:t>
            </a: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50">
                <a:solidFill>
                  <a:srgbClr val="77B6EA"/>
                </a:solidFill>
              </a:rPr>
              <a:t>▸</a:t>
            </a: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elementos en bloque, </a:t>
            </a:r>
            <a:r>
              <a:rPr b="1"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display:block</a:t>
            </a: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250">
                <a:solidFill>
                  <a:srgbClr val="77B6EA"/>
                </a:solidFill>
                <a:latin typeface="Roboto"/>
                <a:ea typeface="Roboto"/>
                <a:cs typeface="Roboto"/>
                <a:sym typeface="Roboto"/>
              </a:rPr>
              <a:t>▸</a:t>
            </a: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elementos en línea,</a:t>
            </a:r>
            <a:r>
              <a:rPr b="1"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display:inline</a:t>
            </a: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250">
                <a:solidFill>
                  <a:srgbClr val="77B6EA"/>
                </a:solidFill>
                <a:latin typeface="Roboto"/>
                <a:ea typeface="Roboto"/>
                <a:cs typeface="Roboto"/>
                <a:sym typeface="Roboto"/>
              </a:rPr>
              <a:t>▸</a:t>
            </a: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elementos en bloque en línea, </a:t>
            </a:r>
            <a:r>
              <a:rPr b="1"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display:inline-block</a:t>
            </a: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50">
                <a:solidFill>
                  <a:srgbClr val="77B6EA"/>
                </a:solidFill>
              </a:rPr>
              <a:t>▸</a:t>
            </a: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elementos </a:t>
            </a:r>
            <a:r>
              <a:rPr b="1"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display:none</a:t>
            </a: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200"/>
              <a:t>‹#›</a:t>
            </a:fld>
            <a:r>
              <a:rPr b="1" lang="es" sz="1400">
                <a:solidFill>
                  <a:srgbClr val="0985EC"/>
                </a:solidFill>
              </a:rPr>
              <a:t> </a:t>
            </a:r>
            <a:r>
              <a:rPr b="1" lang="es" sz="1400">
                <a:solidFill>
                  <a:srgbClr val="77B6EA"/>
                </a:solidFill>
              </a:rPr>
              <a:t>|</a:t>
            </a:r>
            <a:endParaRPr b="1" sz="1400">
              <a:solidFill>
                <a:srgbClr val="77B6EA"/>
              </a:solidFill>
            </a:endParaRPr>
          </a:p>
        </p:txBody>
      </p:sp>
      <p:sp>
        <p:nvSpPr>
          <p:cNvPr id="113" name="Google Shape;113;p27"/>
          <p:cNvSpPr txBox="1"/>
          <p:nvPr/>
        </p:nvSpPr>
        <p:spPr>
          <a:xfrm>
            <a:off x="480400" y="1530775"/>
            <a:ext cx="3774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1050">
                <a:solidFill>
                  <a:srgbClr val="7D5E5E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La propiedad </a:t>
            </a:r>
            <a:r>
              <a:rPr b="1" lang="es" sz="1050">
                <a:solidFill>
                  <a:srgbClr val="7D5E5E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s" sz="1050">
                <a:solidFill>
                  <a:srgbClr val="7D5E5E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controla cómo se visualiza un </a:t>
            </a:r>
            <a:r>
              <a:rPr b="1" lang="es" sz="1050">
                <a:solidFill>
                  <a:srgbClr val="7D5E5E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elemento HTM</a:t>
            </a:r>
            <a:r>
              <a:rPr lang="es" sz="1050">
                <a:solidFill>
                  <a:srgbClr val="7D5E5E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L en el navegador dentro del </a:t>
            </a:r>
            <a:r>
              <a:rPr b="1" lang="es" sz="1050">
                <a:solidFill>
                  <a:srgbClr val="7D5E5E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flujo normal </a:t>
            </a:r>
            <a:r>
              <a:rPr lang="es" sz="1050">
                <a:solidFill>
                  <a:srgbClr val="7D5E5E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del documento y </a:t>
            </a:r>
            <a:r>
              <a:rPr lang="es" sz="1050">
                <a:solidFill>
                  <a:srgbClr val="7D5E5E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cómo</a:t>
            </a:r>
            <a:r>
              <a:rPr lang="es" sz="1050">
                <a:solidFill>
                  <a:srgbClr val="7D5E5E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 afecta a los </a:t>
            </a:r>
            <a:r>
              <a:rPr b="1" lang="es" sz="1050">
                <a:solidFill>
                  <a:srgbClr val="7D5E5E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elementos HTML</a:t>
            </a:r>
            <a:r>
              <a:rPr lang="es" sz="1050">
                <a:solidFill>
                  <a:srgbClr val="7D5E5E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 que lo rodean.</a:t>
            </a:r>
            <a:endParaRPr b="1" sz="1050">
              <a:solidFill>
                <a:srgbClr val="37393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850" y="1148800"/>
            <a:ext cx="3621650" cy="158367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875" y="3220571"/>
            <a:ext cx="3589628" cy="171033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27"/>
          <p:cNvSpPr txBox="1"/>
          <p:nvPr/>
        </p:nvSpPr>
        <p:spPr>
          <a:xfrm>
            <a:off x="480400" y="282125"/>
            <a:ext cx="61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7B6EA"/>
                </a:solidFill>
                <a:latin typeface="Roboto Black"/>
                <a:ea typeface="Roboto Black"/>
                <a:cs typeface="Roboto Black"/>
                <a:sym typeface="Roboto Black"/>
              </a:rPr>
              <a:t>Introducción</a:t>
            </a:r>
            <a:r>
              <a:rPr lang="es" sz="1800">
                <a:solidFill>
                  <a:srgbClr val="77B6EA"/>
                </a:solidFill>
                <a:latin typeface="Roboto Black"/>
                <a:ea typeface="Roboto Black"/>
                <a:cs typeface="Roboto Black"/>
                <a:sym typeface="Roboto Black"/>
              </a:rPr>
              <a:t> a la propiedad Display</a:t>
            </a:r>
            <a:endParaRPr sz="1800">
              <a:solidFill>
                <a:srgbClr val="77B6EA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5200600" y="704800"/>
            <a:ext cx="29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7D5E5E"/>
                </a:solidFill>
                <a:latin typeface="Roboto"/>
                <a:ea typeface="Roboto"/>
                <a:cs typeface="Roboto"/>
                <a:sym typeface="Roboto"/>
              </a:rPr>
              <a:t>User Agent Google Chrome</a:t>
            </a:r>
            <a:endParaRPr sz="1200">
              <a:solidFill>
                <a:srgbClr val="7D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5200600" y="2791875"/>
            <a:ext cx="29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7D5E5E"/>
                </a:solidFill>
                <a:latin typeface="Roboto"/>
                <a:ea typeface="Roboto"/>
                <a:cs typeface="Roboto"/>
                <a:sym typeface="Roboto"/>
              </a:rPr>
              <a:t>User Agent Firefox</a:t>
            </a:r>
            <a:endParaRPr sz="1200">
              <a:solidFill>
                <a:srgbClr val="7D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2016675" y="3716788"/>
            <a:ext cx="21645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D5E5E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Cada navegador posee un documento de </a:t>
            </a:r>
            <a:r>
              <a:rPr b="1" lang="es" sz="1050">
                <a:solidFill>
                  <a:srgbClr val="7D5E5E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estilos CSS por defecto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200"/>
              <a:t>‹#›</a:t>
            </a:fld>
            <a:r>
              <a:rPr b="1" lang="es" sz="1400">
                <a:solidFill>
                  <a:srgbClr val="0985EC"/>
                </a:solidFill>
              </a:rPr>
              <a:t> </a:t>
            </a:r>
            <a:r>
              <a:rPr b="1" lang="es" sz="1400">
                <a:solidFill>
                  <a:srgbClr val="77B6EA"/>
                </a:solidFill>
              </a:rPr>
              <a:t>|</a:t>
            </a:r>
            <a:endParaRPr b="1" sz="1400">
              <a:solidFill>
                <a:srgbClr val="77B6EA"/>
              </a:solidFill>
            </a:endParaRPr>
          </a:p>
        </p:txBody>
      </p:sp>
      <p:sp>
        <p:nvSpPr>
          <p:cNvPr id="125" name="Google Shape;125;p28"/>
          <p:cNvSpPr txBox="1"/>
          <p:nvPr/>
        </p:nvSpPr>
        <p:spPr>
          <a:xfrm>
            <a:off x="4630150" y="743825"/>
            <a:ext cx="377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1050">
                <a:solidFill>
                  <a:srgbClr val="7D5E5E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Documento HTML sin hoja de estilos.</a:t>
            </a:r>
            <a:endParaRPr b="1" sz="1050">
              <a:solidFill>
                <a:srgbClr val="37393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480400" y="282125"/>
            <a:ext cx="61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7B6EA"/>
                </a:solidFill>
                <a:latin typeface="Roboto Black"/>
                <a:ea typeface="Roboto Black"/>
                <a:cs typeface="Roboto Black"/>
                <a:sym typeface="Roboto Black"/>
              </a:rPr>
              <a:t>Introducción a la propiedad Display</a:t>
            </a:r>
            <a:endParaRPr sz="1800">
              <a:solidFill>
                <a:srgbClr val="77B6EA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973" y="1090025"/>
            <a:ext cx="7265477" cy="340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3" name="Google Shape;133;p29"/>
          <p:cNvSpPr txBox="1"/>
          <p:nvPr/>
        </p:nvSpPr>
        <p:spPr>
          <a:xfrm>
            <a:off x="480400" y="282125"/>
            <a:ext cx="61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7B6EA"/>
                </a:solidFill>
                <a:latin typeface="Roboto Black"/>
                <a:ea typeface="Roboto Black"/>
                <a:cs typeface="Roboto Black"/>
                <a:sym typeface="Roboto Black"/>
              </a:rPr>
              <a:t>Introducción a la propiedad Display</a:t>
            </a:r>
            <a:endParaRPr sz="1800">
              <a:solidFill>
                <a:srgbClr val="77B6EA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465675" y="968850"/>
            <a:ext cx="377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1050">
                <a:solidFill>
                  <a:srgbClr val="7D5E5E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Elementos no reemplazados</a:t>
            </a:r>
            <a:endParaRPr b="1" sz="1050">
              <a:solidFill>
                <a:srgbClr val="37393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4904325" y="968850"/>
            <a:ext cx="377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1050">
                <a:solidFill>
                  <a:srgbClr val="7D5E5E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Elementos reemplazados</a:t>
            </a:r>
            <a:endParaRPr b="1" sz="1050">
              <a:solidFill>
                <a:srgbClr val="37393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98" y="1379725"/>
            <a:ext cx="7994204" cy="31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/>
          <p:cNvSpPr txBox="1"/>
          <p:nvPr/>
        </p:nvSpPr>
        <p:spPr>
          <a:xfrm>
            <a:off x="798000" y="3990025"/>
            <a:ext cx="37740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50">
                <a:solidFill>
                  <a:srgbClr val="7D5E5E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Los Viajes de Gulliver</a:t>
            </a:r>
            <a:r>
              <a:rPr lang="es" sz="1050">
                <a:solidFill>
                  <a:srgbClr val="7D5E5E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, Jonathan Swift. Free Editorial.</a:t>
            </a:r>
            <a:endParaRPr sz="1050">
              <a:solidFill>
                <a:srgbClr val="7D5E5E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50">
              <a:solidFill>
                <a:srgbClr val="7D5E5E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492925" y="909275"/>
            <a:ext cx="8028300" cy="1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Características</a:t>
            </a:r>
            <a:endParaRPr b="1" sz="1050">
              <a:solidFill>
                <a:srgbClr val="77B6E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77B6EA"/>
              </a:buClr>
              <a:buSzPts val="1050"/>
              <a:buFont typeface="Roboto"/>
              <a:buAutoNum type="arabicPeriod"/>
            </a:pP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b="1"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elementos en bloque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 ocupan todo el </a:t>
            </a:r>
            <a:r>
              <a:rPr b="1"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ancho disponible del contenedor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 y el </a:t>
            </a:r>
            <a:r>
              <a:rPr b="1"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alto 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de un </a:t>
            </a:r>
            <a:r>
              <a:rPr b="1"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elemento en bloque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 se ajustará a su contenido.</a:t>
            </a:r>
            <a:endParaRPr sz="1050">
              <a:solidFill>
                <a:srgbClr val="37393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B6EA"/>
              </a:buClr>
              <a:buSzPts val="1050"/>
              <a:buFont typeface="Roboto"/>
              <a:buAutoNum type="arabicPeriod"/>
            </a:pP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A un </a:t>
            </a:r>
            <a:r>
              <a:rPr b="1"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elemento en bloque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 se les puede definir un ancho, cuando lo hacemos, el modelo de caja se ajustará a ese ancho, pero aun así no permitirá que los elementos previos o siguientes se acomoden a sus lados. Este comportamiento determina tengan o no definido el ancho, no permitirá que se puedan ubicar más de un elemento en la misma línea.</a:t>
            </a:r>
            <a:endParaRPr sz="1050">
              <a:solidFill>
                <a:srgbClr val="37393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50">
              <a:solidFill>
                <a:srgbClr val="37393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480400" y="282125"/>
            <a:ext cx="61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7B6EA"/>
                </a:solidFill>
                <a:latin typeface="Roboto Black"/>
                <a:ea typeface="Roboto Black"/>
                <a:cs typeface="Roboto Black"/>
                <a:sym typeface="Roboto Black"/>
              </a:rPr>
              <a:t>Los elemento en bloque,</a:t>
            </a:r>
            <a:r>
              <a:rPr lang="es" sz="1800">
                <a:solidFill>
                  <a:srgbClr val="77B6EA"/>
                </a:solidFill>
                <a:latin typeface="Roboto Black"/>
                <a:ea typeface="Roboto Black"/>
                <a:cs typeface="Roboto Black"/>
                <a:sym typeface="Roboto Black"/>
              </a:rPr>
              <a:t> display:block</a:t>
            </a:r>
            <a:endParaRPr sz="1800">
              <a:solidFill>
                <a:srgbClr val="77B6EA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492925" y="909275"/>
            <a:ext cx="80283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Características</a:t>
            </a:r>
            <a:endParaRPr b="1" sz="1700">
              <a:solidFill>
                <a:srgbClr val="37393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77B6EA"/>
              </a:buClr>
              <a:buSzPts val="1050"/>
              <a:buFont typeface="Roboto"/>
              <a:buAutoNum type="arabicPeriod"/>
            </a:pP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Se ajusta al elemento que lo contiene </a:t>
            </a:r>
            <a:r>
              <a:rPr b="1"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(texto, imagen u otro elemento HTML)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 y permiten que otros </a:t>
            </a:r>
            <a:r>
              <a:rPr b="1"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elementos en línea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 se acomoden a sus lados.</a:t>
            </a:r>
            <a:endParaRPr sz="1050">
              <a:solidFill>
                <a:srgbClr val="37393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B6EA"/>
              </a:buClr>
              <a:buSzPts val="1050"/>
              <a:buFont typeface="Roboto"/>
              <a:buAutoNum type="arabicPeriod"/>
            </a:pP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No es posible configurar un </a:t>
            </a:r>
            <a:r>
              <a:rPr b="1"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ancho 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alto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37393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B6EA"/>
              </a:buClr>
              <a:buSzPts val="1050"/>
              <a:buFont typeface="Roboto"/>
              <a:buAutoNum type="arabicPeriod"/>
            </a:pP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Cuando se quiere configurar </a:t>
            </a:r>
            <a:r>
              <a:rPr b="1"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margin 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padding 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a un </a:t>
            </a:r>
            <a:r>
              <a:rPr b="1"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elemento en línea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 el comportamiento no es lo que se esperaría. 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Los márgenes superiores e inferiores se superponen con los elementos que están por debajo y arriba.</a:t>
            </a:r>
            <a:endParaRPr sz="1050">
              <a:solidFill>
                <a:srgbClr val="37393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480400" y="282125"/>
            <a:ext cx="61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7B6EA"/>
                </a:solidFill>
                <a:latin typeface="Roboto Black"/>
                <a:ea typeface="Roboto Black"/>
                <a:cs typeface="Roboto Black"/>
                <a:sym typeface="Roboto Black"/>
              </a:rPr>
              <a:t>Los elemento en línea, display:inline</a:t>
            </a:r>
            <a:endParaRPr sz="1800">
              <a:solidFill>
                <a:srgbClr val="77B6EA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7" name="Google Shape;157;p32"/>
          <p:cNvSpPr txBox="1"/>
          <p:nvPr/>
        </p:nvSpPr>
        <p:spPr>
          <a:xfrm>
            <a:off x="492925" y="909275"/>
            <a:ext cx="8028300" cy="1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Características</a:t>
            </a:r>
            <a:endParaRPr b="1" sz="1700">
              <a:solidFill>
                <a:srgbClr val="37393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77B6EA"/>
              </a:buClr>
              <a:buSzPts val="1050"/>
              <a:buAutoNum type="arabicPeriod"/>
            </a:pP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b="1"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elementos en línea en bloque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 son una mezcla de las características de ambos valores de la propiedad </a:t>
            </a:r>
            <a:r>
              <a:rPr b="1" lang="es" sz="1050">
                <a:solidFill>
                  <a:srgbClr val="37393A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. Acepta elementos a sus lados y el ancho se ajusta al contenido. Un ejemplo de un elemento naturalmente en </a:t>
            </a:r>
            <a:r>
              <a:rPr b="1"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bloque en línea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 son los </a:t>
            </a:r>
            <a:r>
              <a:rPr b="1" lang="es" sz="1050">
                <a:solidFill>
                  <a:srgbClr val="37393A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37393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B6EA"/>
              </a:buClr>
              <a:buSzPts val="1050"/>
              <a:buFont typeface="Roboto"/>
              <a:buAutoNum type="arabicPeriod"/>
            </a:pP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Otra característica es que permiten definir su ancho y alto, como los elementos en bloque, y márgenes, aunque por defecto como los elementos en línea tienen un espacio entre ellos.</a:t>
            </a:r>
            <a:endParaRPr sz="1050">
              <a:solidFill>
                <a:srgbClr val="37393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50">
              <a:solidFill>
                <a:srgbClr val="37393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2"/>
          <p:cNvSpPr txBox="1"/>
          <p:nvPr/>
        </p:nvSpPr>
        <p:spPr>
          <a:xfrm>
            <a:off x="480400" y="282125"/>
            <a:ext cx="61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7B6EA"/>
                </a:solidFill>
                <a:latin typeface="Roboto Black"/>
                <a:ea typeface="Roboto Black"/>
                <a:cs typeface="Roboto Black"/>
                <a:sym typeface="Roboto Black"/>
              </a:rPr>
              <a:t>Los elemento en bloque en línea, display:inline-block</a:t>
            </a:r>
            <a:endParaRPr sz="1800">
              <a:solidFill>
                <a:srgbClr val="77B6EA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4" name="Google Shape;164;p33"/>
          <p:cNvSpPr txBox="1"/>
          <p:nvPr/>
        </p:nvSpPr>
        <p:spPr>
          <a:xfrm>
            <a:off x="492925" y="909275"/>
            <a:ext cx="80283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Características</a:t>
            </a:r>
            <a:endParaRPr b="1" sz="1700">
              <a:solidFill>
                <a:srgbClr val="37393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Un elemento con el valor </a:t>
            </a:r>
            <a:r>
              <a:rPr b="1" lang="es" sz="1050">
                <a:solidFill>
                  <a:srgbClr val="37393A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b="1"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en esta propiedad desaparece de la vista del usuario , pero no del documento. Si la aplicación está pensada para personas con discapacidad tener en cuenta que este valor elimina al elemento del </a:t>
            </a:r>
            <a:r>
              <a:rPr b="1"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Árbol de accesibilidad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 (el árbol que construyen las </a:t>
            </a:r>
            <a:r>
              <a:rPr b="1"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API de Accesibilidad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 sobre el </a:t>
            </a:r>
            <a:r>
              <a:rPr b="1"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Document Object Model </a:t>
            </a:r>
            <a:r>
              <a:rPr lang="es" sz="1050">
                <a:solidFill>
                  <a:srgbClr val="37393A"/>
                </a:solidFill>
                <a:highlight>
                  <a:srgbClr val="D6C9C9"/>
                </a:highlight>
                <a:latin typeface="Roboto"/>
                <a:ea typeface="Roboto"/>
                <a:cs typeface="Roboto"/>
                <a:sym typeface="Roboto"/>
              </a:rPr>
              <a:t>), con lo que los lectores de pantalla no lo leerán.</a:t>
            </a:r>
            <a:endParaRPr sz="1050">
              <a:solidFill>
                <a:srgbClr val="37393A"/>
              </a:solidFill>
              <a:highlight>
                <a:srgbClr val="D6C9C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33"/>
          <p:cNvSpPr txBox="1"/>
          <p:nvPr/>
        </p:nvSpPr>
        <p:spPr>
          <a:xfrm>
            <a:off x="480400" y="282125"/>
            <a:ext cx="61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7B6EA"/>
                </a:solidFill>
                <a:latin typeface="Roboto Black"/>
                <a:ea typeface="Roboto Black"/>
                <a:cs typeface="Roboto Black"/>
                <a:sym typeface="Roboto Black"/>
              </a:rPr>
              <a:t>Los elementos con display:none</a:t>
            </a:r>
            <a:endParaRPr sz="1800">
              <a:solidFill>
                <a:srgbClr val="77B6EA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