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0B624-E956-4F05-81C3-4E0FA2666AC5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352D5-E637-47EC-8CF4-7E5BC0621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16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659" y="1057529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12AF-5B1C-41AE-B445-07B106A85AAC}" type="datetime1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Title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Page </a:t>
            </a:r>
            <a:fld id="{70351435-02EB-4B62-830E-E71EE5710B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9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Title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485659" y="64614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5C12AF-5B1C-41AE-B445-07B106A85AAC}" type="datetime1">
              <a:rPr lang="en-US" smtClean="0"/>
              <a:pPr/>
              <a:t>10/8/2018</a:t>
            </a:fld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86355" y="6462598"/>
            <a:ext cx="2743200" cy="365125"/>
          </a:xfrm>
        </p:spPr>
        <p:txBody>
          <a:bodyPr/>
          <a:lstStyle/>
          <a:p>
            <a:r>
              <a:rPr lang="en-US" dirty="0" smtClean="0"/>
              <a:t> Page </a:t>
            </a:r>
            <a:fld id="{70351435-02EB-4B62-830E-E71EE5710B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13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5659" y="64614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/>
                </a:solidFill>
              </a:defRPr>
            </a:lvl1pPr>
          </a:lstStyle>
          <a:p>
            <a:fld id="{30819B25-D70D-48EB-AB86-5A5300FCA7F3}" type="datetime1">
              <a:rPr lang="en-US" smtClean="0"/>
              <a:t>10/8/2018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6355" y="646259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Page </a:t>
            </a:r>
            <a:fld id="{70351435-02EB-4B62-830E-E71EE5710BC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243" y="132202"/>
            <a:ext cx="2135312" cy="5398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5" y="176543"/>
            <a:ext cx="2115495" cy="45114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77099" y="306903"/>
            <a:ext cx="6609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Title</a:t>
            </a:r>
            <a:r>
              <a:rPr lang="en-US" sz="3600" dirty="0" smtClean="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0654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900</a:t>
            </a:r>
            <a:r>
              <a:rPr lang="fr-FR" dirty="0" smtClean="0">
                <a:solidFill>
                  <a:schemeClr val="bg1"/>
                </a:solidFill>
              </a:rPr>
              <a:t>°C </a:t>
            </a:r>
            <a:r>
              <a:rPr lang="en-US" dirty="0" smtClean="0">
                <a:solidFill>
                  <a:schemeClr val="bg1"/>
                </a:solidFill>
              </a:rPr>
              <a:t>_ 5h _ Water Quenching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70351435-02EB-4B62-830E-E71EE5710BC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67" y="1393777"/>
            <a:ext cx="5852160" cy="4572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95" y="1393777"/>
            <a:ext cx="585216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7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3" t="3158" r="7419" b="7369"/>
          <a:stretch/>
        </p:blipFill>
        <p:spPr>
          <a:xfrm>
            <a:off x="7113888" y="3367337"/>
            <a:ext cx="3968496" cy="310896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655" y="863460"/>
            <a:ext cx="4130899" cy="250387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12AF-5B1C-41AE-B445-07B106A85AAC}" type="datetime1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Matlab</a:t>
            </a:r>
            <a:r>
              <a:rPr lang="en-US" dirty="0" smtClean="0">
                <a:solidFill>
                  <a:schemeClr val="bg1"/>
                </a:solidFill>
              </a:rPr>
              <a:t> script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70351435-02EB-4B62-830E-E71EE5710BC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2148" y="672028"/>
            <a:ext cx="584063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clear; </a:t>
            </a:r>
            <a:r>
              <a:rPr lang="en-US" dirty="0" smtClean="0"/>
              <a:t>close all;</a:t>
            </a:r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 err="1"/>
              <a:t>fname</a:t>
            </a:r>
            <a:r>
              <a:rPr lang="en-US" dirty="0"/>
              <a:t> = </a:t>
            </a:r>
            <a:r>
              <a:rPr lang="en-US" dirty="0" smtClean="0">
                <a:solidFill>
                  <a:srgbClr val="7030A0"/>
                </a:solidFill>
              </a:rPr>
              <a:t>‘900C5hWC_800x</a:t>
            </a:r>
            <a:r>
              <a:rPr lang="en-US" dirty="0">
                <a:solidFill>
                  <a:srgbClr val="7030A0"/>
                </a:solidFill>
              </a:rPr>
              <a:t>'</a:t>
            </a:r>
          </a:p>
          <a:p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imread</a:t>
            </a:r>
            <a:r>
              <a:rPr lang="en-US" dirty="0"/>
              <a:t>(</a:t>
            </a:r>
            <a:r>
              <a:rPr lang="en-US" dirty="0" err="1"/>
              <a:t>sprintf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'%s.</a:t>
            </a:r>
            <a:r>
              <a:rPr lang="en-US" dirty="0" err="1">
                <a:solidFill>
                  <a:srgbClr val="7030A0"/>
                </a:solidFill>
              </a:rPr>
              <a:t>tif</a:t>
            </a:r>
            <a:r>
              <a:rPr lang="en-US" dirty="0">
                <a:solidFill>
                  <a:srgbClr val="7030A0"/>
                </a:solidFill>
              </a:rPr>
              <a:t>',</a:t>
            </a:r>
            <a:r>
              <a:rPr lang="en-US" dirty="0" err="1"/>
              <a:t>fname</a:t>
            </a:r>
            <a:r>
              <a:rPr lang="en-US" dirty="0"/>
              <a:t>));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%% G</a:t>
            </a:r>
            <a:r>
              <a:rPr lang="en-US" dirty="0" smtClean="0">
                <a:solidFill>
                  <a:srgbClr val="00B050"/>
                </a:solidFill>
              </a:rPr>
              <a:t>aussian </a:t>
            </a:r>
            <a:r>
              <a:rPr lang="en-US" dirty="0">
                <a:solidFill>
                  <a:srgbClr val="00B050"/>
                </a:solidFill>
              </a:rPr>
              <a:t>smoothing</a:t>
            </a:r>
          </a:p>
          <a:p>
            <a:r>
              <a:rPr lang="en-US" dirty="0"/>
              <a:t>a = </a:t>
            </a:r>
            <a:r>
              <a:rPr lang="en-US" dirty="0" err="1"/>
              <a:t>imgaussfilt</a:t>
            </a:r>
            <a:r>
              <a:rPr lang="en-US" dirty="0"/>
              <a:t>(i,1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B050"/>
                </a:solidFill>
              </a:rPr>
              <a:t>%% </a:t>
            </a:r>
            <a:r>
              <a:rPr lang="en-US" dirty="0" err="1" smtClean="0">
                <a:solidFill>
                  <a:srgbClr val="00B050"/>
                </a:solidFill>
              </a:rPr>
              <a:t>graythresh</a:t>
            </a:r>
            <a:r>
              <a:rPr lang="en-US" dirty="0">
                <a:solidFill>
                  <a:srgbClr val="00B050"/>
                </a:solidFill>
              </a:rPr>
              <a:t>: Global image threshold using Otsu's method</a:t>
            </a:r>
            <a:endParaRPr lang="en-US" dirty="0"/>
          </a:p>
          <a:p>
            <a:r>
              <a:rPr lang="en-US" dirty="0"/>
              <a:t>t = </a:t>
            </a:r>
            <a:r>
              <a:rPr lang="en-US" dirty="0" err="1"/>
              <a:t>graythresh</a:t>
            </a:r>
            <a:r>
              <a:rPr lang="en-US" dirty="0"/>
              <a:t>(a);</a:t>
            </a:r>
          </a:p>
          <a:p>
            <a:r>
              <a:rPr lang="en-US" dirty="0"/>
              <a:t>A = a&gt;t*255;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>
                <a:solidFill>
                  <a:srgbClr val="00B050"/>
                </a:solidFill>
              </a:rPr>
              <a:t>%% </a:t>
            </a:r>
            <a:r>
              <a:rPr lang="en-US" dirty="0">
                <a:solidFill>
                  <a:srgbClr val="00B050"/>
                </a:solidFill>
              </a:rPr>
              <a:t>Remove small white </a:t>
            </a:r>
            <a:r>
              <a:rPr lang="en-US" dirty="0" smtClean="0">
                <a:solidFill>
                  <a:srgbClr val="00B050"/>
                </a:solidFill>
              </a:rPr>
              <a:t>dot (smaller than 80)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B = </a:t>
            </a:r>
            <a:r>
              <a:rPr lang="en-US" dirty="0" err="1" smtClean="0"/>
              <a:t>bwareaopen</a:t>
            </a:r>
            <a:r>
              <a:rPr lang="en-US" dirty="0" smtClean="0"/>
              <a:t>(A,80); 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>
                <a:solidFill>
                  <a:srgbClr val="00B050"/>
                </a:solidFill>
              </a:rPr>
              <a:t>%% Save image as a </a:t>
            </a:r>
            <a:r>
              <a:rPr lang="en-US" dirty="0" err="1" smtClean="0">
                <a:solidFill>
                  <a:srgbClr val="00B050"/>
                </a:solidFill>
              </a:rPr>
              <a:t>tif</a:t>
            </a:r>
            <a:r>
              <a:rPr lang="en-US" dirty="0" smtClean="0">
                <a:solidFill>
                  <a:srgbClr val="00B050"/>
                </a:solidFill>
              </a:rPr>
              <a:t> file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/>
              <a:t>imwrite</a:t>
            </a:r>
            <a:r>
              <a:rPr lang="en-US" dirty="0"/>
              <a:t>(</a:t>
            </a:r>
            <a:r>
              <a:rPr lang="en-US" dirty="0" err="1"/>
              <a:t>B,sprintf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'%s_Segmented.</a:t>
            </a:r>
            <a:r>
              <a:rPr lang="en-US" dirty="0" err="1">
                <a:solidFill>
                  <a:srgbClr val="7030A0"/>
                </a:solidFill>
              </a:rPr>
              <a:t>tif</a:t>
            </a:r>
            <a:r>
              <a:rPr lang="en-US" dirty="0"/>
              <a:t>',</a:t>
            </a:r>
            <a:r>
              <a:rPr lang="en-US" dirty="0" err="1"/>
              <a:t>fname</a:t>
            </a:r>
            <a:r>
              <a:rPr lang="en-US" dirty="0" smtClean="0"/>
              <a:t>));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897746" y="3773510"/>
            <a:ext cx="4134944" cy="4636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873682" y="2356835"/>
            <a:ext cx="4134944" cy="4507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0197092" y="5443670"/>
            <a:ext cx="182880" cy="182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endCxn id="16" idx="2"/>
          </p:cNvCxnSpPr>
          <p:nvPr/>
        </p:nvCxnSpPr>
        <p:spPr>
          <a:xfrm>
            <a:off x="3228859" y="4782814"/>
            <a:ext cx="6968233" cy="752296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78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Title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70351435-02EB-4B62-830E-E71EE5710BC5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751158"/>
              </p:ext>
            </p:extLst>
          </p:nvPr>
        </p:nvGraphicFramePr>
        <p:xfrm>
          <a:off x="838200" y="1825625"/>
          <a:ext cx="215202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6255">
                  <a:extLst>
                    <a:ext uri="{9D8B030D-6E8A-4147-A177-3AD203B41FA5}">
                      <a16:colId xmlns:a16="http://schemas.microsoft.com/office/drawing/2014/main" val="1194272405"/>
                    </a:ext>
                  </a:extLst>
                </a:gridCol>
                <a:gridCol w="1075766">
                  <a:extLst>
                    <a:ext uri="{9D8B030D-6E8A-4147-A177-3AD203B41FA5}">
                      <a16:colId xmlns:a16="http://schemas.microsoft.com/office/drawing/2014/main" val="155385988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Volume</a:t>
                      </a:r>
                      <a:r>
                        <a:rPr lang="en-US" baseline="0" dirty="0" smtClean="0"/>
                        <a:t> fraction (%)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47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90.38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556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β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9.62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627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88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100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Georgia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LECLERC, NICOLAS P</dc:creator>
  <cp:lastModifiedBy>NICOLAS LECLERC</cp:lastModifiedBy>
  <cp:revision>16</cp:revision>
  <dcterms:created xsi:type="dcterms:W3CDTF">2018-09-15T18:50:19Z</dcterms:created>
  <dcterms:modified xsi:type="dcterms:W3CDTF">2018-10-08T18:20:20Z</dcterms:modified>
</cp:coreProperties>
</file>