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0B624-E956-4F05-81C3-4E0FA2666AC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52D5-E637-47EC-8CF4-7E5BC062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59" y="105752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5C12AF-5B1C-41AE-B445-07B106A85AA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6355" y="6462598"/>
            <a:ext cx="2743200" cy="365125"/>
          </a:xfrm>
        </p:spPr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30819B25-D70D-48EB-AB86-5A5300FCA7F3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355" y="6462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43" y="132202"/>
            <a:ext cx="2135312" cy="53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" y="176543"/>
            <a:ext cx="2115495" cy="451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7099" y="306903"/>
            <a:ext cx="6609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65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950</a:t>
            </a:r>
            <a:r>
              <a:rPr lang="fr-FR" dirty="0" smtClean="0">
                <a:solidFill>
                  <a:schemeClr val="bg1"/>
                </a:solidFill>
              </a:rPr>
              <a:t>°C </a:t>
            </a:r>
            <a:r>
              <a:rPr lang="en-US" dirty="0" smtClean="0">
                <a:solidFill>
                  <a:schemeClr val="bg1"/>
                </a:solidFill>
              </a:rPr>
              <a:t>_ 5h _ Air Cooling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" y="1393777"/>
            <a:ext cx="585216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95" y="1393777"/>
            <a:ext cx="585216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0" t="16535" r="8529" b="48171"/>
          <a:stretch/>
        </p:blipFill>
        <p:spPr>
          <a:xfrm>
            <a:off x="7074406" y="819190"/>
            <a:ext cx="4423898" cy="53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15" y="1328876"/>
            <a:ext cx="2383715" cy="178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t="3451" r="7351" b="7294"/>
          <a:stretch/>
        </p:blipFill>
        <p:spPr>
          <a:xfrm>
            <a:off x="4763157" y="3684950"/>
            <a:ext cx="3626745" cy="2834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t="3137" r="7350" b="6981"/>
          <a:stretch/>
        </p:blipFill>
        <p:spPr>
          <a:xfrm>
            <a:off x="8490291" y="805449"/>
            <a:ext cx="3596481" cy="2834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t="3451" r="7468" b="7294"/>
          <a:stretch/>
        </p:blipFill>
        <p:spPr>
          <a:xfrm>
            <a:off x="8490291" y="3687129"/>
            <a:ext cx="3616782" cy="2834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842" y="521416"/>
            <a:ext cx="438152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clear</a:t>
            </a:r>
            <a:r>
              <a:rPr lang="en-US" dirty="0"/>
              <a:t>; close </a:t>
            </a:r>
            <a:r>
              <a:rPr lang="en-US" dirty="0">
                <a:solidFill>
                  <a:srgbClr val="7030A0"/>
                </a:solidFill>
              </a:rPr>
              <a:t>all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fname</a:t>
            </a:r>
            <a:r>
              <a:rPr lang="en-US" dirty="0"/>
              <a:t>=(</a:t>
            </a:r>
            <a:r>
              <a:rPr lang="en-US" dirty="0">
                <a:solidFill>
                  <a:srgbClr val="7030A0"/>
                </a:solidFill>
              </a:rPr>
              <a:t>'950C5hAC_800x'</a:t>
            </a:r>
            <a:r>
              <a:rPr lang="en-US" dirty="0"/>
              <a:t>);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</a:t>
            </a:r>
            <a:r>
              <a:rPr lang="en-US" dirty="0" err="1"/>
              <a:t>sprintf</a:t>
            </a:r>
            <a:r>
              <a:rPr lang="en-US" dirty="0">
                <a:solidFill>
                  <a:srgbClr val="7030A0"/>
                </a:solidFill>
              </a:rPr>
              <a:t>('%s.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>
                <a:solidFill>
                  <a:srgbClr val="7030A0"/>
                </a:solidFill>
              </a:rPr>
              <a:t>',</a:t>
            </a:r>
            <a:r>
              <a:rPr lang="en-US" dirty="0" err="1"/>
              <a:t>fname</a:t>
            </a:r>
            <a:r>
              <a:rPr lang="en-US" dirty="0"/>
              <a:t>));</a:t>
            </a:r>
          </a:p>
          <a:p>
            <a:r>
              <a:rPr lang="en-US" dirty="0"/>
              <a:t>[h, w] = size(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</a:t>
            </a:r>
            <a:r>
              <a:rPr lang="en-US" dirty="0" smtClean="0">
                <a:solidFill>
                  <a:srgbClr val="00B050"/>
                </a:solidFill>
              </a:rPr>
              <a:t>Gaussian smoothing &amp; manual threshold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 = </a:t>
            </a:r>
            <a:r>
              <a:rPr lang="en-US" dirty="0" err="1"/>
              <a:t>imgaussfilt</a:t>
            </a:r>
            <a:r>
              <a:rPr lang="en-US" dirty="0"/>
              <a:t>(i,1);</a:t>
            </a:r>
          </a:p>
          <a:p>
            <a:r>
              <a:rPr lang="en-US" dirty="0"/>
              <a:t>t=130;</a:t>
            </a:r>
          </a:p>
          <a:p>
            <a:r>
              <a:rPr lang="en-US" dirty="0"/>
              <a:t>A = a&gt;t;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Remove small white </a:t>
            </a:r>
            <a:r>
              <a:rPr lang="en-US" dirty="0" smtClean="0">
                <a:solidFill>
                  <a:srgbClr val="00B050"/>
                </a:solidFill>
              </a:rPr>
              <a:t>dot (150 </a:t>
            </a:r>
            <a:r>
              <a:rPr lang="en-US" dirty="0" err="1" smtClean="0">
                <a:solidFill>
                  <a:srgbClr val="00B050"/>
                </a:solidFill>
              </a:rPr>
              <a:t>px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/>
          </a:p>
          <a:p>
            <a:r>
              <a:rPr lang="en-US" dirty="0" err="1"/>
              <a:t>objSize</a:t>
            </a:r>
            <a:r>
              <a:rPr lang="en-US" dirty="0"/>
              <a:t> = 150 ;</a:t>
            </a:r>
          </a:p>
          <a:p>
            <a:r>
              <a:rPr lang="en-US" dirty="0"/>
              <a:t>B = </a:t>
            </a:r>
            <a:r>
              <a:rPr lang="en-US" dirty="0" err="1"/>
              <a:t>bwareaopen</a:t>
            </a:r>
            <a:r>
              <a:rPr lang="en-US" dirty="0"/>
              <a:t>(</a:t>
            </a:r>
            <a:r>
              <a:rPr lang="en-US" dirty="0" err="1"/>
              <a:t>A,objSize</a:t>
            </a:r>
            <a:r>
              <a:rPr lang="en-US" dirty="0"/>
              <a:t>);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%% Filling </a:t>
            </a:r>
            <a:r>
              <a:rPr lang="en-US" dirty="0">
                <a:solidFill>
                  <a:srgbClr val="00B050"/>
                </a:solidFill>
              </a:rPr>
              <a:t>the black lamellae of secondary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err="1"/>
              <a:t>imclose</a:t>
            </a:r>
            <a:r>
              <a:rPr lang="en-US" dirty="0"/>
              <a:t>(</a:t>
            </a:r>
            <a:r>
              <a:rPr lang="en-US" dirty="0" err="1"/>
              <a:t>B,strel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'disk',</a:t>
            </a:r>
            <a:r>
              <a:rPr lang="en-US" dirty="0"/>
              <a:t>4)); 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Close the white grain </a:t>
            </a:r>
            <a:r>
              <a:rPr lang="en-US" dirty="0" smtClean="0">
                <a:solidFill>
                  <a:srgbClr val="00B050"/>
                </a:solidFill>
              </a:rPr>
              <a:t>(remove dark dot) </a:t>
            </a:r>
          </a:p>
          <a:p>
            <a:r>
              <a:rPr lang="en-US" dirty="0" err="1" smtClean="0"/>
              <a:t>objSize</a:t>
            </a:r>
            <a:r>
              <a:rPr lang="en-US" dirty="0" smtClean="0"/>
              <a:t> </a:t>
            </a:r>
            <a:r>
              <a:rPr lang="en-US" dirty="0"/>
              <a:t>= 250 ;</a:t>
            </a:r>
          </a:p>
          <a:p>
            <a:r>
              <a:rPr lang="en-US" dirty="0"/>
              <a:t>D = ~</a:t>
            </a:r>
            <a:r>
              <a:rPr lang="en-US" dirty="0" err="1"/>
              <a:t>bwareaopen</a:t>
            </a:r>
            <a:r>
              <a:rPr lang="en-US" dirty="0"/>
              <a:t>(~</a:t>
            </a:r>
            <a:r>
              <a:rPr lang="en-US" dirty="0" err="1"/>
              <a:t>C,objSize</a:t>
            </a:r>
            <a:r>
              <a:rPr lang="en-US" dirty="0" smtClean="0"/>
              <a:t>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Matlab</a:t>
            </a:r>
            <a:r>
              <a:rPr lang="en-US" dirty="0" smtClean="0">
                <a:solidFill>
                  <a:schemeClr val="bg1"/>
                </a:solidFill>
              </a:rPr>
              <a:t> script – Alpha separation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" name="Straight Arrow Connector 9"/>
          <p:cNvCxnSpPr>
            <a:endCxn id="16" idx="3"/>
          </p:cNvCxnSpPr>
          <p:nvPr/>
        </p:nvCxnSpPr>
        <p:spPr>
          <a:xfrm flipV="1">
            <a:off x="2963652" y="2650443"/>
            <a:ext cx="5776361" cy="1553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336870" y="2451241"/>
            <a:ext cx="3134705" cy="445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646275" y="2104101"/>
            <a:ext cx="640080" cy="64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34924" y="4236038"/>
            <a:ext cx="54864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V="1">
            <a:off x="3093546" y="4510358"/>
            <a:ext cx="4241378" cy="601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1108246" y="4203764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V="1">
            <a:off x="3228859" y="4340924"/>
            <a:ext cx="7879387" cy="1728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Sharpening of </a:t>
            </a:r>
            <a:r>
              <a:rPr lang="el-GR" dirty="0" smtClean="0">
                <a:solidFill>
                  <a:schemeClr val="bg1"/>
                </a:solidFill>
              </a:rPr>
              <a:t>β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l-GR" dirty="0" smtClean="0">
                <a:solidFill>
                  <a:schemeClr val="bg1"/>
                </a:solidFill>
              </a:rPr>
              <a:t>α</a:t>
            </a:r>
            <a:r>
              <a:rPr lang="en-US" dirty="0" smtClean="0">
                <a:solidFill>
                  <a:schemeClr val="bg1"/>
                </a:solidFill>
              </a:rPr>
              <a:t> phase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433" y="41178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alpha phase is given the 0 value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idx</a:t>
            </a:r>
            <a:r>
              <a:rPr lang="en-US" dirty="0" smtClean="0"/>
              <a:t> </a:t>
            </a:r>
            <a:r>
              <a:rPr lang="en-US" dirty="0"/>
              <a:t>= find(D == 0);    </a:t>
            </a:r>
            <a:r>
              <a:rPr lang="en-US" dirty="0" smtClean="0">
                <a:solidFill>
                  <a:srgbClr val="00B050"/>
                </a:solidFill>
              </a:rPr>
              <a:t>% </a:t>
            </a:r>
            <a:r>
              <a:rPr lang="en-US" dirty="0" err="1" smtClean="0">
                <a:solidFill>
                  <a:srgbClr val="00B050"/>
                </a:solidFill>
              </a:rPr>
              <a:t>idx</a:t>
            </a:r>
            <a:r>
              <a:rPr lang="en-US" dirty="0" smtClean="0">
                <a:solidFill>
                  <a:srgbClr val="00B050"/>
                </a:solidFill>
              </a:rPr>
              <a:t> = index of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en-US" dirty="0" smtClean="0">
                <a:solidFill>
                  <a:srgbClr val="00B050"/>
                </a:solidFill>
              </a:rPr>
              <a:t> phase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a(</a:t>
            </a:r>
            <a:r>
              <a:rPr lang="en-US" dirty="0" err="1"/>
              <a:t>idx</a:t>
            </a:r>
            <a:r>
              <a:rPr lang="en-US" dirty="0"/>
              <a:t>) = 0;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Sharpening of the </a:t>
            </a:r>
            <a:r>
              <a:rPr lang="el-GR" dirty="0" smtClean="0">
                <a:solidFill>
                  <a:srgbClr val="00B050"/>
                </a:solidFill>
              </a:rPr>
              <a:t>β</a:t>
            </a:r>
            <a:r>
              <a:rPr lang="en-US" dirty="0" smtClean="0">
                <a:solidFill>
                  <a:srgbClr val="00B050"/>
                </a:solidFill>
              </a:rPr>
              <a:t> and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en-US" dirty="0" smtClean="0">
                <a:solidFill>
                  <a:srgbClr val="00B050"/>
                </a:solidFill>
              </a:rPr>
              <a:t>2 phase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amount=8;</a:t>
            </a:r>
          </a:p>
          <a:p>
            <a:r>
              <a:rPr lang="en-US" dirty="0"/>
              <a:t>Sa = </a:t>
            </a:r>
            <a:r>
              <a:rPr lang="en-US" dirty="0" err="1"/>
              <a:t>imsharpen</a:t>
            </a:r>
            <a:r>
              <a:rPr lang="en-US" dirty="0"/>
              <a:t>(</a:t>
            </a:r>
            <a:r>
              <a:rPr lang="en-US" dirty="0" err="1"/>
              <a:t>a,'amount',amount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8" t="3294" r="7351" b="7608"/>
          <a:stretch/>
        </p:blipFill>
        <p:spPr>
          <a:xfrm>
            <a:off x="746351" y="935915"/>
            <a:ext cx="3643111" cy="283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" t="3451" r="7232" b="7294"/>
          <a:stretch/>
        </p:blipFill>
        <p:spPr>
          <a:xfrm>
            <a:off x="4599570" y="935915"/>
            <a:ext cx="3631727" cy="2834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" t="3451" r="7350" b="7294"/>
          <a:stretch/>
        </p:blipFill>
        <p:spPr>
          <a:xfrm>
            <a:off x="8397828" y="935915"/>
            <a:ext cx="3631727" cy="2834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71" y="3882136"/>
            <a:ext cx="3291839" cy="2468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44" y="4117841"/>
            <a:ext cx="24384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13" y="3882136"/>
            <a:ext cx="3291840" cy="24688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069" y="2153180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[D]</a:t>
            </a:r>
            <a:endParaRPr lang="en-US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4268" y="3882137"/>
            <a:ext cx="705302" cy="388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79240" y="3882136"/>
            <a:ext cx="4377365" cy="1787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Thresold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224" y="57272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%% Masking of alpha phase (</a:t>
            </a:r>
            <a:r>
              <a:rPr lang="en-US" dirty="0" err="1">
                <a:solidFill>
                  <a:srgbClr val="00B050"/>
                </a:solidFill>
              </a:rPr>
              <a:t>NaN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 err="1"/>
              <a:t>Sa_NaN</a:t>
            </a:r>
            <a:r>
              <a:rPr lang="en-US" dirty="0"/>
              <a:t>=double(Sa);</a:t>
            </a:r>
          </a:p>
          <a:p>
            <a:r>
              <a:rPr lang="en-US" dirty="0" err="1"/>
              <a:t>Sa_NaN</a:t>
            </a:r>
            <a:r>
              <a:rPr lang="en-US" dirty="0"/>
              <a:t>(</a:t>
            </a:r>
            <a:r>
              <a:rPr lang="en-US" dirty="0" err="1"/>
              <a:t>idx</a:t>
            </a:r>
            <a:r>
              <a:rPr lang="en-US" dirty="0"/>
              <a:t>)=</a:t>
            </a:r>
            <a:r>
              <a:rPr lang="en-US" dirty="0" err="1"/>
              <a:t>NaN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% threshold on remaining β and </a:t>
            </a:r>
            <a:r>
              <a:rPr lang="el-GR" dirty="0">
                <a:solidFill>
                  <a:srgbClr val="00B050"/>
                </a:solidFill>
              </a:rPr>
              <a:t>α</a:t>
            </a:r>
            <a:r>
              <a:rPr lang="en-US" dirty="0">
                <a:solidFill>
                  <a:srgbClr val="00B050"/>
                </a:solidFill>
              </a:rPr>
              <a:t>2</a:t>
            </a:r>
          </a:p>
          <a:p>
            <a:r>
              <a:rPr lang="en-US" dirty="0" err="1"/>
              <a:t>Sa_nonans</a:t>
            </a:r>
            <a:r>
              <a:rPr lang="en-US" dirty="0"/>
              <a:t>=</a:t>
            </a:r>
            <a:r>
              <a:rPr lang="en-US" dirty="0" err="1"/>
              <a:t>Sa_NaN</a:t>
            </a:r>
            <a:r>
              <a:rPr lang="en-US" dirty="0"/>
              <a:t>(~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Sa_NaN</a:t>
            </a:r>
            <a:r>
              <a:rPr lang="en-US" dirty="0"/>
              <a:t>(:)));</a:t>
            </a:r>
          </a:p>
          <a:p>
            <a:r>
              <a:rPr lang="en-US" dirty="0"/>
              <a:t>counts=</a:t>
            </a:r>
            <a:r>
              <a:rPr lang="en-US" dirty="0" err="1"/>
              <a:t>imhist</a:t>
            </a:r>
            <a:r>
              <a:rPr lang="en-US" dirty="0"/>
              <a:t>(</a:t>
            </a:r>
            <a:r>
              <a:rPr lang="en-US" dirty="0" err="1"/>
              <a:t>Sa_nonans</a:t>
            </a:r>
            <a:r>
              <a:rPr lang="en-US" dirty="0"/>
              <a:t>./255,256);</a:t>
            </a:r>
          </a:p>
          <a:p>
            <a:r>
              <a:rPr lang="en-US" dirty="0"/>
              <a:t>t=</a:t>
            </a:r>
            <a:r>
              <a:rPr lang="en-US" dirty="0" err="1"/>
              <a:t>otsuthresh</a:t>
            </a:r>
            <a:r>
              <a:rPr lang="en-US" dirty="0"/>
              <a:t>(counts)*255;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Salpha1 = D==0;</a:t>
            </a:r>
          </a:p>
          <a:p>
            <a:r>
              <a:rPr lang="en-US" dirty="0"/>
              <a:t>Salpha2 = </a:t>
            </a:r>
            <a:r>
              <a:rPr lang="en-US" dirty="0" err="1"/>
              <a:t>Sa_NaN</a:t>
            </a:r>
            <a:r>
              <a:rPr lang="en-US" dirty="0"/>
              <a:t>&lt;=t;</a:t>
            </a:r>
          </a:p>
          <a:p>
            <a:r>
              <a:rPr lang="en-US" dirty="0" err="1"/>
              <a:t>Sbeta</a:t>
            </a:r>
            <a:r>
              <a:rPr lang="en-US" dirty="0"/>
              <a:t> = </a:t>
            </a:r>
            <a:r>
              <a:rPr lang="en-US" dirty="0" err="1"/>
              <a:t>Sa_NaN</a:t>
            </a:r>
            <a:r>
              <a:rPr lang="en-US" dirty="0"/>
              <a:t>&gt;t;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Remove small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en-US" dirty="0" smtClean="0">
                <a:solidFill>
                  <a:srgbClr val="00B050"/>
                </a:solidFill>
              </a:rPr>
              <a:t>2 and </a:t>
            </a:r>
            <a:r>
              <a:rPr lang="el-GR" dirty="0" smtClean="0">
                <a:solidFill>
                  <a:srgbClr val="00B050"/>
                </a:solidFill>
              </a:rPr>
              <a:t>β</a:t>
            </a:r>
            <a:r>
              <a:rPr lang="en-US" dirty="0" smtClean="0">
                <a:solidFill>
                  <a:srgbClr val="00B050"/>
                </a:solidFill>
              </a:rPr>
              <a:t> dot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SbetaN</a:t>
            </a:r>
            <a:r>
              <a:rPr lang="en-US" dirty="0"/>
              <a:t> = ~</a:t>
            </a:r>
            <a:r>
              <a:rPr lang="en-US" dirty="0" err="1"/>
              <a:t>bwareaopen</a:t>
            </a:r>
            <a:r>
              <a:rPr lang="en-US" dirty="0"/>
              <a:t>(~Sbeta,20); </a:t>
            </a:r>
            <a:endParaRPr lang="en-US" dirty="0" smtClean="0"/>
          </a:p>
          <a:p>
            <a:r>
              <a:rPr lang="en-US" dirty="0" err="1" smtClean="0"/>
              <a:t>SbetaN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bwareaopen</a:t>
            </a:r>
            <a:r>
              <a:rPr lang="en-US" dirty="0"/>
              <a:t>(SbetaN,20);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% delete alpha 2 that are now beta</a:t>
            </a:r>
          </a:p>
          <a:p>
            <a:r>
              <a:rPr lang="en-US" dirty="0"/>
              <a:t>Salpha2N = ~(Salpha1 + </a:t>
            </a:r>
            <a:r>
              <a:rPr lang="en-US" dirty="0" err="1"/>
              <a:t>SbetaN</a:t>
            </a:r>
            <a:r>
              <a:rPr lang="en-US" dirty="0"/>
              <a:t> 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42155" y="4534071"/>
            <a:ext cx="7196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%% Save three phases as a tiff file</a:t>
            </a:r>
          </a:p>
          <a:p>
            <a:r>
              <a:rPr lang="en-US" dirty="0" err="1" smtClean="0"/>
              <a:t>SFinalSegN</a:t>
            </a:r>
            <a:r>
              <a:rPr lang="en-US" dirty="0" smtClean="0"/>
              <a:t> </a:t>
            </a:r>
            <a:r>
              <a:rPr lang="en-US" dirty="0"/>
              <a:t>=zeros(h,w,3);</a:t>
            </a:r>
          </a:p>
          <a:p>
            <a:r>
              <a:rPr lang="en-US" dirty="0" err="1"/>
              <a:t>SFinalSegN</a:t>
            </a:r>
            <a:r>
              <a:rPr lang="en-US" dirty="0"/>
              <a:t>(:,:,1)=Salpha2N;</a:t>
            </a:r>
          </a:p>
          <a:p>
            <a:r>
              <a:rPr lang="en-US" dirty="0" err="1"/>
              <a:t>SFinalSegN</a:t>
            </a:r>
            <a:r>
              <a:rPr lang="en-US" dirty="0"/>
              <a:t>(:,:,2)=Salpha1;</a:t>
            </a:r>
          </a:p>
          <a:p>
            <a:r>
              <a:rPr lang="en-US" dirty="0" err="1"/>
              <a:t>SFinalSegN</a:t>
            </a:r>
            <a:r>
              <a:rPr lang="en-US" dirty="0"/>
              <a:t>(:,:,3)=</a:t>
            </a:r>
            <a:r>
              <a:rPr lang="en-US" dirty="0" err="1"/>
              <a:t>SbetaN</a:t>
            </a:r>
            <a:r>
              <a:rPr lang="en-US" dirty="0" smtClean="0"/>
              <a:t>;</a:t>
            </a: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SFinalSegN,sprintf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</a:t>
            </a:r>
            <a:r>
              <a:rPr lang="en-US" dirty="0" err="1">
                <a:solidFill>
                  <a:srgbClr val="7030A0"/>
                </a:solidFill>
              </a:rPr>
              <a:t>s_Segmented</a:t>
            </a:r>
            <a:r>
              <a:rPr lang="en-US" dirty="0">
                <a:solidFill>
                  <a:srgbClr val="7030A0"/>
                </a:solidFill>
              </a:rPr>
              <a:t>(shap8)_</a:t>
            </a:r>
            <a:r>
              <a:rPr lang="en-US" dirty="0" smtClean="0">
                <a:solidFill>
                  <a:srgbClr val="7030A0"/>
                </a:solidFill>
              </a:rPr>
              <a:t>NoNaNs.</a:t>
            </a:r>
            <a:r>
              <a:rPr lang="en-US" dirty="0" err="1" smtClean="0">
                <a:solidFill>
                  <a:srgbClr val="7030A0"/>
                </a:solidFill>
              </a:rPr>
              <a:t>tif</a:t>
            </a:r>
            <a:r>
              <a:rPr lang="en-US" dirty="0" smtClean="0">
                <a:solidFill>
                  <a:srgbClr val="7030A0"/>
                </a:solidFill>
              </a:rPr>
              <a:t>'</a:t>
            </a:r>
            <a:r>
              <a:rPr lang="en-US" dirty="0" smtClean="0"/>
              <a:t>,</a:t>
            </a:r>
            <a:r>
              <a:rPr lang="en-US" dirty="0" err="1" smtClean="0"/>
              <a:t>fname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18288" y="3181770"/>
            <a:ext cx="2381389" cy="637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40594" y="3991087"/>
            <a:ext cx="3918851" cy="709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6" t="45515" r="61221" b="45544"/>
          <a:stretch/>
        </p:blipFill>
        <p:spPr>
          <a:xfrm>
            <a:off x="9718545" y="1168550"/>
            <a:ext cx="194911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8" t="12313" r="31659" b="28345"/>
          <a:stretch/>
        </p:blipFill>
        <p:spPr>
          <a:xfrm>
            <a:off x="7431792" y="1168550"/>
            <a:ext cx="199102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4" t="12313" r="31245" b="28345"/>
          <a:stretch/>
        </p:blipFill>
        <p:spPr>
          <a:xfrm>
            <a:off x="5100792" y="1168550"/>
            <a:ext cx="203527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Title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39" y="824113"/>
            <a:ext cx="7022592" cy="5486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93518"/>
              </p:ext>
            </p:extLst>
          </p:nvPr>
        </p:nvGraphicFramePr>
        <p:xfrm>
          <a:off x="106680" y="1201681"/>
          <a:ext cx="215202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255">
                  <a:extLst>
                    <a:ext uri="{9D8B030D-6E8A-4147-A177-3AD203B41FA5}">
                      <a16:colId xmlns:a16="http://schemas.microsoft.com/office/drawing/2014/main" val="1194272405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15538598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</a:t>
                      </a:r>
                      <a:r>
                        <a:rPr lang="en-US" baseline="0" dirty="0" smtClean="0"/>
                        <a:t> fraction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7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5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2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24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322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NICOLAS P</dc:creator>
  <cp:lastModifiedBy>NICOLAS LECLERC</cp:lastModifiedBy>
  <cp:revision>29</cp:revision>
  <dcterms:created xsi:type="dcterms:W3CDTF">2018-09-15T18:50:19Z</dcterms:created>
  <dcterms:modified xsi:type="dcterms:W3CDTF">2018-10-09T07:14:35Z</dcterms:modified>
</cp:coreProperties>
</file>