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950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5h _ Water Quenching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t="3451" r="7232" b="7451"/>
          <a:stretch/>
        </p:blipFill>
        <p:spPr>
          <a:xfrm>
            <a:off x="4778170" y="3674202"/>
            <a:ext cx="3638120" cy="28346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3451" r="7467" b="7294"/>
          <a:stretch/>
        </p:blipFill>
        <p:spPr>
          <a:xfrm>
            <a:off x="8477837" y="3674202"/>
            <a:ext cx="3626745" cy="28346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t="3294" r="7232" b="7451"/>
          <a:stretch/>
        </p:blipFill>
        <p:spPr>
          <a:xfrm>
            <a:off x="8475347" y="809188"/>
            <a:ext cx="3631726" cy="283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842" y="521416"/>
            <a:ext cx="438152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clear</a:t>
            </a:r>
            <a:r>
              <a:rPr lang="en-US" dirty="0"/>
              <a:t>; close </a:t>
            </a:r>
            <a:r>
              <a:rPr lang="en-US" dirty="0">
                <a:solidFill>
                  <a:srgbClr val="7030A0"/>
                </a:solidFill>
              </a:rPr>
              <a:t>all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fname</a:t>
            </a:r>
            <a:r>
              <a:rPr lang="en-US" dirty="0"/>
              <a:t>=(</a:t>
            </a:r>
            <a:r>
              <a:rPr lang="en-US" dirty="0" smtClean="0">
                <a:solidFill>
                  <a:srgbClr val="7030A0"/>
                </a:solidFill>
              </a:rPr>
              <a:t>'950C5hWQ_800x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);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>
                <a:solidFill>
                  <a:srgbClr val="7030A0"/>
                </a:solidFill>
              </a:rPr>
              <a:t>('%s.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r>
              <a:rPr lang="en-US" dirty="0"/>
              <a:t>[h, w] = size(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</a:t>
            </a:r>
            <a:r>
              <a:rPr lang="en-US" dirty="0" smtClean="0">
                <a:solidFill>
                  <a:srgbClr val="00B050"/>
                </a:solidFill>
              </a:rPr>
              <a:t>Gaussian smoothing &amp; manual threshold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(i,1);</a:t>
            </a:r>
          </a:p>
          <a:p>
            <a:r>
              <a:rPr lang="en-US" dirty="0" smtClean="0"/>
              <a:t>t=120</a:t>
            </a:r>
            <a:r>
              <a:rPr lang="en-US" dirty="0"/>
              <a:t>;</a:t>
            </a:r>
          </a:p>
          <a:p>
            <a:r>
              <a:rPr lang="en-US" dirty="0"/>
              <a:t>A = a&gt;t;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(150 </a:t>
            </a:r>
            <a:r>
              <a:rPr lang="en-US" dirty="0" err="1" smtClean="0">
                <a:solidFill>
                  <a:srgbClr val="00B050"/>
                </a:solidFill>
              </a:rPr>
              <a:t>px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/>
          </a:p>
          <a:p>
            <a:r>
              <a:rPr lang="en-US" dirty="0" err="1"/>
              <a:t>objSize</a:t>
            </a:r>
            <a:r>
              <a:rPr lang="en-US" dirty="0"/>
              <a:t> = 150 ;</a:t>
            </a:r>
          </a:p>
          <a:p>
            <a:r>
              <a:rPr lang="en-US" dirty="0"/>
              <a:t>B = </a:t>
            </a:r>
            <a:r>
              <a:rPr lang="en-US" dirty="0" err="1"/>
              <a:t>bwareaopen</a:t>
            </a:r>
            <a:r>
              <a:rPr lang="en-US" dirty="0"/>
              <a:t>(</a:t>
            </a:r>
            <a:r>
              <a:rPr lang="en-US" dirty="0" err="1"/>
              <a:t>A,objSize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%% Filling </a:t>
            </a:r>
            <a:r>
              <a:rPr lang="en-US" dirty="0">
                <a:solidFill>
                  <a:srgbClr val="00B050"/>
                </a:solidFill>
              </a:rPr>
              <a:t>the black lamellae of secondary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err="1"/>
              <a:t>imclose</a:t>
            </a:r>
            <a:r>
              <a:rPr lang="en-US" dirty="0"/>
              <a:t>(</a:t>
            </a:r>
            <a:r>
              <a:rPr lang="en-US" dirty="0" err="1"/>
              <a:t>B,strel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'disk',</a:t>
            </a:r>
            <a:r>
              <a:rPr lang="en-US" dirty="0"/>
              <a:t>4)); 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Close the white grain </a:t>
            </a:r>
            <a:r>
              <a:rPr lang="en-US" dirty="0" smtClean="0">
                <a:solidFill>
                  <a:srgbClr val="00B050"/>
                </a:solidFill>
              </a:rPr>
              <a:t>(remove dark dot) </a:t>
            </a:r>
          </a:p>
          <a:p>
            <a:r>
              <a:rPr lang="en-US" dirty="0" err="1" smtClean="0"/>
              <a:t>objSize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80 </a:t>
            </a:r>
            <a:r>
              <a:rPr lang="en-US" dirty="0"/>
              <a:t>;</a:t>
            </a:r>
          </a:p>
          <a:p>
            <a:r>
              <a:rPr lang="en-US" dirty="0"/>
              <a:t>D = ~</a:t>
            </a:r>
            <a:r>
              <a:rPr lang="en-US" dirty="0" err="1"/>
              <a:t>bwareaopen</a:t>
            </a:r>
            <a:r>
              <a:rPr lang="en-US" dirty="0"/>
              <a:t>(~</a:t>
            </a:r>
            <a:r>
              <a:rPr lang="en-US" dirty="0" err="1"/>
              <a:t>C,objSize</a:t>
            </a:r>
            <a:r>
              <a:rPr lang="en-US" dirty="0" smtClean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10/9/2018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31" y="1222040"/>
            <a:ext cx="2438400" cy="1828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 – Alpha separation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36870" y="2451241"/>
            <a:ext cx="3134705" cy="445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754313" y="2035394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80544" y="4297564"/>
            <a:ext cx="54864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3356386" y="4571884"/>
            <a:ext cx="3224158" cy="488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560325" y="450290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3356386" y="4640062"/>
            <a:ext cx="7203939" cy="1502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3926541" y="2355434"/>
            <a:ext cx="5827772" cy="1517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67" y="3899063"/>
            <a:ext cx="3291840" cy="24688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Sharpening of </a:t>
            </a:r>
            <a:r>
              <a:rPr lang="el-GR" dirty="0" smtClean="0">
                <a:solidFill>
                  <a:schemeClr val="bg1"/>
                </a:solidFill>
              </a:rPr>
              <a:t>β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 smtClean="0">
                <a:solidFill>
                  <a:schemeClr val="bg1"/>
                </a:solidFill>
              </a:rPr>
              <a:t>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433" y="41178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alpha phase is given the 0 value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idx</a:t>
            </a:r>
            <a:r>
              <a:rPr lang="en-US" dirty="0" smtClean="0"/>
              <a:t> </a:t>
            </a:r>
            <a:r>
              <a:rPr lang="en-US" dirty="0"/>
              <a:t>= find(D == 0);    </a:t>
            </a:r>
            <a:r>
              <a:rPr lang="en-US" dirty="0" smtClean="0">
                <a:solidFill>
                  <a:srgbClr val="00B050"/>
                </a:solidFill>
              </a:rPr>
              <a:t>% </a:t>
            </a:r>
            <a:r>
              <a:rPr lang="en-US" dirty="0" err="1" smtClean="0">
                <a:solidFill>
                  <a:srgbClr val="00B050"/>
                </a:solidFill>
              </a:rPr>
              <a:t>idx</a:t>
            </a:r>
            <a:r>
              <a:rPr lang="en-US" dirty="0" smtClean="0">
                <a:solidFill>
                  <a:srgbClr val="00B050"/>
                </a:solidFill>
              </a:rPr>
              <a:t> = index of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 phase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a(</a:t>
            </a:r>
            <a:r>
              <a:rPr lang="en-US" dirty="0" err="1"/>
              <a:t>idx</a:t>
            </a:r>
            <a:r>
              <a:rPr lang="en-US" dirty="0"/>
              <a:t>) = 0;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Sharpening of the </a:t>
            </a:r>
            <a:r>
              <a:rPr lang="el-GR" dirty="0" smtClean="0">
                <a:solidFill>
                  <a:srgbClr val="00B050"/>
                </a:solidFill>
              </a:rPr>
              <a:t>β</a:t>
            </a:r>
            <a:r>
              <a:rPr lang="en-US" dirty="0" smtClean="0">
                <a:solidFill>
                  <a:srgbClr val="00B050"/>
                </a:solidFill>
              </a:rPr>
              <a:t> and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2 phase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amount=8;</a:t>
            </a:r>
          </a:p>
          <a:p>
            <a:r>
              <a:rPr lang="en-US" dirty="0"/>
              <a:t>Sa = </a:t>
            </a:r>
            <a:r>
              <a:rPr lang="en-US" dirty="0" err="1"/>
              <a:t>imsharpen</a:t>
            </a:r>
            <a:r>
              <a:rPr lang="en-US" dirty="0"/>
              <a:t>(</a:t>
            </a:r>
            <a:r>
              <a:rPr lang="en-US" dirty="0" err="1"/>
              <a:t>a,</a:t>
            </a:r>
            <a:r>
              <a:rPr lang="en-US" dirty="0" err="1">
                <a:solidFill>
                  <a:srgbClr val="7030A0"/>
                </a:solidFill>
              </a:rPr>
              <a:t>'amount',</a:t>
            </a:r>
            <a:r>
              <a:rPr lang="en-US" dirty="0" err="1"/>
              <a:t>amount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069" y="215318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[D]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4268" y="3882137"/>
            <a:ext cx="705302" cy="388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79240" y="3882136"/>
            <a:ext cx="4377365" cy="1787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3294" r="7233" b="7451"/>
          <a:stretch/>
        </p:blipFill>
        <p:spPr>
          <a:xfrm>
            <a:off x="859588" y="935915"/>
            <a:ext cx="3626745" cy="28346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3451" r="7350" b="7608"/>
          <a:stretch/>
        </p:blipFill>
        <p:spPr>
          <a:xfrm>
            <a:off x="4624811" y="935915"/>
            <a:ext cx="3634539" cy="28346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3451" r="7468" b="7294"/>
          <a:stretch/>
        </p:blipFill>
        <p:spPr>
          <a:xfrm>
            <a:off x="8397828" y="929644"/>
            <a:ext cx="3621763" cy="2834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202" y="3899063"/>
            <a:ext cx="3291840" cy="24688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55" y="4133977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Thresold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224" y="5727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%% Masking of alpha phase (</a:t>
            </a:r>
            <a:r>
              <a:rPr lang="en-US" dirty="0" err="1">
                <a:solidFill>
                  <a:srgbClr val="00B050"/>
                </a:solidFill>
              </a:rPr>
              <a:t>NaN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 err="1"/>
              <a:t>Sa_NaN</a:t>
            </a:r>
            <a:r>
              <a:rPr lang="en-US" dirty="0"/>
              <a:t>=double(Sa);</a:t>
            </a:r>
          </a:p>
          <a:p>
            <a:r>
              <a:rPr lang="en-US" dirty="0" err="1"/>
              <a:t>Sa_NaN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)=</a:t>
            </a:r>
            <a:r>
              <a:rPr lang="en-US" dirty="0" err="1"/>
              <a:t>NaN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 threshold on remaining β and </a:t>
            </a:r>
            <a:r>
              <a:rPr lang="el-GR" dirty="0">
                <a:solidFill>
                  <a:srgbClr val="00B050"/>
                </a:solidFill>
              </a:rPr>
              <a:t>α</a:t>
            </a:r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 err="1"/>
              <a:t>Sa_nonans</a:t>
            </a:r>
            <a:r>
              <a:rPr lang="en-US" dirty="0"/>
              <a:t>=</a:t>
            </a:r>
            <a:r>
              <a:rPr lang="en-US" dirty="0" err="1"/>
              <a:t>Sa_NaN</a:t>
            </a:r>
            <a:r>
              <a:rPr lang="en-US" dirty="0"/>
              <a:t>(~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Sa_NaN</a:t>
            </a:r>
            <a:r>
              <a:rPr lang="en-US" dirty="0"/>
              <a:t>(:)));</a:t>
            </a:r>
          </a:p>
          <a:p>
            <a:r>
              <a:rPr lang="en-US" dirty="0"/>
              <a:t>counts=</a:t>
            </a:r>
            <a:r>
              <a:rPr lang="en-US" dirty="0" err="1"/>
              <a:t>imhist</a:t>
            </a:r>
            <a:r>
              <a:rPr lang="en-US" dirty="0"/>
              <a:t>(</a:t>
            </a:r>
            <a:r>
              <a:rPr lang="en-US" dirty="0" err="1"/>
              <a:t>Sa_nonans</a:t>
            </a:r>
            <a:r>
              <a:rPr lang="en-US" dirty="0"/>
              <a:t>./255,256);</a:t>
            </a:r>
          </a:p>
          <a:p>
            <a:r>
              <a:rPr lang="en-US" dirty="0"/>
              <a:t>t=</a:t>
            </a:r>
            <a:r>
              <a:rPr lang="en-US" dirty="0" err="1"/>
              <a:t>otsuthresh</a:t>
            </a:r>
            <a:r>
              <a:rPr lang="en-US" dirty="0"/>
              <a:t>(counts)*255;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Salpha1 = D==0;</a:t>
            </a:r>
          </a:p>
          <a:p>
            <a:r>
              <a:rPr lang="en-US" dirty="0"/>
              <a:t>Salpha2 = </a:t>
            </a:r>
            <a:r>
              <a:rPr lang="en-US" dirty="0" err="1"/>
              <a:t>Sa_NaN</a:t>
            </a:r>
            <a:r>
              <a:rPr lang="en-US" dirty="0"/>
              <a:t>&lt;=t;</a:t>
            </a:r>
          </a:p>
          <a:p>
            <a:r>
              <a:rPr lang="en-US" dirty="0" err="1"/>
              <a:t>Sbeta</a:t>
            </a:r>
            <a:r>
              <a:rPr lang="en-US" dirty="0"/>
              <a:t> = </a:t>
            </a:r>
            <a:r>
              <a:rPr lang="en-US" dirty="0" err="1"/>
              <a:t>Sa_NaN</a:t>
            </a:r>
            <a:r>
              <a:rPr lang="en-US" dirty="0"/>
              <a:t>&gt;t;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Remove small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2 and </a:t>
            </a:r>
            <a:r>
              <a:rPr lang="el-GR" dirty="0" smtClean="0">
                <a:solidFill>
                  <a:srgbClr val="00B050"/>
                </a:solidFill>
              </a:rPr>
              <a:t>β</a:t>
            </a:r>
            <a:r>
              <a:rPr lang="en-US" dirty="0" smtClean="0">
                <a:solidFill>
                  <a:srgbClr val="00B050"/>
                </a:solidFill>
              </a:rPr>
              <a:t> dot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SbetaN</a:t>
            </a:r>
            <a:r>
              <a:rPr lang="en-US" dirty="0"/>
              <a:t> = ~</a:t>
            </a:r>
            <a:r>
              <a:rPr lang="en-US" dirty="0" err="1"/>
              <a:t>bwareaopen</a:t>
            </a:r>
            <a:r>
              <a:rPr lang="en-US" dirty="0"/>
              <a:t>(~Sbeta,20); </a:t>
            </a:r>
            <a:endParaRPr lang="en-US" dirty="0" smtClean="0"/>
          </a:p>
          <a:p>
            <a:r>
              <a:rPr lang="en-US" dirty="0" err="1" smtClean="0"/>
              <a:t>SbetaN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bwareaopen</a:t>
            </a:r>
            <a:r>
              <a:rPr lang="en-US" dirty="0"/>
              <a:t>(SbetaN,20);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 delete alpha 2 that are now beta</a:t>
            </a:r>
          </a:p>
          <a:p>
            <a:r>
              <a:rPr lang="en-US" dirty="0"/>
              <a:t>Salpha2N = ~(Salpha1 + </a:t>
            </a:r>
            <a:r>
              <a:rPr lang="en-US" dirty="0" err="1"/>
              <a:t>SbetaN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2155" y="4534071"/>
            <a:ext cx="7196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%% Save three phases as a tiff file</a:t>
            </a:r>
          </a:p>
          <a:p>
            <a:r>
              <a:rPr lang="en-US" dirty="0" err="1" smtClean="0"/>
              <a:t>SFinalSegN</a:t>
            </a:r>
            <a:r>
              <a:rPr lang="en-US" dirty="0" smtClean="0"/>
              <a:t> </a:t>
            </a:r>
            <a:r>
              <a:rPr lang="en-US" dirty="0"/>
              <a:t>=zeros(h,w,3);</a:t>
            </a:r>
          </a:p>
          <a:p>
            <a:r>
              <a:rPr lang="en-US" dirty="0" err="1"/>
              <a:t>SFinalSegN</a:t>
            </a:r>
            <a:r>
              <a:rPr lang="en-US" dirty="0"/>
              <a:t>(:,:,1)=Salpha2N;</a:t>
            </a:r>
          </a:p>
          <a:p>
            <a:r>
              <a:rPr lang="en-US" dirty="0" err="1"/>
              <a:t>SFinalSegN</a:t>
            </a:r>
            <a:r>
              <a:rPr lang="en-US" dirty="0"/>
              <a:t>(:,:,2)=Salpha1;</a:t>
            </a:r>
          </a:p>
          <a:p>
            <a:r>
              <a:rPr lang="en-US" dirty="0" err="1"/>
              <a:t>SFinalSegN</a:t>
            </a:r>
            <a:r>
              <a:rPr lang="en-US" dirty="0"/>
              <a:t>(:,:,3)=</a:t>
            </a:r>
            <a:r>
              <a:rPr lang="en-US" dirty="0" err="1"/>
              <a:t>SbetaN</a:t>
            </a:r>
            <a:r>
              <a:rPr lang="en-US" dirty="0" smtClean="0"/>
              <a:t>;</a:t>
            </a: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SFinalSegN,sprintf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</a:t>
            </a:r>
            <a:r>
              <a:rPr lang="en-US" dirty="0" err="1">
                <a:solidFill>
                  <a:srgbClr val="7030A0"/>
                </a:solidFill>
              </a:rPr>
              <a:t>s_Segmented</a:t>
            </a:r>
            <a:r>
              <a:rPr lang="en-US" dirty="0">
                <a:solidFill>
                  <a:srgbClr val="7030A0"/>
                </a:solidFill>
              </a:rPr>
              <a:t>(shap8)_</a:t>
            </a:r>
            <a:r>
              <a:rPr lang="en-US" dirty="0" smtClean="0">
                <a:solidFill>
                  <a:srgbClr val="7030A0"/>
                </a:solidFill>
              </a:rPr>
              <a:t>NoNaNs.</a:t>
            </a:r>
            <a:r>
              <a:rPr lang="en-US" dirty="0" err="1" smtClean="0">
                <a:solidFill>
                  <a:srgbClr val="7030A0"/>
                </a:solidFill>
              </a:rPr>
              <a:t>tif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/>
              <a:t>,</a:t>
            </a:r>
            <a:r>
              <a:rPr lang="en-US" dirty="0" err="1" smtClean="0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8288" y="3313355"/>
            <a:ext cx="1598384" cy="50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40594" y="3917947"/>
            <a:ext cx="3768244" cy="782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8" t="18927" r="33831" b="61308"/>
          <a:stretch/>
        </p:blipFill>
        <p:spPr>
          <a:xfrm>
            <a:off x="9286355" y="1500578"/>
            <a:ext cx="263978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7117" r="16456" b="15468"/>
          <a:stretch/>
        </p:blipFill>
        <p:spPr>
          <a:xfrm>
            <a:off x="6729050" y="1506114"/>
            <a:ext cx="244257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7117" r="16888" b="15203"/>
          <a:stretch/>
        </p:blipFill>
        <p:spPr>
          <a:xfrm>
            <a:off x="4213543" y="1500578"/>
            <a:ext cx="241863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9" y="900892"/>
            <a:ext cx="7022592" cy="5486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812"/>
              </p:ext>
            </p:extLst>
          </p:nvPr>
        </p:nvGraphicFramePr>
        <p:xfrm>
          <a:off x="106680" y="1201681"/>
          <a:ext cx="215202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322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34</cp:revision>
  <dcterms:created xsi:type="dcterms:W3CDTF">2018-09-15T18:50:19Z</dcterms:created>
  <dcterms:modified xsi:type="dcterms:W3CDTF">2018-10-09T07:22:15Z</dcterms:modified>
</cp:coreProperties>
</file>