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0B624-E956-4F05-81C3-4E0FA2666AC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52D5-E637-47EC-8CF4-7E5BC0621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1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59" y="1057529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12AF-5B1C-41AE-B445-07B106A85AAC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485659" y="64614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5C12AF-5B1C-41AE-B445-07B106A85AAC}" type="datetime1">
              <a:rPr lang="en-US" smtClean="0"/>
              <a:pPr/>
              <a:t>10/8/2018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6355" y="6462598"/>
            <a:ext cx="2743200" cy="365125"/>
          </a:xfrm>
        </p:spPr>
        <p:txBody>
          <a:bodyPr/>
          <a:lstStyle/>
          <a:p>
            <a:r>
              <a:rPr lang="en-US" dirty="0" smtClean="0"/>
              <a:t> 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3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659" y="64614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30819B25-D70D-48EB-AB86-5A5300FCA7F3}" type="datetime1">
              <a:rPr lang="en-US" smtClean="0"/>
              <a:t>10/8/2018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6355" y="64625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243" y="132202"/>
            <a:ext cx="2135312" cy="539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" y="176543"/>
            <a:ext cx="2115495" cy="4511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7099" y="306903"/>
            <a:ext cx="6609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654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975</a:t>
            </a:r>
            <a:r>
              <a:rPr lang="fr-FR" dirty="0" smtClean="0">
                <a:solidFill>
                  <a:schemeClr val="bg1"/>
                </a:solidFill>
              </a:rPr>
              <a:t>°C </a:t>
            </a:r>
            <a:r>
              <a:rPr lang="en-US" dirty="0" smtClean="0">
                <a:solidFill>
                  <a:schemeClr val="bg1"/>
                </a:solidFill>
              </a:rPr>
              <a:t>_ 1h _ Air Cooling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7" y="1393777"/>
            <a:ext cx="585216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95" y="1393777"/>
            <a:ext cx="58521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89" y="877939"/>
            <a:ext cx="4197687" cy="24592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12AF-5B1C-41AE-B445-07B106A85AAC}" type="datetime1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Matlab</a:t>
            </a:r>
            <a:r>
              <a:rPr lang="en-US" dirty="0" smtClean="0">
                <a:solidFill>
                  <a:schemeClr val="bg1"/>
                </a:solidFill>
              </a:rPr>
              <a:t> 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148" y="672028"/>
            <a:ext cx="58406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clear; </a:t>
            </a:r>
            <a:r>
              <a:rPr lang="en-US" dirty="0" smtClean="0"/>
              <a:t>close all;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fname</a:t>
            </a:r>
            <a:r>
              <a:rPr lang="en-US" dirty="0"/>
              <a:t> = </a:t>
            </a:r>
            <a:r>
              <a:rPr lang="en-US" dirty="0" smtClean="0">
                <a:solidFill>
                  <a:srgbClr val="7030A0"/>
                </a:solidFill>
              </a:rPr>
              <a:t>‘975C1hAC_800x</a:t>
            </a:r>
            <a:r>
              <a:rPr lang="en-US" dirty="0">
                <a:solidFill>
                  <a:srgbClr val="7030A0"/>
                </a:solidFill>
              </a:rPr>
              <a:t>'</a:t>
            </a:r>
          </a:p>
          <a:p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</a:t>
            </a:r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'%s.</a:t>
            </a:r>
            <a:r>
              <a:rPr lang="en-US" dirty="0" err="1">
                <a:solidFill>
                  <a:srgbClr val="7030A0"/>
                </a:solidFill>
              </a:rPr>
              <a:t>tif</a:t>
            </a:r>
            <a:r>
              <a:rPr lang="en-US" dirty="0">
                <a:solidFill>
                  <a:srgbClr val="7030A0"/>
                </a:solidFill>
              </a:rPr>
              <a:t>',</a:t>
            </a:r>
            <a:r>
              <a:rPr lang="en-US" dirty="0" err="1"/>
              <a:t>fname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%% G</a:t>
            </a:r>
            <a:r>
              <a:rPr lang="en-US" dirty="0" smtClean="0">
                <a:solidFill>
                  <a:srgbClr val="00B050"/>
                </a:solidFill>
              </a:rPr>
              <a:t>aussian </a:t>
            </a:r>
            <a:r>
              <a:rPr lang="en-US" dirty="0">
                <a:solidFill>
                  <a:srgbClr val="00B050"/>
                </a:solidFill>
              </a:rPr>
              <a:t>smoothing</a:t>
            </a:r>
          </a:p>
          <a:p>
            <a:r>
              <a:rPr lang="en-US" dirty="0"/>
              <a:t>a = </a:t>
            </a:r>
            <a:r>
              <a:rPr lang="en-US" dirty="0" err="1"/>
              <a:t>imgaussfilt</a:t>
            </a:r>
            <a:r>
              <a:rPr lang="en-US" dirty="0"/>
              <a:t>(i,1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</a:t>
            </a:r>
            <a:r>
              <a:rPr lang="en-US" dirty="0" err="1" smtClean="0">
                <a:solidFill>
                  <a:srgbClr val="00B050"/>
                </a:solidFill>
              </a:rPr>
              <a:t>graythresh</a:t>
            </a:r>
            <a:r>
              <a:rPr lang="en-US" dirty="0">
                <a:solidFill>
                  <a:srgbClr val="00B050"/>
                </a:solidFill>
              </a:rPr>
              <a:t>: Global image threshold using Otsu's method</a:t>
            </a:r>
            <a:endParaRPr lang="en-US" dirty="0"/>
          </a:p>
          <a:p>
            <a:r>
              <a:rPr lang="en-US" dirty="0"/>
              <a:t>t = </a:t>
            </a:r>
            <a:r>
              <a:rPr lang="en-US" dirty="0" err="1"/>
              <a:t>graythresh</a:t>
            </a:r>
            <a:r>
              <a:rPr lang="en-US" dirty="0"/>
              <a:t>(a);</a:t>
            </a:r>
          </a:p>
          <a:p>
            <a:r>
              <a:rPr lang="en-US" dirty="0"/>
              <a:t>A = a&gt;t*255;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</a:t>
            </a:r>
            <a:r>
              <a:rPr lang="en-US" dirty="0">
                <a:solidFill>
                  <a:srgbClr val="00B050"/>
                </a:solidFill>
              </a:rPr>
              <a:t>Remove small white </a:t>
            </a:r>
            <a:r>
              <a:rPr lang="en-US" dirty="0" smtClean="0">
                <a:solidFill>
                  <a:srgbClr val="00B050"/>
                </a:solidFill>
              </a:rPr>
              <a:t>dot (smaller than 100)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 = </a:t>
            </a:r>
            <a:r>
              <a:rPr lang="en-US" dirty="0" err="1" smtClean="0"/>
              <a:t>bwareaopen</a:t>
            </a:r>
            <a:r>
              <a:rPr lang="en-US" dirty="0" smtClean="0"/>
              <a:t>(A,20);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Save image as a </a:t>
            </a:r>
            <a:r>
              <a:rPr lang="en-US" dirty="0" err="1" smtClean="0">
                <a:solidFill>
                  <a:srgbClr val="00B050"/>
                </a:solidFill>
              </a:rPr>
              <a:t>tif</a:t>
            </a:r>
            <a:r>
              <a:rPr lang="en-US" dirty="0" smtClean="0">
                <a:solidFill>
                  <a:srgbClr val="00B050"/>
                </a:solidFill>
              </a:rPr>
              <a:t> file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imwrite</a:t>
            </a:r>
            <a:r>
              <a:rPr lang="en-US" dirty="0"/>
              <a:t>(</a:t>
            </a:r>
            <a:r>
              <a:rPr lang="en-US" dirty="0" err="1"/>
              <a:t>B,sprintf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'%s_Segmented.</a:t>
            </a:r>
            <a:r>
              <a:rPr lang="en-US" dirty="0" err="1">
                <a:solidFill>
                  <a:srgbClr val="7030A0"/>
                </a:solidFill>
              </a:rPr>
              <a:t>tif</a:t>
            </a:r>
            <a:r>
              <a:rPr lang="en-US" dirty="0"/>
              <a:t>',</a:t>
            </a:r>
            <a:r>
              <a:rPr lang="en-US" dirty="0" err="1"/>
              <a:t>fname</a:t>
            </a:r>
            <a:r>
              <a:rPr lang="en-US" dirty="0" smtClean="0"/>
              <a:t>));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97746" y="3773510"/>
            <a:ext cx="4134944" cy="463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897746" y="2356835"/>
            <a:ext cx="4134944" cy="450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562171" y="4938674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5" t="3294" r="7232" b="7451"/>
          <a:stretch/>
        </p:blipFill>
        <p:spPr>
          <a:xfrm>
            <a:off x="7151657" y="3393338"/>
            <a:ext cx="3959753" cy="30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Title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00865"/>
              </p:ext>
            </p:extLst>
          </p:nvPr>
        </p:nvGraphicFramePr>
        <p:xfrm>
          <a:off x="106680" y="1201681"/>
          <a:ext cx="21520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255">
                  <a:extLst>
                    <a:ext uri="{9D8B030D-6E8A-4147-A177-3AD203B41FA5}">
                      <a16:colId xmlns:a16="http://schemas.microsoft.com/office/drawing/2014/main" val="1194272405"/>
                    </a:ext>
                  </a:extLst>
                </a:gridCol>
                <a:gridCol w="1075766">
                  <a:extLst>
                    <a:ext uri="{9D8B030D-6E8A-4147-A177-3AD203B41FA5}">
                      <a16:colId xmlns:a16="http://schemas.microsoft.com/office/drawing/2014/main" val="15538598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Volume</a:t>
                      </a:r>
                      <a:r>
                        <a:rPr lang="en-US" baseline="0" dirty="0" smtClean="0"/>
                        <a:t> fraction (%)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47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86.63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5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β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13.37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2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100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LECLERC, NICOLAS P</dc:creator>
  <cp:lastModifiedBy>NICOLAS LECLERC</cp:lastModifiedBy>
  <cp:revision>15</cp:revision>
  <dcterms:created xsi:type="dcterms:W3CDTF">2018-09-15T18:50:19Z</dcterms:created>
  <dcterms:modified xsi:type="dcterms:W3CDTF">2018-10-08T18:28:01Z</dcterms:modified>
</cp:coreProperties>
</file>