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10/8/2018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975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dirty="0" smtClean="0">
                <a:solidFill>
                  <a:schemeClr val="bg1"/>
                </a:solidFill>
              </a:rPr>
              <a:t>_ 5h _ Air Cooling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" y="1393777"/>
            <a:ext cx="5852160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3451" r="7232" b="7294"/>
          <a:stretch/>
        </p:blipFill>
        <p:spPr>
          <a:xfrm>
            <a:off x="8465382" y="3679241"/>
            <a:ext cx="3641691" cy="28346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3294" r="7350" b="7451"/>
          <a:stretch/>
        </p:blipFill>
        <p:spPr>
          <a:xfrm>
            <a:off x="4650820" y="3679241"/>
            <a:ext cx="3636708" cy="2834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" t="3294" r="7232" b="7294"/>
          <a:stretch/>
        </p:blipFill>
        <p:spPr>
          <a:xfrm>
            <a:off x="8481718" y="818682"/>
            <a:ext cx="3625355" cy="2834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842" y="521416"/>
            <a:ext cx="438152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clear</a:t>
            </a:r>
            <a:r>
              <a:rPr lang="en-US" dirty="0"/>
              <a:t>; close </a:t>
            </a:r>
            <a:r>
              <a:rPr lang="en-US" dirty="0">
                <a:solidFill>
                  <a:srgbClr val="7030A0"/>
                </a:solidFill>
              </a:rPr>
              <a:t>all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fname</a:t>
            </a:r>
            <a:r>
              <a:rPr lang="en-US" dirty="0"/>
              <a:t>=(</a:t>
            </a:r>
            <a:r>
              <a:rPr lang="en-US" dirty="0">
                <a:solidFill>
                  <a:srgbClr val="7030A0"/>
                </a:solidFill>
              </a:rPr>
              <a:t>'950C5hAC_800x'</a:t>
            </a:r>
            <a:r>
              <a:rPr lang="en-US" dirty="0"/>
              <a:t>);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>
                <a:solidFill>
                  <a:srgbClr val="7030A0"/>
                </a:solidFill>
              </a:rPr>
              <a:t>('%s.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r>
              <a:rPr lang="en-US" dirty="0"/>
              <a:t>[h, w] = size(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</a:t>
            </a:r>
            <a:r>
              <a:rPr lang="en-US" dirty="0" smtClean="0">
                <a:solidFill>
                  <a:srgbClr val="00B050"/>
                </a:solidFill>
              </a:rPr>
              <a:t>Gaussian smoothing &amp; manual threshold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(i,1);</a:t>
            </a:r>
          </a:p>
          <a:p>
            <a:r>
              <a:rPr lang="en-US" dirty="0" smtClean="0"/>
              <a:t>t=114;</a:t>
            </a:r>
            <a:endParaRPr lang="en-US" dirty="0"/>
          </a:p>
          <a:p>
            <a:r>
              <a:rPr lang="en-US" dirty="0"/>
              <a:t>A = a&gt;t;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(150 </a:t>
            </a:r>
            <a:r>
              <a:rPr lang="en-US" dirty="0" err="1" smtClean="0">
                <a:solidFill>
                  <a:srgbClr val="00B050"/>
                </a:solidFill>
              </a:rPr>
              <a:t>px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/>
          </a:p>
          <a:p>
            <a:r>
              <a:rPr lang="en-US" dirty="0" err="1"/>
              <a:t>objSize</a:t>
            </a:r>
            <a:r>
              <a:rPr lang="en-US" dirty="0"/>
              <a:t> = </a:t>
            </a:r>
            <a:r>
              <a:rPr lang="en-US" dirty="0" smtClean="0"/>
              <a:t>50 </a:t>
            </a:r>
            <a:r>
              <a:rPr lang="en-US" dirty="0"/>
              <a:t>;</a:t>
            </a:r>
          </a:p>
          <a:p>
            <a:r>
              <a:rPr lang="en-US" dirty="0"/>
              <a:t>B = </a:t>
            </a:r>
            <a:r>
              <a:rPr lang="en-US" dirty="0" err="1"/>
              <a:t>bwareaopen</a:t>
            </a:r>
            <a:r>
              <a:rPr lang="en-US" dirty="0"/>
              <a:t>(</a:t>
            </a:r>
            <a:r>
              <a:rPr lang="en-US" dirty="0" err="1"/>
              <a:t>A,objSize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%% Filling </a:t>
            </a:r>
            <a:r>
              <a:rPr lang="en-US" dirty="0">
                <a:solidFill>
                  <a:srgbClr val="00B050"/>
                </a:solidFill>
              </a:rPr>
              <a:t>the black lamellae of secondary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err="1"/>
              <a:t>imclose</a:t>
            </a:r>
            <a:r>
              <a:rPr lang="en-US" dirty="0"/>
              <a:t>(</a:t>
            </a:r>
            <a:r>
              <a:rPr lang="en-US" dirty="0" err="1"/>
              <a:t>B,strel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'disk</a:t>
            </a:r>
            <a:r>
              <a:rPr lang="en-US" dirty="0" smtClean="0">
                <a:solidFill>
                  <a:srgbClr val="7030A0"/>
                </a:solidFill>
              </a:rPr>
              <a:t>',</a:t>
            </a:r>
            <a:r>
              <a:rPr lang="en-US" dirty="0" smtClean="0"/>
              <a:t>10)); 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Close the white grain </a:t>
            </a:r>
            <a:r>
              <a:rPr lang="en-US" dirty="0" smtClean="0">
                <a:solidFill>
                  <a:srgbClr val="00B050"/>
                </a:solidFill>
              </a:rPr>
              <a:t>(remove dark dot) </a:t>
            </a:r>
          </a:p>
          <a:p>
            <a:r>
              <a:rPr lang="en-US" dirty="0" err="1" smtClean="0"/>
              <a:t>objSize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1600 </a:t>
            </a:r>
            <a:r>
              <a:rPr lang="en-US" dirty="0"/>
              <a:t>;</a:t>
            </a:r>
          </a:p>
          <a:p>
            <a:r>
              <a:rPr lang="en-US" dirty="0"/>
              <a:t>D = ~</a:t>
            </a:r>
            <a:r>
              <a:rPr lang="en-US" dirty="0" err="1"/>
              <a:t>bwareaopen</a:t>
            </a:r>
            <a:r>
              <a:rPr lang="en-US" dirty="0"/>
              <a:t>(~</a:t>
            </a:r>
            <a:r>
              <a:rPr lang="en-US" dirty="0" err="1"/>
              <a:t>C,objSize</a:t>
            </a:r>
            <a:r>
              <a:rPr lang="en-US" dirty="0" smtClean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 – Alpha separation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Arrow Connector 9"/>
          <p:cNvCxnSpPr>
            <a:endCxn id="16" idx="3"/>
          </p:cNvCxnSpPr>
          <p:nvPr/>
        </p:nvCxnSpPr>
        <p:spPr>
          <a:xfrm flipV="1">
            <a:off x="4038650" y="3100167"/>
            <a:ext cx="6523254" cy="581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36870" y="2721685"/>
            <a:ext cx="2426287" cy="174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468166" y="2553825"/>
            <a:ext cx="640080" cy="64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95938" y="4397309"/>
            <a:ext cx="54864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V="1">
            <a:off x="2954539" y="4671629"/>
            <a:ext cx="2541399" cy="41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687774" y="5157551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3246930" y="5294711"/>
            <a:ext cx="5440844" cy="766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29" y="102863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13" y="3882135"/>
            <a:ext cx="3291840" cy="2468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3294" r="7233" b="7451"/>
          <a:stretch/>
        </p:blipFill>
        <p:spPr>
          <a:xfrm>
            <a:off x="746351" y="935915"/>
            <a:ext cx="3636708" cy="283464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Sharpening of </a:t>
            </a:r>
            <a:r>
              <a:rPr lang="el-GR" dirty="0" smtClean="0">
                <a:solidFill>
                  <a:schemeClr val="bg1"/>
                </a:solidFill>
              </a:rPr>
              <a:t>β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en-US" dirty="0" smtClean="0">
                <a:solidFill>
                  <a:schemeClr val="bg1"/>
                </a:solidFill>
              </a:rPr>
              <a:t> phase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433" y="41178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alpha phase is given the 0 value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idx</a:t>
            </a:r>
            <a:r>
              <a:rPr lang="en-US" dirty="0" smtClean="0"/>
              <a:t> </a:t>
            </a:r>
            <a:r>
              <a:rPr lang="en-US" dirty="0"/>
              <a:t>= find(D == 0);    </a:t>
            </a:r>
            <a:r>
              <a:rPr lang="en-US" dirty="0" smtClean="0">
                <a:solidFill>
                  <a:srgbClr val="00B050"/>
                </a:solidFill>
              </a:rPr>
              <a:t>% </a:t>
            </a:r>
            <a:r>
              <a:rPr lang="en-US" dirty="0" err="1" smtClean="0">
                <a:solidFill>
                  <a:srgbClr val="00B050"/>
                </a:solidFill>
              </a:rPr>
              <a:t>idx</a:t>
            </a:r>
            <a:r>
              <a:rPr lang="en-US" dirty="0" smtClean="0">
                <a:solidFill>
                  <a:srgbClr val="00B050"/>
                </a:solidFill>
              </a:rPr>
              <a:t> = index of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 phase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a(</a:t>
            </a:r>
            <a:r>
              <a:rPr lang="en-US" dirty="0" err="1"/>
              <a:t>idx</a:t>
            </a:r>
            <a:r>
              <a:rPr lang="en-US" dirty="0"/>
              <a:t>) = 0;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Sharpening of the </a:t>
            </a:r>
            <a:r>
              <a:rPr lang="el-GR" dirty="0" smtClean="0">
                <a:solidFill>
                  <a:srgbClr val="00B050"/>
                </a:solidFill>
              </a:rPr>
              <a:t>β</a:t>
            </a:r>
            <a:r>
              <a:rPr lang="en-US" dirty="0" smtClean="0">
                <a:solidFill>
                  <a:srgbClr val="00B050"/>
                </a:solidFill>
              </a:rPr>
              <a:t> and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2 phase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amount=8;</a:t>
            </a:r>
          </a:p>
          <a:p>
            <a:r>
              <a:rPr lang="en-US" dirty="0"/>
              <a:t>Sa = </a:t>
            </a:r>
            <a:r>
              <a:rPr lang="en-US" dirty="0" err="1"/>
              <a:t>imsharpen</a:t>
            </a:r>
            <a:r>
              <a:rPr lang="en-US" dirty="0"/>
              <a:t>(</a:t>
            </a:r>
            <a:r>
              <a:rPr lang="en-US" dirty="0" err="1"/>
              <a:t>a,'amount',amount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069" y="2153180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[D]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4268" y="3882137"/>
            <a:ext cx="705302" cy="388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79240" y="3882136"/>
            <a:ext cx="4377365" cy="1787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3450" r="7350" b="7138"/>
          <a:stretch/>
        </p:blipFill>
        <p:spPr>
          <a:xfrm>
            <a:off x="4605242" y="935915"/>
            <a:ext cx="3620382" cy="2834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3294" r="7351" b="7294"/>
          <a:stretch/>
        </p:blipFill>
        <p:spPr>
          <a:xfrm>
            <a:off x="8401012" y="935915"/>
            <a:ext cx="3625355" cy="2834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48" y="3882135"/>
            <a:ext cx="3291840" cy="24688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78" y="4117841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Threshold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224" y="5727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%% Masking of alpha phase (</a:t>
            </a:r>
            <a:r>
              <a:rPr lang="en-US" dirty="0" err="1">
                <a:solidFill>
                  <a:srgbClr val="00B050"/>
                </a:solidFill>
              </a:rPr>
              <a:t>NaN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 err="1"/>
              <a:t>Sa_NaN</a:t>
            </a:r>
            <a:r>
              <a:rPr lang="en-US" dirty="0"/>
              <a:t>=double(Sa);</a:t>
            </a:r>
          </a:p>
          <a:p>
            <a:r>
              <a:rPr lang="en-US" dirty="0" err="1"/>
              <a:t>Sa_NaN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)=</a:t>
            </a:r>
            <a:r>
              <a:rPr lang="en-US" dirty="0" err="1"/>
              <a:t>NaN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 threshold on remaining β and </a:t>
            </a:r>
            <a:r>
              <a:rPr lang="el-GR" dirty="0">
                <a:solidFill>
                  <a:srgbClr val="00B050"/>
                </a:solidFill>
              </a:rPr>
              <a:t>α</a:t>
            </a:r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 err="1"/>
              <a:t>Sa_nonans</a:t>
            </a:r>
            <a:r>
              <a:rPr lang="en-US" dirty="0"/>
              <a:t>=</a:t>
            </a:r>
            <a:r>
              <a:rPr lang="en-US" dirty="0" err="1"/>
              <a:t>Sa_NaN</a:t>
            </a:r>
            <a:r>
              <a:rPr lang="en-US" dirty="0"/>
              <a:t>(~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Sa_NaN</a:t>
            </a:r>
            <a:r>
              <a:rPr lang="en-US" dirty="0" smtClean="0"/>
              <a:t>(:)));</a:t>
            </a:r>
          </a:p>
          <a:p>
            <a:r>
              <a:rPr lang="en-US" dirty="0"/>
              <a:t>counts = </a:t>
            </a:r>
            <a:r>
              <a:rPr lang="en-US" dirty="0" err="1"/>
              <a:t>grscrep</a:t>
            </a:r>
            <a:r>
              <a:rPr lang="en-US" dirty="0"/>
              <a:t>(</a:t>
            </a:r>
            <a:r>
              <a:rPr lang="en-US" dirty="0" err="1"/>
              <a:t>Sa_nonans,size</a:t>
            </a:r>
            <a:r>
              <a:rPr lang="en-US" dirty="0"/>
              <a:t>(</a:t>
            </a:r>
            <a:r>
              <a:rPr lang="en-US" dirty="0" err="1"/>
              <a:t>Sa_nonans</a:t>
            </a:r>
            <a:r>
              <a:rPr lang="en-US" dirty="0"/>
              <a:t>),1);</a:t>
            </a:r>
          </a:p>
          <a:p>
            <a:r>
              <a:rPr lang="en-US" dirty="0"/>
              <a:t>t = </a:t>
            </a:r>
            <a:r>
              <a:rPr lang="en-US" dirty="0" err="1"/>
              <a:t>otsuthresh</a:t>
            </a:r>
            <a:r>
              <a:rPr lang="en-US" dirty="0"/>
              <a:t>(counts(2,:))*255;</a:t>
            </a:r>
          </a:p>
          <a:p>
            <a:endParaRPr lang="en-US" dirty="0"/>
          </a:p>
          <a:p>
            <a:r>
              <a:rPr lang="en-US" dirty="0"/>
              <a:t>Salpha1 = D==0;</a:t>
            </a:r>
          </a:p>
          <a:p>
            <a:r>
              <a:rPr lang="en-US" dirty="0"/>
              <a:t>Salpha2 = </a:t>
            </a:r>
            <a:r>
              <a:rPr lang="en-US" dirty="0" err="1"/>
              <a:t>Sa_NaN</a:t>
            </a:r>
            <a:r>
              <a:rPr lang="en-US" dirty="0"/>
              <a:t>&lt;=t;</a:t>
            </a:r>
          </a:p>
          <a:p>
            <a:r>
              <a:rPr lang="en-US" dirty="0" err="1"/>
              <a:t>Sbeta</a:t>
            </a:r>
            <a:r>
              <a:rPr lang="en-US" dirty="0"/>
              <a:t> = </a:t>
            </a:r>
            <a:r>
              <a:rPr lang="en-US" dirty="0" err="1"/>
              <a:t>Sa_NaN</a:t>
            </a:r>
            <a:r>
              <a:rPr lang="en-US" dirty="0"/>
              <a:t>&gt;t;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Remove small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2 and </a:t>
            </a:r>
            <a:r>
              <a:rPr lang="el-GR" dirty="0" smtClean="0">
                <a:solidFill>
                  <a:srgbClr val="00B050"/>
                </a:solidFill>
              </a:rPr>
              <a:t>β</a:t>
            </a:r>
            <a:r>
              <a:rPr lang="en-US" dirty="0" smtClean="0">
                <a:solidFill>
                  <a:srgbClr val="00B050"/>
                </a:solidFill>
              </a:rPr>
              <a:t> dot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SbetaN</a:t>
            </a:r>
            <a:r>
              <a:rPr lang="en-US" dirty="0"/>
              <a:t> = ~</a:t>
            </a:r>
            <a:r>
              <a:rPr lang="en-US" dirty="0" err="1"/>
              <a:t>bwareaopen</a:t>
            </a:r>
            <a:r>
              <a:rPr lang="en-US" dirty="0"/>
              <a:t>(~Sbeta,20); </a:t>
            </a:r>
            <a:endParaRPr lang="en-US" dirty="0" smtClean="0"/>
          </a:p>
          <a:p>
            <a:r>
              <a:rPr lang="en-US" dirty="0" err="1" smtClean="0"/>
              <a:t>SbetaN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bwareaopen</a:t>
            </a:r>
            <a:r>
              <a:rPr lang="en-US" dirty="0"/>
              <a:t>(SbetaN,20);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% delete alpha 2 that are now beta</a:t>
            </a:r>
          </a:p>
          <a:p>
            <a:r>
              <a:rPr lang="en-US" dirty="0"/>
              <a:t>Salpha2N = ~(Salpha1 + </a:t>
            </a:r>
            <a:r>
              <a:rPr lang="en-US" dirty="0" err="1"/>
              <a:t>SbetaN</a:t>
            </a: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2155" y="4534071"/>
            <a:ext cx="7196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%% Save three phases as a tiff file</a:t>
            </a:r>
          </a:p>
          <a:p>
            <a:r>
              <a:rPr lang="en-US" dirty="0" err="1" smtClean="0"/>
              <a:t>SFinalSegN</a:t>
            </a:r>
            <a:r>
              <a:rPr lang="en-US" dirty="0" smtClean="0"/>
              <a:t> </a:t>
            </a:r>
            <a:r>
              <a:rPr lang="en-US" dirty="0"/>
              <a:t>=zeros(h,w,3);</a:t>
            </a:r>
          </a:p>
          <a:p>
            <a:r>
              <a:rPr lang="en-US" dirty="0" err="1"/>
              <a:t>SFinalSegN</a:t>
            </a:r>
            <a:r>
              <a:rPr lang="en-US" dirty="0"/>
              <a:t>(:,:,1)=Salpha2N;</a:t>
            </a:r>
          </a:p>
          <a:p>
            <a:r>
              <a:rPr lang="en-US" dirty="0" err="1"/>
              <a:t>SFinalSegN</a:t>
            </a:r>
            <a:r>
              <a:rPr lang="en-US" dirty="0"/>
              <a:t>(:,:,2)=</a:t>
            </a:r>
            <a:r>
              <a:rPr lang="en-US" dirty="0" smtClean="0"/>
              <a:t>Salpha1;</a:t>
            </a:r>
            <a:endParaRPr lang="en-US" dirty="0"/>
          </a:p>
          <a:p>
            <a:r>
              <a:rPr lang="en-US" dirty="0" err="1"/>
              <a:t>SFinalSegN</a:t>
            </a:r>
            <a:r>
              <a:rPr lang="en-US" dirty="0"/>
              <a:t>(:,:,3)=</a:t>
            </a:r>
            <a:r>
              <a:rPr lang="en-US" dirty="0" err="1"/>
              <a:t>SbetaN</a:t>
            </a:r>
            <a:r>
              <a:rPr lang="en-US" dirty="0" smtClean="0"/>
              <a:t>;</a:t>
            </a: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SFinalSegN,sprintf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</a:t>
            </a:r>
            <a:r>
              <a:rPr lang="en-US" dirty="0" err="1">
                <a:solidFill>
                  <a:srgbClr val="7030A0"/>
                </a:solidFill>
              </a:rPr>
              <a:t>s_Segmented</a:t>
            </a:r>
            <a:r>
              <a:rPr lang="en-US" dirty="0">
                <a:solidFill>
                  <a:srgbClr val="7030A0"/>
                </a:solidFill>
              </a:rPr>
              <a:t>(shap8)_</a:t>
            </a:r>
            <a:r>
              <a:rPr lang="en-US" dirty="0" smtClean="0">
                <a:solidFill>
                  <a:srgbClr val="7030A0"/>
                </a:solidFill>
              </a:rPr>
              <a:t>NoNaNs.</a:t>
            </a:r>
            <a:r>
              <a:rPr lang="en-US" dirty="0" err="1" smtClean="0">
                <a:solidFill>
                  <a:srgbClr val="7030A0"/>
                </a:solidFill>
              </a:rPr>
              <a:t>tif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smtClean="0"/>
              <a:t>,</a:t>
            </a:r>
            <a:r>
              <a:rPr lang="en-US" dirty="0" err="1" smtClean="0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8288" y="3152723"/>
            <a:ext cx="2485921" cy="666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40594" y="4270786"/>
            <a:ext cx="3663806" cy="430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8" t="27868" r="35853" b="43897"/>
          <a:stretch/>
        </p:blipFill>
        <p:spPr>
          <a:xfrm>
            <a:off x="9735936" y="993464"/>
            <a:ext cx="2293619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5579" r="23582" b="12094"/>
          <a:stretch/>
        </p:blipFill>
        <p:spPr>
          <a:xfrm>
            <a:off x="5078536" y="993464"/>
            <a:ext cx="2251537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t="5579" r="23367" b="12301"/>
          <a:stretch/>
        </p:blipFill>
        <p:spPr>
          <a:xfrm>
            <a:off x="7404400" y="993464"/>
            <a:ext cx="22572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91" y="933166"/>
            <a:ext cx="7022592" cy="5486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76950"/>
              </p:ext>
            </p:extLst>
          </p:nvPr>
        </p:nvGraphicFramePr>
        <p:xfrm>
          <a:off x="106680" y="1201681"/>
          <a:ext cx="215202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194272405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1553859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2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4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325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33</cp:revision>
  <dcterms:created xsi:type="dcterms:W3CDTF">2018-09-15T18:50:19Z</dcterms:created>
  <dcterms:modified xsi:type="dcterms:W3CDTF">2018-10-09T07:31:27Z</dcterms:modified>
</cp:coreProperties>
</file>