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7"/>
  </p:notesMasterIdLst>
  <p:sldIdLst>
    <p:sldId id="380" r:id="rId2"/>
    <p:sldId id="383" r:id="rId3"/>
    <p:sldId id="405" r:id="rId4"/>
    <p:sldId id="417" r:id="rId5"/>
    <p:sldId id="406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418" r:id="rId16"/>
    <p:sldId id="419" r:id="rId17"/>
    <p:sldId id="420" r:id="rId18"/>
    <p:sldId id="393" r:id="rId19"/>
    <p:sldId id="421" r:id="rId20"/>
    <p:sldId id="394" r:id="rId21"/>
    <p:sldId id="395" r:id="rId22"/>
    <p:sldId id="396" r:id="rId23"/>
    <p:sldId id="397" r:id="rId24"/>
    <p:sldId id="398" r:id="rId25"/>
    <p:sldId id="402" r:id="rId26"/>
    <p:sldId id="401" r:id="rId27"/>
    <p:sldId id="403" r:id="rId28"/>
    <p:sldId id="404" r:id="rId29"/>
    <p:sldId id="407" r:id="rId30"/>
    <p:sldId id="408" r:id="rId31"/>
    <p:sldId id="409" r:id="rId32"/>
    <p:sldId id="410" r:id="rId33"/>
    <p:sldId id="411" r:id="rId34"/>
    <p:sldId id="422" r:id="rId35"/>
    <p:sldId id="413" r:id="rId36"/>
    <p:sldId id="414" r:id="rId37"/>
    <p:sldId id="415" r:id="rId38"/>
    <p:sldId id="423" r:id="rId39"/>
    <p:sldId id="424" r:id="rId40"/>
    <p:sldId id="425" r:id="rId41"/>
    <p:sldId id="426" r:id="rId42"/>
    <p:sldId id="427" r:id="rId43"/>
    <p:sldId id="428" r:id="rId44"/>
    <p:sldId id="416" r:id="rId45"/>
    <p:sldId id="381" r:id="rId46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1015"/>
    <a:srgbClr val="DA1F28"/>
    <a:srgbClr val="EC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7606" autoAdjust="0"/>
  </p:normalViewPr>
  <p:slideViewPr>
    <p:cSldViewPr>
      <p:cViewPr varScale="1">
        <p:scale>
          <a:sx n="102" d="100"/>
          <a:sy n="102" d="100"/>
        </p:scale>
        <p:origin x="782" y="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30/11/2022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dados:</a:t>
            </a:r>
            <a:br>
              <a:rPr lang="pt-BR" dirty="0"/>
            </a:br>
            <a:r>
              <a:rPr lang="pt-BR" dirty="0"/>
              <a:t>um fechamento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  <a:highlight>
                  <a:srgbClr val="FFFF00"/>
                </a:highlight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CB5D95-6460-4CAE-BBDB-19745C7FA677}"/>
              </a:ext>
            </a:extLst>
          </p:cNvPr>
          <p:cNvSpPr/>
          <p:nvPr/>
        </p:nvSpPr>
        <p:spPr>
          <a:xfrm>
            <a:off x="5583342" y="-20538"/>
            <a:ext cx="720080" cy="720080"/>
          </a:xfrm>
          <a:prstGeom prst="ellipse">
            <a:avLst/>
          </a:prstGeom>
          <a:solidFill>
            <a:srgbClr val="EC8F93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F4821D3-E996-4D27-A68C-A9C206DD5292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E0808AC-956F-413B-AD62-D5EE7DB767C9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2D5E9D-967A-4BF7-B9FF-8EBCF935D72F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B0D716E-D354-437A-B7F2-6147FAAA02AF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1938CDF-57CA-49F1-80C2-D66022EE88F2}"/>
              </a:ext>
            </a:extLst>
          </p:cNvPr>
          <p:cNvCxnSpPr>
            <a:cxnSpLocks/>
            <a:stCxn id="18" idx="1"/>
            <a:endCxn id="16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4B488A6D-8550-4753-A2B6-2D6D4FE44B77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454105F-CEF2-4308-8E20-F1B651372B03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1BA8341-468A-456D-A56F-0C414A6F9B2E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EBF312D-EF44-4639-B8B3-2F8CB02738E3}"/>
              </a:ext>
            </a:extLst>
          </p:cNvPr>
          <p:cNvCxnSpPr>
            <a:cxnSpLocks/>
            <a:stCxn id="23" idx="1"/>
            <a:endCxn id="18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11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C0F501-675F-4DAE-9509-6C5D153A730F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BD3C96F-C469-47B1-BE2E-44D0C83358FF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343F1CA-6215-42D6-ABFD-99ACA28FEFF3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5CEAB17-F6AC-4913-ADB5-1F49C4E26115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381671-54D4-4F95-8902-333ACDE40828}"/>
              </a:ext>
            </a:extLst>
          </p:cNvPr>
          <p:cNvCxnSpPr>
            <a:cxnSpLocks/>
            <a:stCxn id="20" idx="1"/>
            <a:endCxn id="19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B996B3FB-A674-4DE2-947D-3F162F16D207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E705435-E001-42D0-A1F1-B69C6351C253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9EDA204-52D0-43EB-92B8-D17052D4B95A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41E81F3-6D44-482C-A1F1-63B5CEB14E56}"/>
              </a:ext>
            </a:extLst>
          </p:cNvPr>
          <p:cNvCxnSpPr>
            <a:cxnSpLocks/>
            <a:stCxn id="25" idx="1"/>
            <a:endCxn id="20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5DA15819-221B-4A08-88AD-57CA600BC853}"/>
              </a:ext>
            </a:extLst>
          </p:cNvPr>
          <p:cNvSpPr/>
          <p:nvPr/>
        </p:nvSpPr>
        <p:spPr>
          <a:xfrm>
            <a:off x="52920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02FE498-6FE7-496E-BED8-AABC4832FB21}"/>
              </a:ext>
            </a:extLst>
          </p:cNvPr>
          <p:cNvCxnSpPr>
            <a:cxnSpLocks/>
            <a:stCxn id="20" idx="3"/>
            <a:endCxn id="28" idx="7"/>
          </p:cNvCxnSpPr>
          <p:nvPr/>
        </p:nvCxnSpPr>
        <p:spPr>
          <a:xfrm flipH="1">
            <a:off x="5906707" y="1746217"/>
            <a:ext cx="78697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12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3766206-B81B-40DB-8FD7-F1031F43DF3D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97CFCC1-049A-46DB-B5FF-6B98A5B354D0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6EA32C5-4968-4009-ACC8-333746417ED9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8B34B58-4137-4A43-917F-15031C084588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0491A23B-1E21-436E-B720-4B260DDA2740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8375D28D-92D9-4605-848C-B9CCF35988C6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1E4DEB2-80AD-40B1-B26B-1DFE05E9A21A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31ED14E-7464-47A6-A944-1048CB88CD65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ACFDF0A-EBE3-40BD-9966-526E2C5D1150}"/>
              </a:ext>
            </a:extLst>
          </p:cNvPr>
          <p:cNvCxnSpPr>
            <a:cxnSpLocks/>
            <a:stCxn id="31" idx="1"/>
            <a:endCxn id="26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A4A55FC4-CB3D-4569-AD59-2383B0652CA9}"/>
              </a:ext>
            </a:extLst>
          </p:cNvPr>
          <p:cNvSpPr/>
          <p:nvPr/>
        </p:nvSpPr>
        <p:spPr>
          <a:xfrm>
            <a:off x="52920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3A3E3DB-9D5B-4AB2-8018-5FD7E2470CC7}"/>
              </a:ext>
            </a:extLst>
          </p:cNvPr>
          <p:cNvCxnSpPr>
            <a:cxnSpLocks/>
            <a:stCxn id="26" idx="3"/>
            <a:endCxn id="34" idx="7"/>
          </p:cNvCxnSpPr>
          <p:nvPr/>
        </p:nvCxnSpPr>
        <p:spPr>
          <a:xfrm flipH="1">
            <a:off x="5906707" y="1746217"/>
            <a:ext cx="78697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9E7BC49F-85DC-4E23-9BEB-55EE0BE83191}"/>
              </a:ext>
            </a:extLst>
          </p:cNvPr>
          <p:cNvSpPr/>
          <p:nvPr/>
        </p:nvSpPr>
        <p:spPr>
          <a:xfrm>
            <a:off x="3347864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4AE3EA2-4C03-418A-B1D7-CC5510BF12D2}"/>
              </a:ext>
            </a:extLst>
          </p:cNvPr>
          <p:cNvCxnSpPr>
            <a:cxnSpLocks/>
            <a:stCxn id="37" idx="1"/>
            <a:endCxn id="27" idx="5"/>
          </p:cNvCxnSpPr>
          <p:nvPr/>
        </p:nvCxnSpPr>
        <p:spPr>
          <a:xfrm flipH="1" flipV="1">
            <a:off x="3242411" y="1746217"/>
            <a:ext cx="210906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D66B5D0A-A43A-4E00-AA71-E10F0A573C6D}"/>
              </a:ext>
            </a:extLst>
          </p:cNvPr>
          <p:cNvSpPr/>
          <p:nvPr/>
        </p:nvSpPr>
        <p:spPr>
          <a:xfrm>
            <a:off x="6876256" y="257175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Elisa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7C66DAF6-8EFA-46CD-AD5C-05CD8778E337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7490883" y="2406638"/>
            <a:ext cx="272525" cy="270565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5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13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  <a:r>
              <a:rPr lang="pt-BR" sz="1400" dirty="0">
                <a:solidFill>
                  <a:srgbClr val="C00000"/>
                </a:solidFill>
              </a:rPr>
              <a:t>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40B9506-9E75-4CA8-A697-24E17ED2AEED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472310E-9C50-4412-A463-DF7AC02D1902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E12772C-DA22-427F-ABD9-7530751B1FCF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EA7A171-E69F-4A9E-BBC6-B9A0C05BF192}"/>
              </a:ext>
            </a:extLst>
          </p:cNvPr>
          <p:cNvCxnSpPr>
            <a:cxnSpLocks/>
            <a:stCxn id="31" idx="3"/>
            <a:endCxn id="33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59C607D-FCB4-4EAF-89EF-DE88E54CDB60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4954B080-4B14-4744-8CF8-B4A4C214C87D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4F959EC-EDE7-4E44-A8E3-F245AB42A036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57955E04-5868-4A1F-B1FD-8A713D91EB52}"/>
              </a:ext>
            </a:extLst>
          </p:cNvPr>
          <p:cNvCxnSpPr>
            <a:cxnSpLocks/>
            <a:stCxn id="33" idx="3"/>
            <a:endCxn id="36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67FFDC4-F6CF-493E-A935-033D5E4C834C}"/>
              </a:ext>
            </a:extLst>
          </p:cNvPr>
          <p:cNvCxnSpPr>
            <a:cxnSpLocks/>
            <a:stCxn id="37" idx="1"/>
            <a:endCxn id="32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F8E0779E-1E36-4E93-9F5D-5D36B93CE865}"/>
              </a:ext>
            </a:extLst>
          </p:cNvPr>
          <p:cNvSpPr/>
          <p:nvPr/>
        </p:nvSpPr>
        <p:spPr>
          <a:xfrm>
            <a:off x="52920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53485590-B70D-4F19-85E1-C184DD80F607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5906707" y="1746217"/>
            <a:ext cx="78697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720EEFB6-E8B9-4BAF-B8F5-B225154EF391}"/>
              </a:ext>
            </a:extLst>
          </p:cNvPr>
          <p:cNvSpPr/>
          <p:nvPr/>
        </p:nvSpPr>
        <p:spPr>
          <a:xfrm>
            <a:off x="3347864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B9FF906-E4A4-4E81-8C78-63EB710E2E00}"/>
              </a:ext>
            </a:extLst>
          </p:cNvPr>
          <p:cNvCxnSpPr>
            <a:cxnSpLocks/>
            <a:stCxn id="43" idx="1"/>
            <a:endCxn id="33" idx="5"/>
          </p:cNvCxnSpPr>
          <p:nvPr/>
        </p:nvCxnSpPr>
        <p:spPr>
          <a:xfrm flipH="1" flipV="1">
            <a:off x="3242411" y="1746217"/>
            <a:ext cx="210906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1EE1B586-56A2-402B-8A25-E26029F39C60}"/>
              </a:ext>
            </a:extLst>
          </p:cNvPr>
          <p:cNvSpPr/>
          <p:nvPr/>
        </p:nvSpPr>
        <p:spPr>
          <a:xfrm>
            <a:off x="7668344" y="3298037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Juliana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2342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AB5CE07-FB48-4894-92D0-E62FDA8DEB29}"/>
              </a:ext>
            </a:extLst>
          </p:cNvPr>
          <p:cNvSpPr/>
          <p:nvPr/>
        </p:nvSpPr>
        <p:spPr>
          <a:xfrm>
            <a:off x="5999133" y="3281998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2342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302F2A05-287C-4B8C-A834-A4B18EC913C7}"/>
              </a:ext>
            </a:extLst>
          </p:cNvPr>
          <p:cNvCxnSpPr>
            <a:cxnSpLocks/>
            <a:stCxn id="58" idx="3"/>
            <a:endCxn id="47" idx="7"/>
          </p:cNvCxnSpPr>
          <p:nvPr/>
        </p:nvCxnSpPr>
        <p:spPr>
          <a:xfrm flipH="1">
            <a:off x="6613760" y="3186377"/>
            <a:ext cx="367949" cy="20107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8DF0DB4-607B-4942-9AB2-69EFFA40E73F}"/>
              </a:ext>
            </a:extLst>
          </p:cNvPr>
          <p:cNvCxnSpPr>
            <a:cxnSpLocks/>
            <a:stCxn id="58" idx="5"/>
            <a:endCxn id="46" idx="1"/>
          </p:cNvCxnSpPr>
          <p:nvPr/>
        </p:nvCxnSpPr>
        <p:spPr>
          <a:xfrm>
            <a:off x="7490883" y="3186377"/>
            <a:ext cx="282914" cy="217113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075689E5-15DD-4A0F-A750-3B1AECF894FD}"/>
              </a:ext>
            </a:extLst>
          </p:cNvPr>
          <p:cNvSpPr/>
          <p:nvPr/>
        </p:nvSpPr>
        <p:spPr>
          <a:xfrm>
            <a:off x="6876256" y="257175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Elisa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C57A8B01-EE9C-47D8-9547-2F7C1DB2D37D}"/>
              </a:ext>
            </a:extLst>
          </p:cNvPr>
          <p:cNvCxnSpPr>
            <a:cxnSpLocks/>
            <a:stCxn id="58" idx="7"/>
            <a:endCxn id="37" idx="3"/>
          </p:cNvCxnSpPr>
          <p:nvPr/>
        </p:nvCxnSpPr>
        <p:spPr>
          <a:xfrm flipV="1">
            <a:off x="7490883" y="2406638"/>
            <a:ext cx="272525" cy="270565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  <a:r>
              <a:rPr lang="pt-BR" sz="1400" dirty="0">
                <a:solidFill>
                  <a:srgbClr val="C00000"/>
                </a:solidFill>
              </a:rPr>
              <a:t>		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2601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Juliana</a:t>
            </a:r>
            <a:endParaRPr lang="pt-BR" sz="1400" strike="sngStrike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0C4F358D-5FF8-4255-9187-1A1D8EED26DD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C1610C9-FA37-4F65-9781-4FD0DE8811C1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2F32BFF9-83DB-42F5-B1A5-F23EEDFFBA8E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13E324F-4C5C-4C46-B9B0-5F1379AFFBEA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3B2E53C-89CB-4066-A589-5ABC9EFFBEA7}"/>
              </a:ext>
            </a:extLst>
          </p:cNvPr>
          <p:cNvCxnSpPr>
            <a:cxnSpLocks/>
            <a:stCxn id="47" idx="1"/>
            <a:endCxn id="46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5040100A-03DA-44CD-BBA7-3F6301C7026A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CBE0B8C3-E036-4B2A-9C11-F928D6C98F95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1EC4AB6-E691-4367-B018-2F9474313428}"/>
              </a:ext>
            </a:extLst>
          </p:cNvPr>
          <p:cNvCxnSpPr>
            <a:cxnSpLocks/>
            <a:stCxn id="48" idx="3"/>
            <a:endCxn id="51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D9355183-E390-4AC0-BEA6-0FF7FDA87BDA}"/>
              </a:ext>
            </a:extLst>
          </p:cNvPr>
          <p:cNvCxnSpPr>
            <a:cxnSpLocks/>
            <a:stCxn id="52" idx="1"/>
            <a:endCxn id="47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5ED8CC42-21BE-40A9-9C78-5C6388529F2F}"/>
              </a:ext>
            </a:extLst>
          </p:cNvPr>
          <p:cNvSpPr/>
          <p:nvPr/>
        </p:nvSpPr>
        <p:spPr>
          <a:xfrm>
            <a:off x="52920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507E2184-959A-4B48-B6D5-A40202E83B35}"/>
              </a:ext>
            </a:extLst>
          </p:cNvPr>
          <p:cNvCxnSpPr>
            <a:cxnSpLocks/>
            <a:stCxn id="47" idx="3"/>
            <a:endCxn id="55" idx="7"/>
          </p:cNvCxnSpPr>
          <p:nvPr/>
        </p:nvCxnSpPr>
        <p:spPr>
          <a:xfrm flipH="1">
            <a:off x="5906707" y="1746217"/>
            <a:ext cx="78697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5C98B476-8708-4B05-8730-0E83F203FA60}"/>
              </a:ext>
            </a:extLst>
          </p:cNvPr>
          <p:cNvSpPr/>
          <p:nvPr/>
        </p:nvSpPr>
        <p:spPr>
          <a:xfrm>
            <a:off x="3347864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0CF8138-F1DF-4CD6-BAE4-2C5FD68B4C38}"/>
              </a:ext>
            </a:extLst>
          </p:cNvPr>
          <p:cNvCxnSpPr>
            <a:cxnSpLocks/>
            <a:stCxn id="57" idx="1"/>
            <a:endCxn id="48" idx="5"/>
          </p:cNvCxnSpPr>
          <p:nvPr/>
        </p:nvCxnSpPr>
        <p:spPr>
          <a:xfrm flipH="1" flipV="1">
            <a:off x="3242411" y="1746217"/>
            <a:ext cx="210906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1DA5538B-D755-4BD6-88C1-F16E8FF83C75}"/>
              </a:ext>
            </a:extLst>
          </p:cNvPr>
          <p:cNvSpPr/>
          <p:nvPr/>
        </p:nvSpPr>
        <p:spPr>
          <a:xfrm>
            <a:off x="7668344" y="3298037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Juliana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2342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FAF43396-BA12-433F-A4F9-DCD8956B1AE6}"/>
              </a:ext>
            </a:extLst>
          </p:cNvPr>
          <p:cNvSpPr/>
          <p:nvPr/>
        </p:nvSpPr>
        <p:spPr>
          <a:xfrm>
            <a:off x="5999133" y="3281998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2342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89B18A4-11B6-4339-9E61-A565D66FA97F}"/>
              </a:ext>
            </a:extLst>
          </p:cNvPr>
          <p:cNvCxnSpPr>
            <a:cxnSpLocks/>
            <a:stCxn id="63" idx="3"/>
            <a:endCxn id="60" idx="7"/>
          </p:cNvCxnSpPr>
          <p:nvPr/>
        </p:nvCxnSpPr>
        <p:spPr>
          <a:xfrm flipH="1">
            <a:off x="6613760" y="3186377"/>
            <a:ext cx="367949" cy="20107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5452FBAC-1DD9-4868-BA55-F214D2DC1B3B}"/>
              </a:ext>
            </a:extLst>
          </p:cNvPr>
          <p:cNvCxnSpPr>
            <a:cxnSpLocks/>
            <a:stCxn id="63" idx="5"/>
            <a:endCxn id="59" idx="1"/>
          </p:cNvCxnSpPr>
          <p:nvPr/>
        </p:nvCxnSpPr>
        <p:spPr>
          <a:xfrm>
            <a:off x="7490883" y="3186377"/>
            <a:ext cx="282914" cy="217113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D6896C28-3192-4D56-9324-2013CD1E8EE6}"/>
              </a:ext>
            </a:extLst>
          </p:cNvPr>
          <p:cNvSpPr/>
          <p:nvPr/>
        </p:nvSpPr>
        <p:spPr>
          <a:xfrm>
            <a:off x="6876256" y="257175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Elisa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8CA9A24-E525-48CB-89DF-BF66659B0599}"/>
              </a:ext>
            </a:extLst>
          </p:cNvPr>
          <p:cNvCxnSpPr>
            <a:cxnSpLocks/>
            <a:stCxn id="63" idx="7"/>
            <a:endCxn id="52" idx="3"/>
          </p:cNvCxnSpPr>
          <p:nvPr/>
        </p:nvCxnSpPr>
        <p:spPr>
          <a:xfrm flipV="1">
            <a:off x="7490883" y="2406638"/>
            <a:ext cx="272525" cy="270565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ECD8ECAC-646A-4990-9864-9A75179E9A34}"/>
              </a:ext>
            </a:extLst>
          </p:cNvPr>
          <p:cNvSpPr/>
          <p:nvPr/>
        </p:nvSpPr>
        <p:spPr>
          <a:xfrm>
            <a:off x="6631251" y="4143676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2601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32CE3CAA-2FAE-4673-88E4-3F3C5AA29545}"/>
              </a:ext>
            </a:extLst>
          </p:cNvPr>
          <p:cNvCxnSpPr>
            <a:cxnSpLocks/>
            <a:stCxn id="65" idx="0"/>
            <a:endCxn id="60" idx="5"/>
          </p:cNvCxnSpPr>
          <p:nvPr/>
        </p:nvCxnSpPr>
        <p:spPr>
          <a:xfrm flipH="1" flipV="1">
            <a:off x="6613760" y="3896625"/>
            <a:ext cx="377531" cy="247051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36473E96-82D2-4B15-BACA-38A6D9CEB5E7}"/>
              </a:ext>
            </a:extLst>
          </p:cNvPr>
          <p:cNvSpPr/>
          <p:nvPr/>
        </p:nvSpPr>
        <p:spPr>
          <a:xfrm>
            <a:off x="4102968" y="266071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2601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4D0D24F9-7125-4173-B329-BEFCF21E7A39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3962491" y="2466297"/>
            <a:ext cx="245930" cy="29986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BAAAA6F7-2A37-4744-B29B-213EA713A53A}"/>
              </a:ext>
            </a:extLst>
          </p:cNvPr>
          <p:cNvSpPr/>
          <p:nvPr/>
        </p:nvSpPr>
        <p:spPr>
          <a:xfrm>
            <a:off x="8421869" y="2567678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60" dirty="0">
                <a:latin typeface="Delicious" panose="02000506040000020004" pitchFamily="50" charset="0"/>
              </a:rPr>
              <a:t>Mariana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2601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6D00A68-4970-4493-A802-70FC3702AB55}"/>
              </a:ext>
            </a:extLst>
          </p:cNvPr>
          <p:cNvCxnSpPr>
            <a:cxnSpLocks/>
            <a:stCxn id="52" idx="5"/>
            <a:endCxn id="74" idx="1"/>
          </p:cNvCxnSpPr>
          <p:nvPr/>
        </p:nvCxnSpPr>
        <p:spPr>
          <a:xfrm>
            <a:off x="8282812" y="2406638"/>
            <a:ext cx="244510" cy="266493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35917A07-6127-48E1-84B0-4B06070F33F6}"/>
              </a:ext>
            </a:extLst>
          </p:cNvPr>
          <p:cNvSpPr/>
          <p:nvPr/>
        </p:nvSpPr>
        <p:spPr>
          <a:xfrm>
            <a:off x="8404278" y="4095761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60" dirty="0">
                <a:latin typeface="Delicious" panose="02000506040000020004" pitchFamily="50" charset="0"/>
              </a:rPr>
              <a:t>Juliana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2601</a:t>
            </a: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20586E56-D0A6-4C93-AEB8-D7B126F9F2F8}"/>
              </a:ext>
            </a:extLst>
          </p:cNvPr>
          <p:cNvCxnSpPr>
            <a:cxnSpLocks/>
            <a:stCxn id="59" idx="5"/>
            <a:endCxn id="80" idx="1"/>
          </p:cNvCxnSpPr>
          <p:nvPr/>
        </p:nvCxnSpPr>
        <p:spPr>
          <a:xfrm>
            <a:off x="8282971" y="3912664"/>
            <a:ext cx="226760" cy="288550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42AE1-C2C2-5CF2-25F5-6F002CF7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com valores de chave repetidos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2D3BF-02B5-24A2-F99B-82DF17017B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Desbalanceamento da árvore</a:t>
            </a:r>
          </a:p>
          <a:p>
            <a:endParaRPr lang="pt-BR" dirty="0"/>
          </a:p>
          <a:p>
            <a:r>
              <a:rPr lang="pt-BR" dirty="0"/>
              <a:t>Desperdício de recursos</a:t>
            </a:r>
          </a:p>
          <a:p>
            <a:endParaRPr lang="pt-BR" dirty="0"/>
          </a:p>
          <a:p>
            <a:r>
              <a:rPr lang="pt-BR" dirty="0"/>
              <a:t>Piora no desempenho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E1A9F3-2618-8BAC-7EA7-9C61B611BF9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09E775-7CDC-AF0C-0583-5DBC729BB5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481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09FAA-E4C3-4E00-4571-3A6E16C3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compostas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A8402-E250-BBC3-E986-28962F1C76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Árvores de listas: uma lista tem um identificador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26D6B-5D0B-5F36-10C7-CA33372D7E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DC81DB-D83F-7361-3611-FC01B6599B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16</a:t>
            </a:fld>
            <a:endParaRPr lang="pt-BR" alt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5B83ADF5-9747-8932-90AF-90296E84C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10118"/>
              </p:ext>
            </p:extLst>
          </p:nvPr>
        </p:nvGraphicFramePr>
        <p:xfrm>
          <a:off x="3707904" y="1563638"/>
          <a:ext cx="1463826" cy="2863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71">
                  <a:extLst>
                    <a:ext uri="{9D8B030D-6E8A-4147-A177-3AD203B41FA5}">
                      <a16:colId xmlns:a16="http://schemas.microsoft.com/office/drawing/2014/main" val="171737018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1268605369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54088222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45881396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33358720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31519463"/>
                    </a:ext>
                  </a:extLst>
                </a:gridCol>
              </a:tblGrid>
              <a:tr h="286329"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extLst>
                  <a:ext uri="{0D108BD9-81ED-4DB2-BD59-A6C34878D82A}">
                    <a16:rowId xmlns:a16="http://schemas.microsoft.com/office/drawing/2014/main" val="206972731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C9CF654-B476-0D3F-C9BB-F4FB66782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96801"/>
              </p:ext>
            </p:extLst>
          </p:nvPr>
        </p:nvGraphicFramePr>
        <p:xfrm>
          <a:off x="2567291" y="3532992"/>
          <a:ext cx="1463826" cy="2863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71">
                  <a:extLst>
                    <a:ext uri="{9D8B030D-6E8A-4147-A177-3AD203B41FA5}">
                      <a16:colId xmlns:a16="http://schemas.microsoft.com/office/drawing/2014/main" val="171737018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1268605369"/>
                    </a:ext>
                  </a:extLst>
                </a:gridCol>
                <a:gridCol w="175412">
                  <a:extLst>
                    <a:ext uri="{9D8B030D-6E8A-4147-A177-3AD203B41FA5}">
                      <a16:colId xmlns:a16="http://schemas.microsoft.com/office/drawing/2014/main" val="2540882220"/>
                    </a:ext>
                  </a:extLst>
                </a:gridCol>
                <a:gridCol w="312530">
                  <a:extLst>
                    <a:ext uri="{9D8B030D-6E8A-4147-A177-3AD203B41FA5}">
                      <a16:colId xmlns:a16="http://schemas.microsoft.com/office/drawing/2014/main" val="245881396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33358720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31519463"/>
                    </a:ext>
                  </a:extLst>
                </a:gridCol>
              </a:tblGrid>
              <a:tr h="286329"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extLst>
                  <a:ext uri="{0D108BD9-81ED-4DB2-BD59-A6C34878D82A}">
                    <a16:rowId xmlns:a16="http://schemas.microsoft.com/office/drawing/2014/main" val="2069727312"/>
                  </a:ext>
                </a:extLst>
              </a:tr>
            </a:tbl>
          </a:graphicData>
        </a:graphic>
      </p:graphicFrame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7FAD6ECF-C3CB-CC8F-D427-9856FB1BD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30164"/>
              </p:ext>
            </p:extLst>
          </p:nvPr>
        </p:nvGraphicFramePr>
        <p:xfrm>
          <a:off x="4834720" y="3532992"/>
          <a:ext cx="1463826" cy="2863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71">
                  <a:extLst>
                    <a:ext uri="{9D8B030D-6E8A-4147-A177-3AD203B41FA5}">
                      <a16:colId xmlns:a16="http://schemas.microsoft.com/office/drawing/2014/main" val="171737018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1268605369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54088222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45881396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33358720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31519463"/>
                    </a:ext>
                  </a:extLst>
                </a:gridCol>
              </a:tblGrid>
              <a:tr h="286329"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extLst>
                  <a:ext uri="{0D108BD9-81ED-4DB2-BD59-A6C34878D82A}">
                    <a16:rowId xmlns:a16="http://schemas.microsoft.com/office/drawing/2014/main" val="2069727312"/>
                  </a:ext>
                </a:extLst>
              </a:tr>
            </a:tbl>
          </a:graphicData>
        </a:graphic>
      </p:graphicFrame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8C89899B-54E8-C8FB-3F05-8157D08F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77648"/>
              </p:ext>
            </p:extLst>
          </p:nvPr>
        </p:nvGraphicFramePr>
        <p:xfrm>
          <a:off x="7102150" y="3532992"/>
          <a:ext cx="1463826" cy="2863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71">
                  <a:extLst>
                    <a:ext uri="{9D8B030D-6E8A-4147-A177-3AD203B41FA5}">
                      <a16:colId xmlns:a16="http://schemas.microsoft.com/office/drawing/2014/main" val="171737018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1268605369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54088222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45881396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33358720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31519463"/>
                    </a:ext>
                  </a:extLst>
                </a:gridCol>
              </a:tblGrid>
              <a:tr h="286329"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extLst>
                  <a:ext uri="{0D108BD9-81ED-4DB2-BD59-A6C34878D82A}">
                    <a16:rowId xmlns:a16="http://schemas.microsoft.com/office/drawing/2014/main" val="2069727312"/>
                  </a:ext>
                </a:extLst>
              </a:tr>
            </a:tbl>
          </a:graphicData>
        </a:graphic>
      </p:graphicFrame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E50B08F4-8512-58F7-B65A-A3272488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59210"/>
              </p:ext>
            </p:extLst>
          </p:nvPr>
        </p:nvGraphicFramePr>
        <p:xfrm>
          <a:off x="1031775" y="4517669"/>
          <a:ext cx="1463826" cy="2863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71">
                  <a:extLst>
                    <a:ext uri="{9D8B030D-6E8A-4147-A177-3AD203B41FA5}">
                      <a16:colId xmlns:a16="http://schemas.microsoft.com/office/drawing/2014/main" val="171737018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1268605369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54088222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45881396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33358720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31519463"/>
                    </a:ext>
                  </a:extLst>
                </a:gridCol>
              </a:tblGrid>
              <a:tr h="286329"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extLst>
                  <a:ext uri="{0D108BD9-81ED-4DB2-BD59-A6C34878D82A}">
                    <a16:rowId xmlns:a16="http://schemas.microsoft.com/office/drawing/2014/main" val="2069727312"/>
                  </a:ext>
                </a:extLst>
              </a:tr>
            </a:tbl>
          </a:graphicData>
        </a:graphic>
      </p:graphicFrame>
      <p:graphicFrame>
        <p:nvGraphicFramePr>
          <p:cNvPr id="11" name="Tabela 6">
            <a:extLst>
              <a:ext uri="{FF2B5EF4-FFF2-40B4-BE49-F238E27FC236}">
                <a16:creationId xmlns:a16="http://schemas.microsoft.com/office/drawing/2014/main" id="{093FCB0D-24D5-34BC-F688-750AC66C5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06603"/>
              </p:ext>
            </p:extLst>
          </p:nvPr>
        </p:nvGraphicFramePr>
        <p:xfrm>
          <a:off x="299862" y="3532992"/>
          <a:ext cx="1463826" cy="2863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71">
                  <a:extLst>
                    <a:ext uri="{9D8B030D-6E8A-4147-A177-3AD203B41FA5}">
                      <a16:colId xmlns:a16="http://schemas.microsoft.com/office/drawing/2014/main" val="171737018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1268605369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54088222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45881396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33358720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31519463"/>
                    </a:ext>
                  </a:extLst>
                </a:gridCol>
              </a:tblGrid>
              <a:tr h="286329"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extLst>
                  <a:ext uri="{0D108BD9-81ED-4DB2-BD59-A6C34878D82A}">
                    <a16:rowId xmlns:a16="http://schemas.microsoft.com/office/drawing/2014/main" val="2069727312"/>
                  </a:ext>
                </a:extLst>
              </a:tr>
            </a:tbl>
          </a:graphicData>
        </a:graphic>
      </p:graphicFrame>
      <p:graphicFrame>
        <p:nvGraphicFramePr>
          <p:cNvPr id="12" name="Tabela 6">
            <a:extLst>
              <a:ext uri="{FF2B5EF4-FFF2-40B4-BE49-F238E27FC236}">
                <a16:creationId xmlns:a16="http://schemas.microsoft.com/office/drawing/2014/main" id="{7337CD8E-20B4-4B12-350A-3D3E8624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87459"/>
              </p:ext>
            </p:extLst>
          </p:nvPr>
        </p:nvGraphicFramePr>
        <p:xfrm>
          <a:off x="6012160" y="2548315"/>
          <a:ext cx="1463826" cy="2863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71">
                  <a:extLst>
                    <a:ext uri="{9D8B030D-6E8A-4147-A177-3AD203B41FA5}">
                      <a16:colId xmlns:a16="http://schemas.microsoft.com/office/drawing/2014/main" val="171737018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1268605369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54088222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45881396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33358720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31519463"/>
                    </a:ext>
                  </a:extLst>
                </a:gridCol>
              </a:tblGrid>
              <a:tr h="286329"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extLst>
                  <a:ext uri="{0D108BD9-81ED-4DB2-BD59-A6C34878D82A}">
                    <a16:rowId xmlns:a16="http://schemas.microsoft.com/office/drawing/2014/main" val="2069727312"/>
                  </a:ext>
                </a:extLst>
              </a:tr>
            </a:tbl>
          </a:graphicData>
        </a:graphic>
      </p:graphicFrame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BE334171-1A38-DDDF-14F0-CD9187CC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59696"/>
              </p:ext>
            </p:extLst>
          </p:nvPr>
        </p:nvGraphicFramePr>
        <p:xfrm>
          <a:off x="1403648" y="2548315"/>
          <a:ext cx="1463826" cy="2863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71">
                  <a:extLst>
                    <a:ext uri="{9D8B030D-6E8A-4147-A177-3AD203B41FA5}">
                      <a16:colId xmlns:a16="http://schemas.microsoft.com/office/drawing/2014/main" val="171737018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1268605369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540882220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45881396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2333587202"/>
                    </a:ext>
                  </a:extLst>
                </a:gridCol>
                <a:gridCol w="243971">
                  <a:extLst>
                    <a:ext uri="{9D8B030D-6E8A-4147-A177-3AD203B41FA5}">
                      <a16:colId xmlns:a16="http://schemas.microsoft.com/office/drawing/2014/main" val="31519463"/>
                    </a:ext>
                  </a:extLst>
                </a:gridCol>
              </a:tblGrid>
              <a:tr h="286329"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70602" marR="70602" marT="35301" marB="35301"/>
                </a:tc>
                <a:extLst>
                  <a:ext uri="{0D108BD9-81ED-4DB2-BD59-A6C34878D82A}">
                    <a16:rowId xmlns:a16="http://schemas.microsoft.com/office/drawing/2014/main" val="2069727312"/>
                  </a:ext>
                </a:extLst>
              </a:tr>
            </a:tbl>
          </a:graphicData>
        </a:graphic>
      </p:graphicFrame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9D5F137-F593-040F-33F5-CCA1A27823F8}"/>
              </a:ext>
            </a:extLst>
          </p:cNvPr>
          <p:cNvCxnSpPr>
            <a:cxnSpLocks/>
          </p:cNvCxnSpPr>
          <p:nvPr/>
        </p:nvCxnSpPr>
        <p:spPr>
          <a:xfrm>
            <a:off x="5171730" y="1838250"/>
            <a:ext cx="840430" cy="733500"/>
          </a:xfrm>
          <a:prstGeom prst="line">
            <a:avLst/>
          </a:prstGeom>
          <a:ln w="38100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8F39CBF-C45E-FC9F-5C33-3CC7724802EA}"/>
              </a:ext>
            </a:extLst>
          </p:cNvPr>
          <p:cNvCxnSpPr>
            <a:cxnSpLocks/>
          </p:cNvCxnSpPr>
          <p:nvPr/>
        </p:nvCxnSpPr>
        <p:spPr>
          <a:xfrm>
            <a:off x="7439160" y="2817068"/>
            <a:ext cx="840430" cy="733500"/>
          </a:xfrm>
          <a:prstGeom prst="line">
            <a:avLst/>
          </a:prstGeom>
          <a:ln w="38100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DA0E040-9F53-C0F5-924E-7019B7F216E4}"/>
              </a:ext>
            </a:extLst>
          </p:cNvPr>
          <p:cNvCxnSpPr>
            <a:cxnSpLocks/>
          </p:cNvCxnSpPr>
          <p:nvPr/>
        </p:nvCxnSpPr>
        <p:spPr>
          <a:xfrm>
            <a:off x="2849061" y="2806272"/>
            <a:ext cx="840430" cy="733500"/>
          </a:xfrm>
          <a:prstGeom prst="line">
            <a:avLst/>
          </a:prstGeom>
          <a:ln w="38100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1A95A39-1601-ADF5-6F90-80BC96DFF833}"/>
              </a:ext>
            </a:extLst>
          </p:cNvPr>
          <p:cNvCxnSpPr>
            <a:cxnSpLocks/>
          </p:cNvCxnSpPr>
          <p:nvPr/>
        </p:nvCxnSpPr>
        <p:spPr>
          <a:xfrm>
            <a:off x="923258" y="3819321"/>
            <a:ext cx="840430" cy="733500"/>
          </a:xfrm>
          <a:prstGeom prst="line">
            <a:avLst/>
          </a:prstGeom>
          <a:ln w="38100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9338183-EF9F-7292-34CC-333046BBE54B}"/>
              </a:ext>
            </a:extLst>
          </p:cNvPr>
          <p:cNvCxnSpPr>
            <a:cxnSpLocks/>
          </p:cNvCxnSpPr>
          <p:nvPr/>
        </p:nvCxnSpPr>
        <p:spPr>
          <a:xfrm flipV="1">
            <a:off x="2858268" y="1838250"/>
            <a:ext cx="849636" cy="733500"/>
          </a:xfrm>
          <a:prstGeom prst="line">
            <a:avLst/>
          </a:prstGeom>
          <a:ln w="38100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869D4B2-E32E-3026-D1C6-390C9BBABB47}"/>
              </a:ext>
            </a:extLst>
          </p:cNvPr>
          <p:cNvCxnSpPr>
            <a:cxnSpLocks/>
          </p:cNvCxnSpPr>
          <p:nvPr/>
        </p:nvCxnSpPr>
        <p:spPr>
          <a:xfrm flipV="1">
            <a:off x="579337" y="2792862"/>
            <a:ext cx="849636" cy="733500"/>
          </a:xfrm>
          <a:prstGeom prst="line">
            <a:avLst/>
          </a:prstGeom>
          <a:ln w="38100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6CBCEA3-C30C-7CFC-C717-AD37A249750E}"/>
              </a:ext>
            </a:extLst>
          </p:cNvPr>
          <p:cNvCxnSpPr>
            <a:cxnSpLocks/>
          </p:cNvCxnSpPr>
          <p:nvPr/>
        </p:nvCxnSpPr>
        <p:spPr>
          <a:xfrm flipV="1">
            <a:off x="5287746" y="2809091"/>
            <a:ext cx="849636" cy="733500"/>
          </a:xfrm>
          <a:prstGeom prst="line">
            <a:avLst/>
          </a:prstGeom>
          <a:ln w="38100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6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5EE89-D80A-E5DC-69D1-C124B1B3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compostas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7DDDA-4954-69F2-D8C0-D9BE69D02C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Utilizando tipos abstratos de dados, podemos fazer melhor e de forma mais simples</a:t>
            </a:r>
          </a:p>
          <a:p>
            <a:pPr lvl="1"/>
            <a:r>
              <a:rPr lang="pt-BR" dirty="0"/>
              <a:t>Classes, objetos e métodos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B6F0A5-78A1-E67D-F7D5-D2CDDF9A6F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267641-AE3A-5F83-0C11-8E21DF700B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60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9A338B-1512-4234-88F1-605F33716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Uma cliente </a:t>
            </a:r>
            <a:r>
              <a:rPr lang="pt-BR" b="1" i="1" dirty="0">
                <a:solidFill>
                  <a:srgbClr val="C00000"/>
                </a:solidFill>
              </a:rPr>
              <a:t>tem</a:t>
            </a:r>
            <a:r>
              <a:rPr lang="pt-BR" dirty="0"/>
              <a:t> uma </a:t>
            </a:r>
            <a:r>
              <a:rPr lang="pt-BR" b="1" i="1" dirty="0">
                <a:solidFill>
                  <a:srgbClr val="C00000"/>
                </a:solidFill>
              </a:rPr>
              <a:t>lista de voos</a:t>
            </a:r>
          </a:p>
          <a:p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FC1FD5-E2D0-48D5-99E0-2FBAE73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estruturas de dados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29CCB8-AED6-45B3-A0F3-0ABD908B7F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04C2CA-4CCD-47C9-9108-5B91333447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18</a:t>
            </a:fld>
            <a:endParaRPr lang="pt-BR" alt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4AF4D3-AEDB-4B25-BCE2-FD49EBF16B16}"/>
              </a:ext>
            </a:extLst>
          </p:cNvPr>
          <p:cNvSpPr/>
          <p:nvPr/>
        </p:nvSpPr>
        <p:spPr>
          <a:xfrm>
            <a:off x="179512" y="1419622"/>
            <a:ext cx="3740394" cy="3740394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3200" dirty="0">
                <a:latin typeface="Delicious" panose="02000506040000020004" pitchFamily="50" charset="0"/>
              </a:rPr>
              <a:t>Beatriz</a:t>
            </a:r>
          </a:p>
          <a:p>
            <a:pPr algn="ctr"/>
            <a:endParaRPr lang="pt-BR" sz="1400" dirty="0">
              <a:latin typeface="Delicious" panose="02000506040000020004" pitchFamily="50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AA5A27-434F-405D-ACB6-3F6452D73E9D}"/>
              </a:ext>
            </a:extLst>
          </p:cNvPr>
          <p:cNvSpPr/>
          <p:nvPr/>
        </p:nvSpPr>
        <p:spPr>
          <a:xfrm>
            <a:off x="1691680" y="2620501"/>
            <a:ext cx="864096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24F3B5-11B8-4A79-B86F-1E46101DA773}"/>
              </a:ext>
            </a:extLst>
          </p:cNvPr>
          <p:cNvSpPr/>
          <p:nvPr/>
        </p:nvSpPr>
        <p:spPr>
          <a:xfrm>
            <a:off x="2915816" y="2620501"/>
            <a:ext cx="864095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1516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0A16F7-71ED-41EE-9E8D-5FAB90326AAB}"/>
              </a:ext>
            </a:extLst>
          </p:cNvPr>
          <p:cNvSpPr/>
          <p:nvPr/>
        </p:nvSpPr>
        <p:spPr>
          <a:xfrm>
            <a:off x="2923631" y="3484597"/>
            <a:ext cx="864095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2601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94BF9F8-5595-41D4-B41B-21122B580F0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55776" y="2764517"/>
            <a:ext cx="36004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53DC4D6-D118-480A-8F2E-3C053804BD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3063739" y="3192657"/>
            <a:ext cx="576064" cy="7815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5D7F81-4A60-CDB6-AC92-480B78E91FDD}"/>
              </a:ext>
            </a:extLst>
          </p:cNvPr>
          <p:cNvSpPr/>
          <p:nvPr/>
        </p:nvSpPr>
        <p:spPr>
          <a:xfrm>
            <a:off x="1614621" y="3481445"/>
            <a:ext cx="864095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D117D243-CB42-EBF1-0452-532BA807377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>
            <a:off x="2478717" y="3625461"/>
            <a:ext cx="444915" cy="315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711196DE-2AE8-9BF9-43FE-738888EC6B87}"/>
              </a:ext>
            </a:extLst>
          </p:cNvPr>
          <p:cNvSpPr/>
          <p:nvPr/>
        </p:nvSpPr>
        <p:spPr>
          <a:xfrm>
            <a:off x="395536" y="2620501"/>
            <a:ext cx="864095" cy="28803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721015"/>
            </a:bgClr>
          </a:patt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Delicious" panose="02000506040000020004" pitchFamily="50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2F5B07C-9E57-BD6E-69EE-5612C22FA37D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>
            <a:off x="1259631" y="2764517"/>
            <a:ext cx="43204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83343D3-1CBB-E71B-B1A7-4F9A4F937A7E}"/>
              </a:ext>
            </a:extLst>
          </p:cNvPr>
          <p:cNvGrpSpPr/>
          <p:nvPr/>
        </p:nvGrpSpPr>
        <p:grpSpPr>
          <a:xfrm>
            <a:off x="1164397" y="3613245"/>
            <a:ext cx="439200" cy="264034"/>
            <a:chOff x="5503341" y="3988759"/>
            <a:chExt cx="645939" cy="517119"/>
          </a:xfrm>
          <a:solidFill>
            <a:schemeClr val="bg1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2C70B81D-BE23-835D-CC72-B4DD5F812D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AF888C85-7E37-1DB6-E56A-3C7F3ECEE40E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E7DCC165-2217-9416-4D50-BD5F332E7BBB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ECFA536-A45D-836A-9DCD-B0EF45EF931E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0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9A338B-1512-4234-88F1-605F33716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Uma cliente </a:t>
            </a:r>
            <a:r>
              <a:rPr lang="pt-BR" b="1" i="1" dirty="0">
                <a:solidFill>
                  <a:srgbClr val="C00000"/>
                </a:solidFill>
              </a:rPr>
              <a:t>tem</a:t>
            </a:r>
            <a:r>
              <a:rPr lang="pt-BR" dirty="0"/>
              <a:t> uma </a:t>
            </a:r>
            <a:r>
              <a:rPr lang="pt-BR" b="1" i="1" dirty="0">
                <a:solidFill>
                  <a:srgbClr val="C00000"/>
                </a:solidFill>
              </a:rPr>
              <a:t>lista de voos</a:t>
            </a:r>
          </a:p>
          <a:p>
            <a:pPr algn="r"/>
            <a:r>
              <a:rPr lang="pt-BR" dirty="0"/>
              <a:t>Árvore de clientes		</a:t>
            </a:r>
          </a:p>
          <a:p>
            <a:pPr algn="r"/>
            <a:r>
              <a:rPr lang="pt-BR" dirty="0"/>
              <a:t>Cliente com sua lista		</a:t>
            </a:r>
          </a:p>
          <a:p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FC1FD5-E2D0-48D5-99E0-2FBAE73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estruturas de dados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29CCB8-AED6-45B3-A0F3-0ABD908B7F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04C2CA-4CCD-47C9-9108-5B91333447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19</a:t>
            </a:fld>
            <a:endParaRPr lang="pt-BR" alt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4AF4D3-AEDB-4B25-BCE2-FD49EBF16B16}"/>
              </a:ext>
            </a:extLst>
          </p:cNvPr>
          <p:cNvSpPr/>
          <p:nvPr/>
        </p:nvSpPr>
        <p:spPr>
          <a:xfrm>
            <a:off x="179512" y="1419622"/>
            <a:ext cx="3740394" cy="3740394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3200" dirty="0">
                <a:latin typeface="Delicious" panose="02000506040000020004" pitchFamily="50" charset="0"/>
              </a:rPr>
              <a:t>Beatriz</a:t>
            </a:r>
          </a:p>
          <a:p>
            <a:pPr algn="ctr"/>
            <a:endParaRPr lang="pt-BR" sz="1400" dirty="0">
              <a:latin typeface="Delicious" panose="02000506040000020004" pitchFamily="50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AA5A27-434F-405D-ACB6-3F6452D73E9D}"/>
              </a:ext>
            </a:extLst>
          </p:cNvPr>
          <p:cNvSpPr/>
          <p:nvPr/>
        </p:nvSpPr>
        <p:spPr>
          <a:xfrm>
            <a:off x="1691680" y="2620501"/>
            <a:ext cx="864096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24F3B5-11B8-4A79-B86F-1E46101DA773}"/>
              </a:ext>
            </a:extLst>
          </p:cNvPr>
          <p:cNvSpPr/>
          <p:nvPr/>
        </p:nvSpPr>
        <p:spPr>
          <a:xfrm>
            <a:off x="2915816" y="2620501"/>
            <a:ext cx="864095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1516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0A16F7-71ED-41EE-9E8D-5FAB90326AAB}"/>
              </a:ext>
            </a:extLst>
          </p:cNvPr>
          <p:cNvSpPr/>
          <p:nvPr/>
        </p:nvSpPr>
        <p:spPr>
          <a:xfrm>
            <a:off x="2923631" y="3484597"/>
            <a:ext cx="864095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2601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94BF9F8-5595-41D4-B41B-21122B580F0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55776" y="2764517"/>
            <a:ext cx="36004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53DC4D6-D118-480A-8F2E-3C053804BD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3063739" y="3192657"/>
            <a:ext cx="576064" cy="7815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5D7F81-4A60-CDB6-AC92-480B78E91FDD}"/>
              </a:ext>
            </a:extLst>
          </p:cNvPr>
          <p:cNvSpPr/>
          <p:nvPr/>
        </p:nvSpPr>
        <p:spPr>
          <a:xfrm>
            <a:off x="1614621" y="3481445"/>
            <a:ext cx="864095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D117D243-CB42-EBF1-0452-532BA807377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>
            <a:off x="2478717" y="3625461"/>
            <a:ext cx="444915" cy="315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711196DE-2AE8-9BF9-43FE-738888EC6B87}"/>
              </a:ext>
            </a:extLst>
          </p:cNvPr>
          <p:cNvSpPr/>
          <p:nvPr/>
        </p:nvSpPr>
        <p:spPr>
          <a:xfrm>
            <a:off x="395536" y="2620501"/>
            <a:ext cx="864095" cy="28803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721015"/>
            </a:bgClr>
          </a:patt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Delicious" panose="02000506040000020004" pitchFamily="50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2F5B07C-9E57-BD6E-69EE-5612C22FA37D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>
            <a:off x="1259631" y="2764517"/>
            <a:ext cx="43204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83343D3-1CBB-E71B-B1A7-4F9A4F937A7E}"/>
              </a:ext>
            </a:extLst>
          </p:cNvPr>
          <p:cNvGrpSpPr/>
          <p:nvPr/>
        </p:nvGrpSpPr>
        <p:grpSpPr>
          <a:xfrm>
            <a:off x="1164397" y="3613245"/>
            <a:ext cx="439200" cy="264034"/>
            <a:chOff x="5503341" y="3988759"/>
            <a:chExt cx="645939" cy="517119"/>
          </a:xfrm>
          <a:solidFill>
            <a:schemeClr val="bg1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2C70B81D-BE23-835D-CC72-B4DD5F812D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AF888C85-7E37-1DB6-E56A-3C7F3ECEE40E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E7DCC165-2217-9416-4D50-BD5F332E7BBB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ECFA536-A45D-836A-9DCD-B0EF45EF931E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8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e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Uma empresa </a:t>
            </a:r>
            <a:r>
              <a:rPr lang="pt-BR" dirty="0" smtClean="0"/>
              <a:t>aérea </a:t>
            </a:r>
            <a:r>
              <a:rPr lang="pt-BR" dirty="0"/>
              <a:t>precisa registrar e buscar dados de milhares de compras de passagens</a:t>
            </a:r>
          </a:p>
          <a:p>
            <a:endParaRPr lang="pt-BR" dirty="0"/>
          </a:p>
          <a:p>
            <a:r>
              <a:rPr lang="pt-BR" dirty="0"/>
              <a:t>Cada compra é identificada pelo nome da cliente e número do voo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775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0408</a:t>
            </a:r>
            <a:r>
              <a:rPr lang="pt-BR" sz="1400" dirty="0">
                <a:solidFill>
                  <a:srgbClr val="C00000"/>
                </a:solidFill>
              </a:rPr>
              <a:t>			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					 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11984E-E524-4C1B-968B-AEDDFC2D30C7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7A8F5A2-CB9A-4B8F-A540-195823E51ADA}"/>
              </a:ext>
            </a:extLst>
          </p:cNvPr>
          <p:cNvSpPr/>
          <p:nvPr/>
        </p:nvSpPr>
        <p:spPr>
          <a:xfrm>
            <a:off x="4657954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</p:spTree>
    <p:extLst>
      <p:ext uri="{BB962C8B-B14F-4D97-AF65-F5344CB8AC3E}">
        <p14:creationId xmlns:p14="http://schemas.microsoft.com/office/powerpoint/2010/main" val="42007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15A02-B2FF-494F-80E0-C1FD888A3EF3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7850135-AD14-4154-B153-F3B6EC196866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80B07D-DAE2-4802-BAE0-D13E66BAC6B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EF83007-FF92-46A5-99BE-202C8E00FC51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5118297-0DB2-4D40-A2B9-2F0A6A61CFCA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73AAFF-F95E-4EA6-AADD-60059F9ED889}"/>
              </a:ext>
            </a:extLst>
          </p:cNvPr>
          <p:cNvSpPr/>
          <p:nvPr/>
        </p:nvSpPr>
        <p:spPr>
          <a:xfrm>
            <a:off x="4657954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BC9D78-6FE7-4008-8349-84025CD2D9DD}"/>
              </a:ext>
            </a:extLst>
          </p:cNvPr>
          <p:cNvSpPr/>
          <p:nvPr/>
        </p:nvSpPr>
        <p:spPr>
          <a:xfrm>
            <a:off x="2858352" y="1577039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914FE4-29FA-4456-8C95-1207EA79FB39}"/>
              </a:ext>
            </a:extLst>
          </p:cNvPr>
          <p:cNvSpPr/>
          <p:nvPr/>
        </p:nvSpPr>
        <p:spPr>
          <a:xfrm>
            <a:off x="6843068" y="157963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</p:spTree>
    <p:extLst>
      <p:ext uri="{BB962C8B-B14F-4D97-AF65-F5344CB8AC3E}">
        <p14:creationId xmlns:p14="http://schemas.microsoft.com/office/powerpoint/2010/main" val="31355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15A02-B2FF-494F-80E0-C1FD888A3EF3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7850135-AD14-4154-B153-F3B6EC196866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80B07D-DAE2-4802-BAE0-D13E66BAC6B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EF83007-FF92-46A5-99BE-202C8E00FC51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5118297-0DB2-4D40-A2B9-2F0A6A61CFCA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73AAFF-F95E-4EA6-AADD-60059F9ED889}"/>
              </a:ext>
            </a:extLst>
          </p:cNvPr>
          <p:cNvSpPr/>
          <p:nvPr/>
        </p:nvSpPr>
        <p:spPr>
          <a:xfrm>
            <a:off x="4657954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BC9D78-6FE7-4008-8349-84025CD2D9DD}"/>
              </a:ext>
            </a:extLst>
          </p:cNvPr>
          <p:cNvSpPr/>
          <p:nvPr/>
        </p:nvSpPr>
        <p:spPr>
          <a:xfrm>
            <a:off x="2858352" y="1577039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914FE4-29FA-4456-8C95-1207EA79FB39}"/>
              </a:ext>
            </a:extLst>
          </p:cNvPr>
          <p:cNvSpPr/>
          <p:nvPr/>
        </p:nvSpPr>
        <p:spPr>
          <a:xfrm>
            <a:off x="6843068" y="157963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E99EEAB-B6B2-4B05-8381-9FF994565CC6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0360DC-F932-46C1-964A-BE97660D8B43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D1A83C7-7B39-41DE-A5D7-849D5BBEBA7A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5C79C2E-DDAF-42C5-A731-365A7A4BDF1B}"/>
              </a:ext>
            </a:extLst>
          </p:cNvPr>
          <p:cNvCxnSpPr>
            <a:cxnSpLocks/>
            <a:stCxn id="20" idx="1"/>
            <a:endCxn id="16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EF503F-2844-4FDD-84AA-4DC9620AFF20}"/>
              </a:ext>
            </a:extLst>
          </p:cNvPr>
          <p:cNvSpPr/>
          <p:nvPr/>
        </p:nvSpPr>
        <p:spPr>
          <a:xfrm>
            <a:off x="1950160" y="2291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501A6A1-F3C9-4683-97B5-6A014F0EF333}"/>
              </a:ext>
            </a:extLst>
          </p:cNvPr>
          <p:cNvSpPr/>
          <p:nvPr/>
        </p:nvSpPr>
        <p:spPr>
          <a:xfrm>
            <a:off x="7927477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</p:spTree>
    <p:extLst>
      <p:ext uri="{BB962C8B-B14F-4D97-AF65-F5344CB8AC3E}">
        <p14:creationId xmlns:p14="http://schemas.microsoft.com/office/powerpoint/2010/main" val="1908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  <a:highlight>
                  <a:srgbClr val="FFFF00"/>
                </a:highlight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15A02-B2FF-494F-80E0-C1FD888A3EF3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7850135-AD14-4154-B153-F3B6EC196866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80B07D-DAE2-4802-BAE0-D13E66BAC6B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EF83007-FF92-46A5-99BE-202C8E00FC51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5118297-0DB2-4D40-A2B9-2F0A6A61CFCA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73AAFF-F95E-4EA6-AADD-60059F9ED889}"/>
              </a:ext>
            </a:extLst>
          </p:cNvPr>
          <p:cNvSpPr/>
          <p:nvPr/>
        </p:nvSpPr>
        <p:spPr>
          <a:xfrm>
            <a:off x="4657954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BC9D78-6FE7-4008-8349-84025CD2D9DD}"/>
              </a:ext>
            </a:extLst>
          </p:cNvPr>
          <p:cNvSpPr/>
          <p:nvPr/>
        </p:nvSpPr>
        <p:spPr>
          <a:xfrm>
            <a:off x="2858352" y="1577039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914FE4-29FA-4456-8C95-1207EA79FB39}"/>
              </a:ext>
            </a:extLst>
          </p:cNvPr>
          <p:cNvSpPr/>
          <p:nvPr/>
        </p:nvSpPr>
        <p:spPr>
          <a:xfrm>
            <a:off x="6843068" y="157963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E99EEAB-B6B2-4B05-8381-9FF994565CC6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0360DC-F932-46C1-964A-BE97660D8B43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D1A83C7-7B39-41DE-A5D7-849D5BBEBA7A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5C79C2E-DDAF-42C5-A731-365A7A4BDF1B}"/>
              </a:ext>
            </a:extLst>
          </p:cNvPr>
          <p:cNvCxnSpPr>
            <a:cxnSpLocks/>
            <a:stCxn id="20" idx="1"/>
            <a:endCxn id="16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EF503F-2844-4FDD-84AA-4DC9620AFF20}"/>
              </a:ext>
            </a:extLst>
          </p:cNvPr>
          <p:cNvSpPr/>
          <p:nvPr/>
        </p:nvSpPr>
        <p:spPr>
          <a:xfrm>
            <a:off x="1950160" y="2291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501A6A1-F3C9-4683-97B5-6A014F0EF333}"/>
              </a:ext>
            </a:extLst>
          </p:cNvPr>
          <p:cNvSpPr/>
          <p:nvPr/>
        </p:nvSpPr>
        <p:spPr>
          <a:xfrm>
            <a:off x="7927477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21EE93-BD70-4404-8D10-E57888D6686A}"/>
              </a:ext>
            </a:extLst>
          </p:cNvPr>
          <p:cNvSpPr/>
          <p:nvPr/>
        </p:nvSpPr>
        <p:spPr>
          <a:xfrm>
            <a:off x="5220072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</p:spTree>
    <p:extLst>
      <p:ext uri="{BB962C8B-B14F-4D97-AF65-F5344CB8AC3E}">
        <p14:creationId xmlns:p14="http://schemas.microsoft.com/office/powerpoint/2010/main" val="42006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15A02-B2FF-494F-80E0-C1FD888A3EF3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80B07D-DAE2-4802-BAE0-D13E66BAC6B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EF83007-FF92-46A5-99BE-202C8E00FC51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5118297-0DB2-4D40-A2B9-2F0A6A61CFCA}"/>
              </a:ext>
            </a:extLst>
          </p:cNvPr>
          <p:cNvCxnSpPr>
            <a:cxnSpLocks/>
            <a:stCxn id="43" idx="1"/>
            <a:endCxn id="1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73AAFF-F95E-4EA6-AADD-60059F9ED889}"/>
              </a:ext>
            </a:extLst>
          </p:cNvPr>
          <p:cNvSpPr/>
          <p:nvPr/>
        </p:nvSpPr>
        <p:spPr>
          <a:xfrm>
            <a:off x="4657954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BC9D78-6FE7-4008-8349-84025CD2D9DD}"/>
              </a:ext>
            </a:extLst>
          </p:cNvPr>
          <p:cNvSpPr/>
          <p:nvPr/>
        </p:nvSpPr>
        <p:spPr>
          <a:xfrm>
            <a:off x="2858352" y="1577039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E99EEAB-B6B2-4B05-8381-9FF994565CC6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0360DC-F932-46C1-964A-BE97660D8B43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D1A83C7-7B39-41DE-A5D7-849D5BBEBA7A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5C79C2E-DDAF-42C5-A731-365A7A4BDF1B}"/>
              </a:ext>
            </a:extLst>
          </p:cNvPr>
          <p:cNvCxnSpPr>
            <a:cxnSpLocks/>
            <a:stCxn id="20" idx="3"/>
            <a:endCxn id="26" idx="7"/>
          </p:cNvCxnSpPr>
          <p:nvPr/>
        </p:nvCxnSpPr>
        <p:spPr>
          <a:xfrm flipH="1">
            <a:off x="7418875" y="2406638"/>
            <a:ext cx="344533" cy="270565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EF503F-2844-4FDD-84AA-4DC9620AFF20}"/>
              </a:ext>
            </a:extLst>
          </p:cNvPr>
          <p:cNvSpPr/>
          <p:nvPr/>
        </p:nvSpPr>
        <p:spPr>
          <a:xfrm>
            <a:off x="1950160" y="2291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501A6A1-F3C9-4683-97B5-6A014F0EF333}"/>
              </a:ext>
            </a:extLst>
          </p:cNvPr>
          <p:cNvSpPr/>
          <p:nvPr/>
        </p:nvSpPr>
        <p:spPr>
          <a:xfrm>
            <a:off x="7927477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21EE93-BD70-4404-8D10-E57888D6686A}"/>
              </a:ext>
            </a:extLst>
          </p:cNvPr>
          <p:cNvSpPr/>
          <p:nvPr/>
        </p:nvSpPr>
        <p:spPr>
          <a:xfrm>
            <a:off x="5220072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FC3DB9D-90F7-41E2-943D-B0FDF81A9848}"/>
              </a:ext>
            </a:extLst>
          </p:cNvPr>
          <p:cNvSpPr/>
          <p:nvPr/>
        </p:nvSpPr>
        <p:spPr>
          <a:xfrm>
            <a:off x="6804248" y="257175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Elisa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806F1F-C555-49EF-B50F-0C6A3935BDB3}"/>
              </a:ext>
            </a:extLst>
          </p:cNvPr>
          <p:cNvSpPr/>
          <p:nvPr/>
        </p:nvSpPr>
        <p:spPr>
          <a:xfrm>
            <a:off x="7203108" y="301897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082E9D1-9AC8-4E8F-9315-E8D89D325EFE}"/>
              </a:ext>
            </a:extLst>
          </p:cNvPr>
          <p:cNvCxnSpPr>
            <a:cxnSpLocks/>
            <a:stCxn id="20" idx="1"/>
            <a:endCxn id="43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354880F-37EC-4EA0-9EC8-F4D38D0F60B0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C8710A4-1FBF-4FD2-B07B-E1EC5082E1DF}"/>
              </a:ext>
            </a:extLst>
          </p:cNvPr>
          <p:cNvSpPr/>
          <p:nvPr/>
        </p:nvSpPr>
        <p:spPr>
          <a:xfrm>
            <a:off x="6843068" y="157963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</p:spTree>
    <p:extLst>
      <p:ext uri="{BB962C8B-B14F-4D97-AF65-F5344CB8AC3E}">
        <p14:creationId xmlns:p14="http://schemas.microsoft.com/office/powerpoint/2010/main" val="12821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15A02-B2FF-494F-80E0-C1FD888A3EF3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7850135-AD14-4154-B153-F3B6EC196866}"/>
              </a:ext>
            </a:extLst>
          </p:cNvPr>
          <p:cNvSpPr/>
          <p:nvPr/>
        </p:nvSpPr>
        <p:spPr>
          <a:xfrm>
            <a:off x="5652120" y="177966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80B07D-DAE2-4802-BAE0-D13E66BAC6B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EF83007-FF92-46A5-99BE-202C8E00FC51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5118297-0DB2-4D40-A2B9-2F0A6A61CFCA}"/>
              </a:ext>
            </a:extLst>
          </p:cNvPr>
          <p:cNvCxnSpPr>
            <a:cxnSpLocks/>
            <a:stCxn id="26" idx="1"/>
            <a:endCxn id="1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73AAFF-F95E-4EA6-AADD-60059F9ED889}"/>
              </a:ext>
            </a:extLst>
          </p:cNvPr>
          <p:cNvSpPr/>
          <p:nvPr/>
        </p:nvSpPr>
        <p:spPr>
          <a:xfrm>
            <a:off x="4657954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BC9D78-6FE7-4008-8349-84025CD2D9DD}"/>
              </a:ext>
            </a:extLst>
          </p:cNvPr>
          <p:cNvSpPr/>
          <p:nvPr/>
        </p:nvSpPr>
        <p:spPr>
          <a:xfrm>
            <a:off x="2858352" y="1577039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914FE4-29FA-4456-8C95-1207EA79FB39}"/>
              </a:ext>
            </a:extLst>
          </p:cNvPr>
          <p:cNvSpPr/>
          <p:nvPr/>
        </p:nvSpPr>
        <p:spPr>
          <a:xfrm>
            <a:off x="6092184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E99EEAB-B6B2-4B05-8381-9FF994565CC6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0360DC-F932-46C1-964A-BE97660D8B43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D1A83C7-7B39-41DE-A5D7-849D5BBEBA7A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5C79C2E-DDAF-42C5-A731-365A7A4BDF1B}"/>
              </a:ext>
            </a:extLst>
          </p:cNvPr>
          <p:cNvCxnSpPr>
            <a:cxnSpLocks/>
            <a:stCxn id="26" idx="3"/>
            <a:endCxn id="16" idx="7"/>
          </p:cNvCxnSpPr>
          <p:nvPr/>
        </p:nvCxnSpPr>
        <p:spPr>
          <a:xfrm flipH="1">
            <a:off x="6266747" y="1746217"/>
            <a:ext cx="426930" cy="138898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EF503F-2844-4FDD-84AA-4DC9620AFF20}"/>
              </a:ext>
            </a:extLst>
          </p:cNvPr>
          <p:cNvSpPr/>
          <p:nvPr/>
        </p:nvSpPr>
        <p:spPr>
          <a:xfrm>
            <a:off x="1950160" y="2291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501A6A1-F3C9-4683-97B5-6A014F0EF333}"/>
              </a:ext>
            </a:extLst>
          </p:cNvPr>
          <p:cNvSpPr/>
          <p:nvPr/>
        </p:nvSpPr>
        <p:spPr>
          <a:xfrm>
            <a:off x="7927477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21EE93-BD70-4404-8D10-E57888D6686A}"/>
              </a:ext>
            </a:extLst>
          </p:cNvPr>
          <p:cNvSpPr/>
          <p:nvPr/>
        </p:nvSpPr>
        <p:spPr>
          <a:xfrm>
            <a:off x="5220072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FC3DB9D-90F7-41E2-943D-B0FDF81A9848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Elisa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806F1F-C555-49EF-B50F-0C6A3935BDB3}"/>
              </a:ext>
            </a:extLst>
          </p:cNvPr>
          <p:cNvSpPr/>
          <p:nvPr/>
        </p:nvSpPr>
        <p:spPr>
          <a:xfrm>
            <a:off x="6987084" y="1578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082E9D1-9AC8-4E8F-9315-E8D89D325EFE}"/>
              </a:ext>
            </a:extLst>
          </p:cNvPr>
          <p:cNvCxnSpPr>
            <a:cxnSpLocks/>
            <a:stCxn id="20" idx="1"/>
            <a:endCxn id="26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26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15A02-B2FF-494F-80E0-C1FD888A3EF3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7850135-AD14-4154-B153-F3B6EC196866}"/>
              </a:ext>
            </a:extLst>
          </p:cNvPr>
          <p:cNvSpPr/>
          <p:nvPr/>
        </p:nvSpPr>
        <p:spPr>
          <a:xfrm>
            <a:off x="5652120" y="177966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80B07D-DAE2-4802-BAE0-D13E66BAC6B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EF83007-FF92-46A5-99BE-202C8E00FC51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5118297-0DB2-4D40-A2B9-2F0A6A61CFCA}"/>
              </a:ext>
            </a:extLst>
          </p:cNvPr>
          <p:cNvCxnSpPr>
            <a:cxnSpLocks/>
            <a:stCxn id="26" idx="1"/>
            <a:endCxn id="1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73AAFF-F95E-4EA6-AADD-60059F9ED889}"/>
              </a:ext>
            </a:extLst>
          </p:cNvPr>
          <p:cNvSpPr/>
          <p:nvPr/>
        </p:nvSpPr>
        <p:spPr>
          <a:xfrm>
            <a:off x="4657954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BC9D78-6FE7-4008-8349-84025CD2D9DD}"/>
              </a:ext>
            </a:extLst>
          </p:cNvPr>
          <p:cNvSpPr/>
          <p:nvPr/>
        </p:nvSpPr>
        <p:spPr>
          <a:xfrm>
            <a:off x="2858352" y="1577039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E99EEAB-B6B2-4B05-8381-9FF994565CC6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0360DC-F932-46C1-964A-BE97660D8B43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D1A83C7-7B39-41DE-A5D7-849D5BBEBA7A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5C79C2E-DDAF-42C5-A731-365A7A4BDF1B}"/>
              </a:ext>
            </a:extLst>
          </p:cNvPr>
          <p:cNvCxnSpPr>
            <a:cxnSpLocks/>
            <a:stCxn id="26" idx="3"/>
            <a:endCxn id="16" idx="7"/>
          </p:cNvCxnSpPr>
          <p:nvPr/>
        </p:nvCxnSpPr>
        <p:spPr>
          <a:xfrm flipH="1">
            <a:off x="6266747" y="1746217"/>
            <a:ext cx="426930" cy="138898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EF503F-2844-4FDD-84AA-4DC9620AFF20}"/>
              </a:ext>
            </a:extLst>
          </p:cNvPr>
          <p:cNvSpPr/>
          <p:nvPr/>
        </p:nvSpPr>
        <p:spPr>
          <a:xfrm>
            <a:off x="1950160" y="2291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501A6A1-F3C9-4683-97B5-6A014F0EF333}"/>
              </a:ext>
            </a:extLst>
          </p:cNvPr>
          <p:cNvSpPr/>
          <p:nvPr/>
        </p:nvSpPr>
        <p:spPr>
          <a:xfrm>
            <a:off x="7927477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21EE93-BD70-4404-8D10-E57888D6686A}"/>
              </a:ext>
            </a:extLst>
          </p:cNvPr>
          <p:cNvSpPr/>
          <p:nvPr/>
        </p:nvSpPr>
        <p:spPr>
          <a:xfrm>
            <a:off x="5220072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FC3DB9D-90F7-41E2-943D-B0FDF81A9848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Elisa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806F1F-C555-49EF-B50F-0C6A3935BDB3}"/>
              </a:ext>
            </a:extLst>
          </p:cNvPr>
          <p:cNvSpPr/>
          <p:nvPr/>
        </p:nvSpPr>
        <p:spPr>
          <a:xfrm>
            <a:off x="6987084" y="1578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082E9D1-9AC8-4E8F-9315-E8D89D325EFE}"/>
              </a:ext>
            </a:extLst>
          </p:cNvPr>
          <p:cNvCxnSpPr>
            <a:cxnSpLocks/>
            <a:stCxn id="20" idx="1"/>
            <a:endCxn id="26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8C0680C-8A68-49AD-B3A9-001A69C10D87}"/>
              </a:ext>
            </a:extLst>
          </p:cNvPr>
          <p:cNvSpPr/>
          <p:nvPr/>
        </p:nvSpPr>
        <p:spPr>
          <a:xfrm>
            <a:off x="3419052" y="157982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6967AF0-0679-49F9-9606-A83D112AA42A}"/>
              </a:ext>
            </a:extLst>
          </p:cNvPr>
          <p:cNvSpPr/>
          <p:nvPr/>
        </p:nvSpPr>
        <p:spPr>
          <a:xfrm>
            <a:off x="5868144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</p:spTree>
    <p:extLst>
      <p:ext uri="{BB962C8B-B14F-4D97-AF65-F5344CB8AC3E}">
        <p14:creationId xmlns:p14="http://schemas.microsoft.com/office/powerpoint/2010/main" val="28173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  <a:r>
              <a:rPr lang="pt-BR" sz="1400" dirty="0">
                <a:solidFill>
                  <a:srgbClr val="C00000"/>
                </a:solidFill>
              </a:rPr>
              <a:t>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15A02-B2FF-494F-80E0-C1FD888A3EF3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7850135-AD14-4154-B153-F3B6EC196866}"/>
              </a:ext>
            </a:extLst>
          </p:cNvPr>
          <p:cNvSpPr/>
          <p:nvPr/>
        </p:nvSpPr>
        <p:spPr>
          <a:xfrm>
            <a:off x="5652120" y="177966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80B07D-DAE2-4802-BAE0-D13E66BAC6B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EF83007-FF92-46A5-99BE-202C8E00FC51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5118297-0DB2-4D40-A2B9-2F0A6A61CFCA}"/>
              </a:ext>
            </a:extLst>
          </p:cNvPr>
          <p:cNvCxnSpPr>
            <a:cxnSpLocks/>
            <a:stCxn id="26" idx="1"/>
            <a:endCxn id="1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73AAFF-F95E-4EA6-AADD-60059F9ED889}"/>
              </a:ext>
            </a:extLst>
          </p:cNvPr>
          <p:cNvSpPr/>
          <p:nvPr/>
        </p:nvSpPr>
        <p:spPr>
          <a:xfrm>
            <a:off x="4657954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BC9D78-6FE7-4008-8349-84025CD2D9DD}"/>
              </a:ext>
            </a:extLst>
          </p:cNvPr>
          <p:cNvSpPr/>
          <p:nvPr/>
        </p:nvSpPr>
        <p:spPr>
          <a:xfrm>
            <a:off x="2858352" y="1577039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E99EEAB-B6B2-4B05-8381-9FF994565CC6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0360DC-F932-46C1-964A-BE97660D8B43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D1A83C7-7B39-41DE-A5D7-849D5BBEBA7A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5C79C2E-DDAF-42C5-A731-365A7A4BDF1B}"/>
              </a:ext>
            </a:extLst>
          </p:cNvPr>
          <p:cNvCxnSpPr>
            <a:cxnSpLocks/>
            <a:stCxn id="26" idx="3"/>
            <a:endCxn id="16" idx="7"/>
          </p:cNvCxnSpPr>
          <p:nvPr/>
        </p:nvCxnSpPr>
        <p:spPr>
          <a:xfrm flipH="1">
            <a:off x="6266747" y="1746217"/>
            <a:ext cx="426930" cy="138898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EF503F-2844-4FDD-84AA-4DC9620AFF20}"/>
              </a:ext>
            </a:extLst>
          </p:cNvPr>
          <p:cNvSpPr/>
          <p:nvPr/>
        </p:nvSpPr>
        <p:spPr>
          <a:xfrm>
            <a:off x="1950160" y="2291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501A6A1-F3C9-4683-97B5-6A014F0EF333}"/>
              </a:ext>
            </a:extLst>
          </p:cNvPr>
          <p:cNvSpPr/>
          <p:nvPr/>
        </p:nvSpPr>
        <p:spPr>
          <a:xfrm>
            <a:off x="7927477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21EE93-BD70-4404-8D10-E57888D6686A}"/>
              </a:ext>
            </a:extLst>
          </p:cNvPr>
          <p:cNvSpPr/>
          <p:nvPr/>
        </p:nvSpPr>
        <p:spPr>
          <a:xfrm>
            <a:off x="5220072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FC3DB9D-90F7-41E2-943D-B0FDF81A9848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Elisa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806F1F-C555-49EF-B50F-0C6A3935BDB3}"/>
              </a:ext>
            </a:extLst>
          </p:cNvPr>
          <p:cNvSpPr/>
          <p:nvPr/>
        </p:nvSpPr>
        <p:spPr>
          <a:xfrm>
            <a:off x="6987084" y="1578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082E9D1-9AC8-4E8F-9315-E8D89D325EFE}"/>
              </a:ext>
            </a:extLst>
          </p:cNvPr>
          <p:cNvCxnSpPr>
            <a:cxnSpLocks/>
            <a:stCxn id="20" idx="1"/>
            <a:endCxn id="26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8C0680C-8A68-49AD-B3A9-001A69C10D87}"/>
              </a:ext>
            </a:extLst>
          </p:cNvPr>
          <p:cNvSpPr/>
          <p:nvPr/>
        </p:nvSpPr>
        <p:spPr>
          <a:xfrm>
            <a:off x="3419052" y="157982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BF941F8-B685-4881-B05B-28697795F96A}"/>
              </a:ext>
            </a:extLst>
          </p:cNvPr>
          <p:cNvSpPr/>
          <p:nvPr/>
        </p:nvSpPr>
        <p:spPr>
          <a:xfrm>
            <a:off x="6921288" y="2850173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Juliana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DF70183-DA78-4A2E-B72E-2EE2593BC346}"/>
              </a:ext>
            </a:extLst>
          </p:cNvPr>
          <p:cNvSpPr/>
          <p:nvPr/>
        </p:nvSpPr>
        <p:spPr>
          <a:xfrm>
            <a:off x="7192929" y="3290313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2342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4691D3B-E181-40F8-8E51-84F22C546753}"/>
              </a:ext>
            </a:extLst>
          </p:cNvPr>
          <p:cNvCxnSpPr>
            <a:cxnSpLocks/>
            <a:stCxn id="20" idx="3"/>
            <a:endCxn id="30" idx="7"/>
          </p:cNvCxnSpPr>
          <p:nvPr/>
        </p:nvCxnSpPr>
        <p:spPr>
          <a:xfrm flipH="1">
            <a:off x="7548264" y="2406638"/>
            <a:ext cx="215144" cy="55110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DD83A7B8-01C4-4D1B-92C0-05A7E270AB6F}"/>
              </a:ext>
            </a:extLst>
          </p:cNvPr>
          <p:cNvSpPr/>
          <p:nvPr/>
        </p:nvSpPr>
        <p:spPr>
          <a:xfrm>
            <a:off x="5868144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76D42CD-7B7A-4D4D-9A65-F460F73BE5BA}"/>
              </a:ext>
            </a:extLst>
          </p:cNvPr>
          <p:cNvSpPr/>
          <p:nvPr/>
        </p:nvSpPr>
        <p:spPr>
          <a:xfrm>
            <a:off x="6433696" y="2218533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2342</a:t>
            </a:r>
          </a:p>
        </p:txBody>
      </p:sp>
    </p:spTree>
    <p:extLst>
      <p:ext uri="{BB962C8B-B14F-4D97-AF65-F5344CB8AC3E}">
        <p14:creationId xmlns:p14="http://schemas.microsoft.com/office/powerpoint/2010/main" val="11858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28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  <a:r>
              <a:rPr lang="pt-BR" sz="1400" dirty="0">
                <a:solidFill>
                  <a:srgbClr val="C00000"/>
                </a:solidFill>
              </a:rPr>
              <a:t>		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2601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Juliana</a:t>
            </a:r>
            <a:endParaRPr lang="pt-BR" sz="1400" strike="sngStrik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15A02-B2FF-494F-80E0-C1FD888A3EF3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7850135-AD14-4154-B153-F3B6EC196866}"/>
              </a:ext>
            </a:extLst>
          </p:cNvPr>
          <p:cNvSpPr/>
          <p:nvPr/>
        </p:nvSpPr>
        <p:spPr>
          <a:xfrm>
            <a:off x="5652120" y="177966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80B07D-DAE2-4802-BAE0-D13E66BAC6B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EF83007-FF92-46A5-99BE-202C8E00FC51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5118297-0DB2-4D40-A2B9-2F0A6A61CFCA}"/>
              </a:ext>
            </a:extLst>
          </p:cNvPr>
          <p:cNvCxnSpPr>
            <a:cxnSpLocks/>
            <a:stCxn id="26" idx="1"/>
            <a:endCxn id="1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73AAFF-F95E-4EA6-AADD-60059F9ED889}"/>
              </a:ext>
            </a:extLst>
          </p:cNvPr>
          <p:cNvSpPr/>
          <p:nvPr/>
        </p:nvSpPr>
        <p:spPr>
          <a:xfrm>
            <a:off x="4657954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BC9D78-6FE7-4008-8349-84025CD2D9DD}"/>
              </a:ext>
            </a:extLst>
          </p:cNvPr>
          <p:cNvSpPr/>
          <p:nvPr/>
        </p:nvSpPr>
        <p:spPr>
          <a:xfrm>
            <a:off x="2858352" y="1577039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914FE4-29FA-4456-8C95-1207EA79FB39}"/>
              </a:ext>
            </a:extLst>
          </p:cNvPr>
          <p:cNvSpPr/>
          <p:nvPr/>
        </p:nvSpPr>
        <p:spPr>
          <a:xfrm>
            <a:off x="5868144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E99EEAB-B6B2-4B05-8381-9FF994565CC6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0360DC-F932-46C1-964A-BE97660D8B43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D1A83C7-7B39-41DE-A5D7-849D5BBEBA7A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5C79C2E-DDAF-42C5-A731-365A7A4BDF1B}"/>
              </a:ext>
            </a:extLst>
          </p:cNvPr>
          <p:cNvCxnSpPr>
            <a:cxnSpLocks/>
            <a:stCxn id="26" idx="3"/>
            <a:endCxn id="16" idx="7"/>
          </p:cNvCxnSpPr>
          <p:nvPr/>
        </p:nvCxnSpPr>
        <p:spPr>
          <a:xfrm flipH="1">
            <a:off x="6266747" y="1746217"/>
            <a:ext cx="426930" cy="138898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EF503F-2844-4FDD-84AA-4DC9620AFF20}"/>
              </a:ext>
            </a:extLst>
          </p:cNvPr>
          <p:cNvSpPr/>
          <p:nvPr/>
        </p:nvSpPr>
        <p:spPr>
          <a:xfrm>
            <a:off x="1950160" y="2291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501A6A1-F3C9-4683-97B5-6A014F0EF333}"/>
              </a:ext>
            </a:extLst>
          </p:cNvPr>
          <p:cNvSpPr/>
          <p:nvPr/>
        </p:nvSpPr>
        <p:spPr>
          <a:xfrm>
            <a:off x="7927477" y="221980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21EE93-BD70-4404-8D10-E57888D6686A}"/>
              </a:ext>
            </a:extLst>
          </p:cNvPr>
          <p:cNvSpPr/>
          <p:nvPr/>
        </p:nvSpPr>
        <p:spPr>
          <a:xfrm>
            <a:off x="5220072" y="772178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FC3DB9D-90F7-41E2-943D-B0FDF81A9848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Elisa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806F1F-C555-49EF-B50F-0C6A3935BDB3}"/>
              </a:ext>
            </a:extLst>
          </p:cNvPr>
          <p:cNvSpPr/>
          <p:nvPr/>
        </p:nvSpPr>
        <p:spPr>
          <a:xfrm>
            <a:off x="6987084" y="15788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082E9D1-9AC8-4E8F-9315-E8D89D325EFE}"/>
              </a:ext>
            </a:extLst>
          </p:cNvPr>
          <p:cNvCxnSpPr>
            <a:cxnSpLocks/>
            <a:stCxn id="20" idx="1"/>
            <a:endCxn id="26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8C0680C-8A68-49AD-B3A9-001A69C10D87}"/>
              </a:ext>
            </a:extLst>
          </p:cNvPr>
          <p:cNvSpPr/>
          <p:nvPr/>
        </p:nvSpPr>
        <p:spPr>
          <a:xfrm>
            <a:off x="3419052" y="157982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BF941F8-B685-4881-B05B-28697795F96A}"/>
              </a:ext>
            </a:extLst>
          </p:cNvPr>
          <p:cNvSpPr/>
          <p:nvPr/>
        </p:nvSpPr>
        <p:spPr>
          <a:xfrm>
            <a:off x="6921288" y="2850173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Juliana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DF70183-DA78-4A2E-B72E-2EE2593BC346}"/>
              </a:ext>
            </a:extLst>
          </p:cNvPr>
          <p:cNvSpPr/>
          <p:nvPr/>
        </p:nvSpPr>
        <p:spPr>
          <a:xfrm>
            <a:off x="7192929" y="3290313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2342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4691D3B-E181-40F8-8E51-84F22C546753}"/>
              </a:ext>
            </a:extLst>
          </p:cNvPr>
          <p:cNvCxnSpPr>
            <a:cxnSpLocks/>
            <a:stCxn id="20" idx="3"/>
            <a:endCxn id="30" idx="7"/>
          </p:cNvCxnSpPr>
          <p:nvPr/>
        </p:nvCxnSpPr>
        <p:spPr>
          <a:xfrm flipH="1">
            <a:off x="7548264" y="2406638"/>
            <a:ext cx="215144" cy="55110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9C564447-EC96-4E57-9A34-A3D9265F0D92}"/>
              </a:ext>
            </a:extLst>
          </p:cNvPr>
          <p:cNvSpPr/>
          <p:nvPr/>
        </p:nvSpPr>
        <p:spPr>
          <a:xfrm>
            <a:off x="6433696" y="2218533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2342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4AC0500-4E53-4896-AACC-FC2C9B4DAFFD}"/>
              </a:ext>
            </a:extLst>
          </p:cNvPr>
          <p:cNvSpPr/>
          <p:nvPr/>
        </p:nvSpPr>
        <p:spPr>
          <a:xfrm>
            <a:off x="7000228" y="222416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2601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31C6CC4-EC26-411A-8CF6-A24D7C90530A}"/>
              </a:ext>
            </a:extLst>
          </p:cNvPr>
          <p:cNvSpPr/>
          <p:nvPr/>
        </p:nvSpPr>
        <p:spPr>
          <a:xfrm>
            <a:off x="3986204" y="1581954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2601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4D18CF6-9069-4C1E-979E-DF05857875DF}"/>
              </a:ext>
            </a:extLst>
          </p:cNvPr>
          <p:cNvSpPr/>
          <p:nvPr/>
        </p:nvSpPr>
        <p:spPr>
          <a:xfrm>
            <a:off x="8491539" y="2218533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2601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DDA0DC2-3ECC-4B78-8775-67E43080776E}"/>
              </a:ext>
            </a:extLst>
          </p:cNvPr>
          <p:cNvSpPr/>
          <p:nvPr/>
        </p:nvSpPr>
        <p:spPr>
          <a:xfrm>
            <a:off x="7755316" y="3291694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2601</a:t>
            </a:r>
          </a:p>
        </p:txBody>
      </p:sp>
    </p:spTree>
    <p:extLst>
      <p:ext uri="{BB962C8B-B14F-4D97-AF65-F5344CB8AC3E}">
        <p14:creationId xmlns:p14="http://schemas.microsoft.com/office/powerpoint/2010/main" val="11570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e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Uma empresa área precisa registrar e buscar dados de milhares de compras de passagens</a:t>
            </a:r>
          </a:p>
          <a:p>
            <a:endParaRPr lang="pt-BR" sz="1200" dirty="0"/>
          </a:p>
          <a:p>
            <a:r>
              <a:rPr lang="pt-BR" dirty="0"/>
              <a:t>Cada compra é identificada pelo nome da cliente e número do voo</a:t>
            </a:r>
          </a:p>
          <a:p>
            <a:endParaRPr lang="pt-BR" sz="1200" dirty="0"/>
          </a:p>
          <a:p>
            <a:r>
              <a:rPr lang="pt-BR" dirty="0"/>
              <a:t>Muitos dados e busca rápida: tabela hash?</a:t>
            </a:r>
          </a:p>
          <a:p>
            <a:pPr lvl="1"/>
            <a:r>
              <a:rPr lang="pt-BR" dirty="0"/>
              <a:t>Hash com chave do cliente e valor de lista de compras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634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e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Uma empresa área precisa registrar e buscar dados de milhares de compras de passagens</a:t>
            </a:r>
          </a:p>
          <a:p>
            <a:endParaRPr lang="pt-BR" dirty="0"/>
          </a:p>
          <a:p>
            <a:r>
              <a:rPr lang="pt-BR" dirty="0"/>
              <a:t>Cada compra é identificada pelo nome da cliente e número do voo</a:t>
            </a:r>
          </a:p>
          <a:p>
            <a:endParaRPr lang="pt-BR" dirty="0"/>
          </a:p>
          <a:p>
            <a:r>
              <a:rPr lang="pt-BR" dirty="0"/>
              <a:t>Muitos dados: o que usar?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727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0408</a:t>
            </a:r>
            <a:r>
              <a:rPr lang="pt-BR" sz="1400" dirty="0">
                <a:solidFill>
                  <a:srgbClr val="C00000"/>
                </a:solidFill>
              </a:rPr>
              <a:t>			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					 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822BB08-9948-49D4-B792-183E03286FAB}"/>
              </a:ext>
            </a:extLst>
          </p:cNvPr>
          <p:cNvGraphicFramePr>
            <a:graphicFrameLocks noGrp="1"/>
          </p:cNvGraphicFramePr>
          <p:nvPr/>
        </p:nvGraphicFramePr>
        <p:xfrm>
          <a:off x="2843808" y="771550"/>
          <a:ext cx="583886" cy="417646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91943">
                  <a:extLst>
                    <a:ext uri="{9D8B030D-6E8A-4147-A177-3AD203B41FA5}">
                      <a16:colId xmlns:a16="http://schemas.microsoft.com/office/drawing/2014/main" val="450221414"/>
                    </a:ext>
                  </a:extLst>
                </a:gridCol>
                <a:gridCol w="291943">
                  <a:extLst>
                    <a:ext uri="{9D8B030D-6E8A-4147-A177-3AD203B41FA5}">
                      <a16:colId xmlns:a16="http://schemas.microsoft.com/office/drawing/2014/main" val="1511739406"/>
                    </a:ext>
                  </a:extLst>
                </a:gridCol>
              </a:tblGrid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41344356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17326672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73012730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14461679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81364144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69390660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550232243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56167355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97495471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9986503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2306709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20387588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972108526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2928351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25266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1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822BB08-9948-49D4-B792-183E03286FAB}"/>
              </a:ext>
            </a:extLst>
          </p:cNvPr>
          <p:cNvGraphicFramePr>
            <a:graphicFrameLocks noGrp="1"/>
          </p:cNvGraphicFramePr>
          <p:nvPr/>
        </p:nvGraphicFramePr>
        <p:xfrm>
          <a:off x="2843808" y="771550"/>
          <a:ext cx="583886" cy="417646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91943">
                  <a:extLst>
                    <a:ext uri="{9D8B030D-6E8A-4147-A177-3AD203B41FA5}">
                      <a16:colId xmlns:a16="http://schemas.microsoft.com/office/drawing/2014/main" val="450221414"/>
                    </a:ext>
                  </a:extLst>
                </a:gridCol>
                <a:gridCol w="291943">
                  <a:extLst>
                    <a:ext uri="{9D8B030D-6E8A-4147-A177-3AD203B41FA5}">
                      <a16:colId xmlns:a16="http://schemas.microsoft.com/office/drawing/2014/main" val="1511739406"/>
                    </a:ext>
                  </a:extLst>
                </a:gridCol>
              </a:tblGrid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41344356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17326672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73012730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14461679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81364144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69390660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550232243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56167355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97495471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9986503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2306709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20387588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972108526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2928351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252665132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65A29495-D46C-4342-8C3C-9DFFCEC4F8BF}"/>
              </a:ext>
            </a:extLst>
          </p:cNvPr>
          <p:cNvSpPr/>
          <p:nvPr/>
        </p:nvSpPr>
        <p:spPr>
          <a:xfrm>
            <a:off x="3301999" y="1114006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err="1">
                <a:latin typeface="Delicious" panose="02000506040000020004" pitchFamily="50" charset="0"/>
              </a:rPr>
              <a:t>Catia</a:t>
            </a:r>
            <a:r>
              <a:rPr lang="pt-BR" sz="1400" dirty="0">
                <a:latin typeface="Delicious" panose="02000506040000020004" pitchFamily="50" charset="0"/>
              </a:rPr>
              <a:t> 0408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E06DA6-585D-404A-8379-637A98B8ECD4}"/>
              </a:ext>
            </a:extLst>
          </p:cNvPr>
          <p:cNvSpPr/>
          <p:nvPr/>
        </p:nvSpPr>
        <p:spPr>
          <a:xfrm>
            <a:off x="3301999" y="3067014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Daniela 0408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DDF769-724E-46A9-8D0C-B61708906206}"/>
              </a:ext>
            </a:extLst>
          </p:cNvPr>
          <p:cNvSpPr/>
          <p:nvPr/>
        </p:nvSpPr>
        <p:spPr>
          <a:xfrm>
            <a:off x="3301999" y="3625494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Beatriz 0408</a:t>
            </a:r>
          </a:p>
        </p:txBody>
      </p:sp>
    </p:spTree>
    <p:extLst>
      <p:ext uri="{BB962C8B-B14F-4D97-AF65-F5344CB8AC3E}">
        <p14:creationId xmlns:p14="http://schemas.microsoft.com/office/powerpoint/2010/main" val="26484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822BB08-9948-49D4-B792-183E03286FAB}"/>
              </a:ext>
            </a:extLst>
          </p:cNvPr>
          <p:cNvGraphicFramePr>
            <a:graphicFrameLocks noGrp="1"/>
          </p:cNvGraphicFramePr>
          <p:nvPr/>
        </p:nvGraphicFramePr>
        <p:xfrm>
          <a:off x="2843808" y="771550"/>
          <a:ext cx="583886" cy="417646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91943">
                  <a:extLst>
                    <a:ext uri="{9D8B030D-6E8A-4147-A177-3AD203B41FA5}">
                      <a16:colId xmlns:a16="http://schemas.microsoft.com/office/drawing/2014/main" val="450221414"/>
                    </a:ext>
                  </a:extLst>
                </a:gridCol>
                <a:gridCol w="291943">
                  <a:extLst>
                    <a:ext uri="{9D8B030D-6E8A-4147-A177-3AD203B41FA5}">
                      <a16:colId xmlns:a16="http://schemas.microsoft.com/office/drawing/2014/main" val="1511739406"/>
                    </a:ext>
                  </a:extLst>
                </a:gridCol>
              </a:tblGrid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41344356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17326672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73012730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14461679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81364144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69390660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550232243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56167355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97495471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9986503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2306709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20387588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972108526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2928351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252665132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65A29495-D46C-4342-8C3C-9DFFCEC4F8BF}"/>
              </a:ext>
            </a:extLst>
          </p:cNvPr>
          <p:cNvSpPr/>
          <p:nvPr/>
        </p:nvSpPr>
        <p:spPr>
          <a:xfrm>
            <a:off x="3301999" y="1114006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err="1">
                <a:latin typeface="Delicious" panose="02000506040000020004" pitchFamily="50" charset="0"/>
              </a:rPr>
              <a:t>Catia</a:t>
            </a:r>
            <a:r>
              <a:rPr lang="pt-BR" sz="1400" dirty="0">
                <a:latin typeface="Delicious" panose="02000506040000020004" pitchFamily="50" charset="0"/>
              </a:rPr>
              <a:t> 0408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E06DA6-585D-404A-8379-637A98B8ECD4}"/>
              </a:ext>
            </a:extLst>
          </p:cNvPr>
          <p:cNvSpPr/>
          <p:nvPr/>
        </p:nvSpPr>
        <p:spPr>
          <a:xfrm>
            <a:off x="3301999" y="3067014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Daniela 0408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DDF769-724E-46A9-8D0C-B61708906206}"/>
              </a:ext>
            </a:extLst>
          </p:cNvPr>
          <p:cNvSpPr/>
          <p:nvPr/>
        </p:nvSpPr>
        <p:spPr>
          <a:xfrm>
            <a:off x="3301999" y="3625494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Beatriz 0408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17B92-A62D-43FE-98A1-C795AC2BA189}"/>
              </a:ext>
            </a:extLst>
          </p:cNvPr>
          <p:cNvSpPr/>
          <p:nvPr/>
        </p:nvSpPr>
        <p:spPr>
          <a:xfrm>
            <a:off x="3301999" y="2217927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Alana 0710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73B4F4C-A55B-4881-8BBD-27F8E522B076}"/>
              </a:ext>
            </a:extLst>
          </p:cNvPr>
          <p:cNvSpPr/>
          <p:nvPr/>
        </p:nvSpPr>
        <p:spPr>
          <a:xfrm>
            <a:off x="3301999" y="2762437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300" dirty="0">
                <a:latin typeface="Delicious" panose="02000506040000020004" pitchFamily="50" charset="0"/>
              </a:rPr>
              <a:t>Mariana</a:t>
            </a:r>
            <a:r>
              <a:rPr lang="pt-BR" sz="1400" dirty="0">
                <a:latin typeface="Delicious" panose="02000506040000020004" pitchFamily="50" charset="0"/>
              </a:rPr>
              <a:t> 0710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4CB4A2A-1592-4AAD-BB9B-E1118089BDC8}"/>
              </a:ext>
            </a:extLst>
          </p:cNvPr>
          <p:cNvSpPr/>
          <p:nvPr/>
        </p:nvSpPr>
        <p:spPr>
          <a:xfrm>
            <a:off x="4365848" y="1114006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err="1">
                <a:latin typeface="Delicious" panose="02000506040000020004" pitchFamily="50" charset="0"/>
              </a:rPr>
              <a:t>Catia</a:t>
            </a:r>
            <a:r>
              <a:rPr lang="pt-BR" sz="1400" dirty="0">
                <a:latin typeface="Delicious" panose="02000506040000020004" pitchFamily="50" charset="0"/>
              </a:rPr>
              <a:t> 0710</a:t>
            </a:r>
          </a:p>
        </p:txBody>
      </p:sp>
    </p:spTree>
    <p:extLst>
      <p:ext uri="{BB962C8B-B14F-4D97-AF65-F5344CB8AC3E}">
        <p14:creationId xmlns:p14="http://schemas.microsoft.com/office/powerpoint/2010/main" val="13142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822BB08-9948-49D4-B792-183E03286FAB}"/>
              </a:ext>
            </a:extLst>
          </p:cNvPr>
          <p:cNvGraphicFramePr>
            <a:graphicFrameLocks noGrp="1"/>
          </p:cNvGraphicFramePr>
          <p:nvPr/>
        </p:nvGraphicFramePr>
        <p:xfrm>
          <a:off x="2843808" y="771550"/>
          <a:ext cx="583886" cy="417646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91943">
                  <a:extLst>
                    <a:ext uri="{9D8B030D-6E8A-4147-A177-3AD203B41FA5}">
                      <a16:colId xmlns:a16="http://schemas.microsoft.com/office/drawing/2014/main" val="450221414"/>
                    </a:ext>
                  </a:extLst>
                </a:gridCol>
                <a:gridCol w="291943">
                  <a:extLst>
                    <a:ext uri="{9D8B030D-6E8A-4147-A177-3AD203B41FA5}">
                      <a16:colId xmlns:a16="http://schemas.microsoft.com/office/drawing/2014/main" val="1511739406"/>
                    </a:ext>
                  </a:extLst>
                </a:gridCol>
              </a:tblGrid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41344356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17326672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73012730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14461679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81364144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69390660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550232243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56167355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97495471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9986503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2306709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20387588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972108526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2928351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252665132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65A29495-D46C-4342-8C3C-9DFFCEC4F8BF}"/>
              </a:ext>
            </a:extLst>
          </p:cNvPr>
          <p:cNvSpPr/>
          <p:nvPr/>
        </p:nvSpPr>
        <p:spPr>
          <a:xfrm>
            <a:off x="3301999" y="1114006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err="1">
                <a:latin typeface="Delicious" panose="02000506040000020004" pitchFamily="50" charset="0"/>
              </a:rPr>
              <a:t>Catia</a:t>
            </a:r>
            <a:r>
              <a:rPr lang="pt-BR" sz="1400" dirty="0">
                <a:latin typeface="Delicious" panose="02000506040000020004" pitchFamily="50" charset="0"/>
              </a:rPr>
              <a:t> 0408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E06DA6-585D-404A-8379-637A98B8ECD4}"/>
              </a:ext>
            </a:extLst>
          </p:cNvPr>
          <p:cNvSpPr/>
          <p:nvPr/>
        </p:nvSpPr>
        <p:spPr>
          <a:xfrm>
            <a:off x="3301999" y="3067014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Daniela 0408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DDF769-724E-46A9-8D0C-B61708906206}"/>
              </a:ext>
            </a:extLst>
          </p:cNvPr>
          <p:cNvSpPr/>
          <p:nvPr/>
        </p:nvSpPr>
        <p:spPr>
          <a:xfrm>
            <a:off x="3301999" y="3625494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Beatriz 0408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17B92-A62D-43FE-98A1-C795AC2BA189}"/>
              </a:ext>
            </a:extLst>
          </p:cNvPr>
          <p:cNvSpPr/>
          <p:nvPr/>
        </p:nvSpPr>
        <p:spPr>
          <a:xfrm>
            <a:off x="3301999" y="2217927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Alana 0710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73B4F4C-A55B-4881-8BBD-27F8E522B076}"/>
              </a:ext>
            </a:extLst>
          </p:cNvPr>
          <p:cNvSpPr/>
          <p:nvPr/>
        </p:nvSpPr>
        <p:spPr>
          <a:xfrm>
            <a:off x="3301999" y="2762437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300" dirty="0">
                <a:latin typeface="Delicious" panose="02000506040000020004" pitchFamily="50" charset="0"/>
              </a:rPr>
              <a:t>Mariana </a:t>
            </a:r>
            <a:r>
              <a:rPr lang="pt-BR" sz="14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4CB4A2A-1592-4AAD-BB9B-E1118089BDC8}"/>
              </a:ext>
            </a:extLst>
          </p:cNvPr>
          <p:cNvSpPr/>
          <p:nvPr/>
        </p:nvSpPr>
        <p:spPr>
          <a:xfrm>
            <a:off x="4345886" y="1116052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err="1">
                <a:latin typeface="Delicious" panose="02000506040000020004" pitchFamily="50" charset="0"/>
              </a:rPr>
              <a:t>Catia</a:t>
            </a:r>
            <a:r>
              <a:rPr lang="pt-BR" sz="1400" dirty="0">
                <a:latin typeface="Delicious" panose="02000506040000020004" pitchFamily="50" charset="0"/>
              </a:rPr>
              <a:t> 0710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15495B-8B7B-43F4-BCFA-B6D3DABC332D}"/>
              </a:ext>
            </a:extLst>
          </p:cNvPr>
          <p:cNvSpPr/>
          <p:nvPr/>
        </p:nvSpPr>
        <p:spPr>
          <a:xfrm>
            <a:off x="4345886" y="3625494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Beatriz 1516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135DF45-4E15-4152-8D9A-F7F49AF3A5D9}"/>
              </a:ext>
            </a:extLst>
          </p:cNvPr>
          <p:cNvSpPr/>
          <p:nvPr/>
        </p:nvSpPr>
        <p:spPr>
          <a:xfrm>
            <a:off x="4345886" y="2217927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Delicious" panose="02000506040000020004" pitchFamily="50" charset="0"/>
              </a:rPr>
              <a:t>Elisa 1516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1B7207B-D315-4E0E-9F34-43A80D3B0E58}"/>
              </a:ext>
            </a:extLst>
          </p:cNvPr>
          <p:cNvSpPr/>
          <p:nvPr/>
        </p:nvSpPr>
        <p:spPr>
          <a:xfrm rot="13178089">
            <a:off x="5254677" y="2415979"/>
            <a:ext cx="432048" cy="334703"/>
          </a:xfrm>
          <a:prstGeom prst="rightArrow">
            <a:avLst/>
          </a:prstGeom>
          <a:solidFill>
            <a:srgbClr val="FF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F3565E-DA39-3433-1340-D388CFE8DCED}"/>
              </a:ext>
            </a:extLst>
          </p:cNvPr>
          <p:cNvSpPr txBox="1"/>
          <p:nvPr/>
        </p:nvSpPr>
        <p:spPr>
          <a:xfrm>
            <a:off x="6012161" y="2361943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E se temos colisão no mapeamento da chave de clientes?</a:t>
            </a:r>
          </a:p>
        </p:txBody>
      </p:sp>
    </p:spTree>
    <p:extLst>
      <p:ext uri="{BB962C8B-B14F-4D97-AF65-F5344CB8AC3E}">
        <p14:creationId xmlns:p14="http://schemas.microsoft.com/office/powerpoint/2010/main" val="25666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9A338B-1512-4234-88F1-605F33716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Uma cliente </a:t>
            </a:r>
            <a:r>
              <a:rPr lang="pt-BR" b="1" i="1" dirty="0">
                <a:solidFill>
                  <a:srgbClr val="C00000"/>
                </a:solidFill>
              </a:rPr>
              <a:t>tem</a:t>
            </a:r>
            <a:r>
              <a:rPr lang="pt-BR" dirty="0"/>
              <a:t> uma </a:t>
            </a:r>
            <a:r>
              <a:rPr lang="pt-BR" b="1" i="1" dirty="0">
                <a:solidFill>
                  <a:srgbClr val="C00000"/>
                </a:solidFill>
              </a:rPr>
              <a:t>lista de voos</a:t>
            </a:r>
          </a:p>
          <a:p>
            <a:pPr algn="r"/>
            <a:r>
              <a:rPr lang="pt-BR" dirty="0"/>
              <a:t>Hash de clientes		</a:t>
            </a:r>
          </a:p>
          <a:p>
            <a:pPr algn="r"/>
            <a:r>
              <a:rPr lang="pt-BR" dirty="0"/>
              <a:t>Cliente com sua lista		</a:t>
            </a:r>
          </a:p>
          <a:p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FC1FD5-E2D0-48D5-99E0-2FBAE73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estruturas de dados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29CCB8-AED6-45B3-A0F3-0ABD908B7F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04C2CA-4CCD-47C9-9108-5B91333447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4AF4D3-AEDB-4B25-BCE2-FD49EBF16B16}"/>
              </a:ext>
            </a:extLst>
          </p:cNvPr>
          <p:cNvSpPr/>
          <p:nvPr/>
        </p:nvSpPr>
        <p:spPr>
          <a:xfrm>
            <a:off x="179512" y="1419622"/>
            <a:ext cx="3740394" cy="3740394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3200" dirty="0">
                <a:latin typeface="Delicious" panose="02000506040000020004" pitchFamily="50" charset="0"/>
              </a:rPr>
              <a:t>Beatriz</a:t>
            </a:r>
          </a:p>
          <a:p>
            <a:pPr algn="ctr"/>
            <a:endParaRPr lang="pt-BR" sz="1400" dirty="0">
              <a:latin typeface="Delicious" panose="02000506040000020004" pitchFamily="50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AA5A27-434F-405D-ACB6-3F6452D73E9D}"/>
              </a:ext>
            </a:extLst>
          </p:cNvPr>
          <p:cNvSpPr/>
          <p:nvPr/>
        </p:nvSpPr>
        <p:spPr>
          <a:xfrm>
            <a:off x="1691680" y="2620501"/>
            <a:ext cx="864096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24F3B5-11B8-4A79-B86F-1E46101DA773}"/>
              </a:ext>
            </a:extLst>
          </p:cNvPr>
          <p:cNvSpPr/>
          <p:nvPr/>
        </p:nvSpPr>
        <p:spPr>
          <a:xfrm>
            <a:off x="2915816" y="2620501"/>
            <a:ext cx="864095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1516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0A16F7-71ED-41EE-9E8D-5FAB90326AAB}"/>
              </a:ext>
            </a:extLst>
          </p:cNvPr>
          <p:cNvSpPr/>
          <p:nvPr/>
        </p:nvSpPr>
        <p:spPr>
          <a:xfrm>
            <a:off x="2923631" y="3484597"/>
            <a:ext cx="864095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2601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94BF9F8-5595-41D4-B41B-21122B580F0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55776" y="2764517"/>
            <a:ext cx="36004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53DC4D6-D118-480A-8F2E-3C053804BD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3063739" y="3192657"/>
            <a:ext cx="576064" cy="7815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5D7F81-4A60-CDB6-AC92-480B78E91FDD}"/>
              </a:ext>
            </a:extLst>
          </p:cNvPr>
          <p:cNvSpPr/>
          <p:nvPr/>
        </p:nvSpPr>
        <p:spPr>
          <a:xfrm>
            <a:off x="1614621" y="3481445"/>
            <a:ext cx="864095" cy="288032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D117D243-CB42-EBF1-0452-532BA807377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>
            <a:off x="2478717" y="3625461"/>
            <a:ext cx="444915" cy="315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711196DE-2AE8-9BF9-43FE-738888EC6B87}"/>
              </a:ext>
            </a:extLst>
          </p:cNvPr>
          <p:cNvSpPr/>
          <p:nvPr/>
        </p:nvSpPr>
        <p:spPr>
          <a:xfrm>
            <a:off x="395536" y="2620501"/>
            <a:ext cx="864095" cy="28803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721015"/>
            </a:bgClr>
          </a:patt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Delicious" panose="02000506040000020004" pitchFamily="50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2F5B07C-9E57-BD6E-69EE-5612C22FA37D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>
            <a:off x="1259631" y="2764517"/>
            <a:ext cx="43204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83343D3-1CBB-E71B-B1A7-4F9A4F937A7E}"/>
              </a:ext>
            </a:extLst>
          </p:cNvPr>
          <p:cNvGrpSpPr/>
          <p:nvPr/>
        </p:nvGrpSpPr>
        <p:grpSpPr>
          <a:xfrm>
            <a:off x="1164397" y="3613245"/>
            <a:ext cx="439200" cy="264034"/>
            <a:chOff x="5503341" y="3988759"/>
            <a:chExt cx="645939" cy="517119"/>
          </a:xfrm>
          <a:solidFill>
            <a:schemeClr val="bg1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2C70B81D-BE23-835D-CC72-B4DD5F812D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AF888C85-7E37-1DB6-E56A-3C7F3ECEE40E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E7DCC165-2217-9416-4D50-BD5F332E7BBB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ECFA536-A45D-836A-9DCD-B0EF45EF931E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3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822BB08-9948-49D4-B792-183E03286FAB}"/>
              </a:ext>
            </a:extLst>
          </p:cNvPr>
          <p:cNvGraphicFramePr>
            <a:graphicFrameLocks noGrp="1"/>
          </p:cNvGraphicFramePr>
          <p:nvPr/>
        </p:nvGraphicFramePr>
        <p:xfrm>
          <a:off x="2843808" y="771550"/>
          <a:ext cx="583886" cy="417646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91943">
                  <a:extLst>
                    <a:ext uri="{9D8B030D-6E8A-4147-A177-3AD203B41FA5}">
                      <a16:colId xmlns:a16="http://schemas.microsoft.com/office/drawing/2014/main" val="450221414"/>
                    </a:ext>
                  </a:extLst>
                </a:gridCol>
                <a:gridCol w="291943">
                  <a:extLst>
                    <a:ext uri="{9D8B030D-6E8A-4147-A177-3AD203B41FA5}">
                      <a16:colId xmlns:a16="http://schemas.microsoft.com/office/drawing/2014/main" val="1511739406"/>
                    </a:ext>
                  </a:extLst>
                </a:gridCol>
              </a:tblGrid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41344356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17326672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73012730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14461679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81364144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69390660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550232243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56167355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97495471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9986503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2306709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20387588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972108526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2928351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252665132"/>
                  </a:ext>
                </a:extLst>
              </a:tr>
            </a:tbl>
          </a:graphicData>
        </a:graphic>
      </p:graphicFrame>
      <p:sp>
        <p:nvSpPr>
          <p:cNvPr id="16" name="Elipse 15">
            <a:extLst>
              <a:ext uri="{FF2B5EF4-FFF2-40B4-BE49-F238E27FC236}">
                <a16:creationId xmlns:a16="http://schemas.microsoft.com/office/drawing/2014/main" id="{BCF99D02-C3FA-40DA-BF28-DA4C457B7DCF}"/>
              </a:ext>
            </a:extLst>
          </p:cNvPr>
          <p:cNvSpPr/>
          <p:nvPr/>
        </p:nvSpPr>
        <p:spPr>
          <a:xfrm>
            <a:off x="3419872" y="1019264"/>
            <a:ext cx="583886" cy="32835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D0E7814-57CC-42C6-9C6B-8901CD776459}"/>
              </a:ext>
            </a:extLst>
          </p:cNvPr>
          <p:cNvSpPr/>
          <p:nvPr/>
        </p:nvSpPr>
        <p:spPr>
          <a:xfrm>
            <a:off x="3740819" y="1266353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6D61AE-C4B7-4EF0-9E7E-1D3FCC44EE26}"/>
              </a:ext>
            </a:extLst>
          </p:cNvPr>
          <p:cNvSpPr/>
          <p:nvPr/>
        </p:nvSpPr>
        <p:spPr>
          <a:xfrm>
            <a:off x="4302937" y="1266353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CA6D862-A6FA-4051-908E-0E01968B979E}"/>
              </a:ext>
            </a:extLst>
          </p:cNvPr>
          <p:cNvSpPr/>
          <p:nvPr/>
        </p:nvSpPr>
        <p:spPr>
          <a:xfrm>
            <a:off x="3347864" y="2970327"/>
            <a:ext cx="720080" cy="32835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E6473E-9DCD-49FE-944A-87211BD5FEEF}"/>
              </a:ext>
            </a:extLst>
          </p:cNvPr>
          <p:cNvSpPr/>
          <p:nvPr/>
        </p:nvSpPr>
        <p:spPr>
          <a:xfrm>
            <a:off x="3668811" y="3217416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674EFF5-5EC4-4C13-BE2F-537FAE8FCF87}"/>
              </a:ext>
            </a:extLst>
          </p:cNvPr>
          <p:cNvSpPr/>
          <p:nvPr/>
        </p:nvSpPr>
        <p:spPr>
          <a:xfrm>
            <a:off x="3367714" y="3541333"/>
            <a:ext cx="700229" cy="32835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8EF3A0A-F47C-47A6-A3F6-F5F58A1A04D1}"/>
              </a:ext>
            </a:extLst>
          </p:cNvPr>
          <p:cNvSpPr/>
          <p:nvPr/>
        </p:nvSpPr>
        <p:spPr>
          <a:xfrm>
            <a:off x="3688662" y="378842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7A65166-8790-48B7-9AF4-53598A6AD0AB}"/>
              </a:ext>
            </a:extLst>
          </p:cNvPr>
          <p:cNvSpPr/>
          <p:nvPr/>
        </p:nvSpPr>
        <p:spPr>
          <a:xfrm>
            <a:off x="4250780" y="3788422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B1310DA-F956-4B05-B245-1F2C3293D223}"/>
              </a:ext>
            </a:extLst>
          </p:cNvPr>
          <p:cNvSpPr/>
          <p:nvPr/>
        </p:nvSpPr>
        <p:spPr>
          <a:xfrm>
            <a:off x="3318723" y="2149281"/>
            <a:ext cx="583886" cy="32835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8BCE7D9-1F28-4A39-BBAE-FD30C2240F3F}"/>
              </a:ext>
            </a:extLst>
          </p:cNvPr>
          <p:cNvSpPr/>
          <p:nvPr/>
        </p:nvSpPr>
        <p:spPr>
          <a:xfrm>
            <a:off x="3639670" y="239637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ECEABA3-34D0-4D57-BFE8-F2A634C6A17E}"/>
              </a:ext>
            </a:extLst>
          </p:cNvPr>
          <p:cNvSpPr/>
          <p:nvPr/>
        </p:nvSpPr>
        <p:spPr>
          <a:xfrm>
            <a:off x="3347864" y="2677237"/>
            <a:ext cx="829050" cy="32835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Mariana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701EF2-E9D1-4156-84B7-363F7CF6B05F}"/>
              </a:ext>
            </a:extLst>
          </p:cNvPr>
          <p:cNvSpPr/>
          <p:nvPr/>
        </p:nvSpPr>
        <p:spPr>
          <a:xfrm>
            <a:off x="3668811" y="2924326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4DCF4D1-F42D-4431-BC76-4B2EB48268C4}"/>
              </a:ext>
            </a:extLst>
          </p:cNvPr>
          <p:cNvSpPr/>
          <p:nvPr/>
        </p:nvSpPr>
        <p:spPr>
          <a:xfrm>
            <a:off x="3347864" y="4333421"/>
            <a:ext cx="700229" cy="32835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Elisa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23D4519-94E4-41A8-869A-7DC64A91370E}"/>
              </a:ext>
            </a:extLst>
          </p:cNvPr>
          <p:cNvSpPr/>
          <p:nvPr/>
        </p:nvSpPr>
        <p:spPr>
          <a:xfrm>
            <a:off x="3668812" y="4580510"/>
            <a:ext cx="537244" cy="151480"/>
          </a:xfrm>
          <a:prstGeom prst="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Delicious" panose="02000506040000020004" pitchFamily="50" charset="0"/>
              </a:rPr>
              <a:t>1516</a:t>
            </a:r>
          </a:p>
        </p:txBody>
      </p:sp>
    </p:spTree>
    <p:extLst>
      <p:ext uri="{BB962C8B-B14F-4D97-AF65-F5344CB8AC3E}">
        <p14:creationId xmlns:p14="http://schemas.microsoft.com/office/powerpoint/2010/main" val="42408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 estruturas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É comum o uso de estruturas em sequência para resolução de problemas de buscas e relatórios</a:t>
            </a:r>
          </a:p>
          <a:p>
            <a:endParaRPr lang="pt-BR" dirty="0"/>
          </a:p>
          <a:p>
            <a:r>
              <a:rPr lang="pt-BR" b="1" i="1" dirty="0">
                <a:solidFill>
                  <a:srgbClr val="721015"/>
                </a:solidFill>
              </a:rPr>
              <a:t>Filtro</a:t>
            </a:r>
            <a:r>
              <a:rPr lang="pt-BR" dirty="0"/>
              <a:t> a partir de atributo (ou objeto) chave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040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50159-27E6-4654-A856-5B34B938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e seus alunos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107C6-79E9-4B50-9ACC-30DB2492E5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dirty="0"/>
              <a:t>Uma universidade possui diversos cursos. Cada curso tem centenas de alunos.</a:t>
            </a:r>
          </a:p>
          <a:p>
            <a:endParaRPr lang="pt-BR" sz="1000" dirty="0"/>
          </a:p>
          <a:p>
            <a:r>
              <a:rPr lang="pt-BR" dirty="0"/>
              <a:t>É necessário enviar comunicados a todos os alunos de um mesmo curso. </a:t>
            </a:r>
          </a:p>
          <a:p>
            <a:pPr lvl="1"/>
            <a:endParaRPr lang="pt-BR" dirty="0"/>
          </a:p>
          <a:p>
            <a:r>
              <a:rPr lang="pt-BR" sz="2800" dirty="0"/>
              <a:t>Também é necessário localizar alunos individualmente.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6B877F-9208-471F-9BB3-11D7E015F7F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A20DDA-95EE-4103-BAB0-0E728E179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807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50159-27E6-4654-A856-5B34B938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e seus alunos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107C6-79E9-4B50-9ACC-30DB2492E5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dirty="0"/>
              <a:t>É necessário enviar comunicados a todos os alunos de um mesmo curso. </a:t>
            </a:r>
          </a:p>
          <a:p>
            <a:pPr lvl="1"/>
            <a:r>
              <a:rPr lang="pt-BR" dirty="0"/>
              <a:t>Hash com curso, curso com lista?</a:t>
            </a:r>
          </a:p>
          <a:p>
            <a:endParaRPr lang="pt-BR" sz="2800" dirty="0"/>
          </a:p>
          <a:p>
            <a:r>
              <a:rPr lang="pt-BR" sz="2800" dirty="0"/>
              <a:t>Também é necessário localizar alunos individualmente.</a:t>
            </a:r>
          </a:p>
          <a:p>
            <a:pPr lvl="1"/>
            <a:r>
              <a:rPr lang="pt-BR" sz="2500" dirty="0"/>
              <a:t>Árvore ou hash de alunos. </a:t>
            </a:r>
          </a:p>
          <a:p>
            <a:pPr lvl="1"/>
            <a:r>
              <a:rPr lang="pt-BR" sz="2500" dirty="0"/>
              <a:t>Estrutura duplicada com a hash de cursos?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6B877F-9208-471F-9BB3-11D7E015F7F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A20DDA-95EE-4103-BAB0-0E728E179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222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9A338B-1512-4234-88F1-605F33716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 curso tem alunos</a:t>
            </a:r>
            <a:endParaRPr lang="pt-BR" b="1" i="1" dirty="0">
              <a:solidFill>
                <a:srgbClr val="C00000"/>
              </a:solidFill>
            </a:endParaRPr>
          </a:p>
          <a:p>
            <a:r>
              <a:rPr lang="pt-BR" dirty="0"/>
              <a:t>Um aluno tem disciplinas cursadas</a:t>
            </a:r>
          </a:p>
          <a:p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FC1FD5-E2D0-48D5-99E0-2FBAE73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estruturas de dados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29CCB8-AED6-45B3-A0F3-0ABD908B7F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04C2CA-4CCD-47C9-9108-5B91333447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4AF4D3-AEDB-4B25-BCE2-FD49EBF16B16}"/>
              </a:ext>
            </a:extLst>
          </p:cNvPr>
          <p:cNvSpPr/>
          <p:nvPr/>
        </p:nvSpPr>
        <p:spPr>
          <a:xfrm>
            <a:off x="467544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000" dirty="0">
                <a:latin typeface="Delicious" panose="02000506040000020004" pitchFamily="50" charset="0"/>
              </a:rPr>
              <a:t>Sistemas de Informação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Delicious" panose="02000506040000020004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Alunos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4609481-EAA2-8672-2D7D-DD02899E5BBE}"/>
              </a:ext>
            </a:extLst>
          </p:cNvPr>
          <p:cNvSpPr/>
          <p:nvPr/>
        </p:nvSpPr>
        <p:spPr>
          <a:xfrm>
            <a:off x="3036098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Beatriz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marL="180975" indent="-180975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Disciplinas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4EE9D84-80CD-7E6C-9A30-F26162584D27}"/>
              </a:ext>
            </a:extLst>
          </p:cNvPr>
          <p:cNvSpPr/>
          <p:nvPr/>
        </p:nvSpPr>
        <p:spPr>
          <a:xfrm>
            <a:off x="5598761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AED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Semestre (string)</a:t>
            </a: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Nota final (</a:t>
            </a:r>
            <a:r>
              <a:rPr lang="pt-BR" sz="1600" dirty="0" err="1">
                <a:latin typeface="Delicious" panose="02000506040000020004" pitchFamily="50" charset="0"/>
              </a:rPr>
              <a:t>int</a:t>
            </a:r>
            <a:r>
              <a:rPr lang="pt-BR" sz="1600" dirty="0">
                <a:latin typeface="Delicious" panose="02000506040000020004" pitchFamily="50" charset="0"/>
              </a:rPr>
              <a:t>)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e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Uma empresa área precisa registrar e buscar dados de milhares de compras de passagens</a:t>
            </a:r>
          </a:p>
          <a:p>
            <a:endParaRPr lang="pt-BR" dirty="0"/>
          </a:p>
          <a:p>
            <a:r>
              <a:rPr lang="pt-BR" dirty="0"/>
              <a:t>Cada compra é identificada pelo nome da cliente e número do voo</a:t>
            </a:r>
          </a:p>
          <a:p>
            <a:endParaRPr lang="pt-BR" dirty="0"/>
          </a:p>
          <a:p>
            <a:r>
              <a:rPr lang="pt-BR" dirty="0"/>
              <a:t>Muitos dados e busca rápida: árvore?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76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9A338B-1512-4234-88F1-605F33716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 curso tem alunos</a:t>
            </a:r>
            <a:endParaRPr lang="pt-BR" b="1" i="1" dirty="0">
              <a:solidFill>
                <a:srgbClr val="C00000"/>
              </a:solidFill>
            </a:endParaRPr>
          </a:p>
          <a:p>
            <a:r>
              <a:rPr lang="pt-BR" dirty="0"/>
              <a:t>Um aluno tem disciplinas cursadas</a:t>
            </a:r>
          </a:p>
          <a:p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FC1FD5-E2D0-48D5-99E0-2FBAE73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estruturas de dados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29CCB8-AED6-45B3-A0F3-0ABD908B7F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04C2CA-4CCD-47C9-9108-5B91333447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4AF4D3-AEDB-4B25-BCE2-FD49EBF16B16}"/>
              </a:ext>
            </a:extLst>
          </p:cNvPr>
          <p:cNvSpPr/>
          <p:nvPr/>
        </p:nvSpPr>
        <p:spPr>
          <a:xfrm>
            <a:off x="467544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000" dirty="0">
                <a:latin typeface="Delicious" panose="02000506040000020004" pitchFamily="50" charset="0"/>
              </a:rPr>
              <a:t>Sistemas de Informação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Delicious" panose="02000506040000020004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Alunos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4609481-EAA2-8672-2D7D-DD02899E5BBE}"/>
              </a:ext>
            </a:extLst>
          </p:cNvPr>
          <p:cNvSpPr/>
          <p:nvPr/>
        </p:nvSpPr>
        <p:spPr>
          <a:xfrm>
            <a:off x="3036098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Beatriz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marL="180975" indent="-180975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Disciplinas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4EE9D84-80CD-7E6C-9A30-F26162584D27}"/>
              </a:ext>
            </a:extLst>
          </p:cNvPr>
          <p:cNvSpPr/>
          <p:nvPr/>
        </p:nvSpPr>
        <p:spPr>
          <a:xfrm>
            <a:off x="5598761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AED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Semestre (string)</a:t>
            </a: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Nota final (</a:t>
            </a:r>
            <a:r>
              <a:rPr lang="pt-BR" sz="1600" dirty="0" err="1">
                <a:latin typeface="Delicious" panose="02000506040000020004" pitchFamily="50" charset="0"/>
              </a:rPr>
              <a:t>int</a:t>
            </a:r>
            <a:r>
              <a:rPr lang="pt-BR" sz="1600" dirty="0">
                <a:latin typeface="Delicious" panose="02000506040000020004" pitchFamily="50" charset="0"/>
              </a:rPr>
              <a:t>)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5ABC5A-E815-E958-AE86-38E0C8B1152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03648" y="3507854"/>
            <a:ext cx="626147" cy="936104"/>
          </a:xfrm>
          <a:prstGeom prst="straightConnector1">
            <a:avLst/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8CE30E4-48CF-9E46-6075-1971782CE3C5}"/>
              </a:ext>
            </a:extLst>
          </p:cNvPr>
          <p:cNvSpPr/>
          <p:nvPr/>
        </p:nvSpPr>
        <p:spPr>
          <a:xfrm>
            <a:off x="711726" y="4443958"/>
            <a:ext cx="2636137" cy="699542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Muitos alunos, mas não tantos</a:t>
            </a:r>
          </a:p>
        </p:txBody>
      </p:sp>
    </p:spTree>
    <p:extLst>
      <p:ext uri="{BB962C8B-B14F-4D97-AF65-F5344CB8AC3E}">
        <p14:creationId xmlns:p14="http://schemas.microsoft.com/office/powerpoint/2010/main" val="19188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9A338B-1512-4234-88F1-605F33716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 curso tem alunos</a:t>
            </a:r>
            <a:endParaRPr lang="pt-BR" b="1" i="1" dirty="0">
              <a:solidFill>
                <a:srgbClr val="C00000"/>
              </a:solidFill>
            </a:endParaRPr>
          </a:p>
          <a:p>
            <a:r>
              <a:rPr lang="pt-BR" dirty="0"/>
              <a:t>Um aluno tem disciplinas cursadas</a:t>
            </a:r>
          </a:p>
          <a:p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FC1FD5-E2D0-48D5-99E0-2FBAE73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estruturas de dados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29CCB8-AED6-45B3-A0F3-0ABD908B7F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04C2CA-4CCD-47C9-9108-5B91333447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4AF4D3-AEDB-4B25-BCE2-FD49EBF16B16}"/>
              </a:ext>
            </a:extLst>
          </p:cNvPr>
          <p:cNvSpPr/>
          <p:nvPr/>
        </p:nvSpPr>
        <p:spPr>
          <a:xfrm>
            <a:off x="467544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000" dirty="0">
                <a:latin typeface="Delicious" panose="02000506040000020004" pitchFamily="50" charset="0"/>
              </a:rPr>
              <a:t>Sistemas de Informação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Delicious" panose="02000506040000020004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Alunos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4609481-EAA2-8672-2D7D-DD02899E5BBE}"/>
              </a:ext>
            </a:extLst>
          </p:cNvPr>
          <p:cNvSpPr/>
          <p:nvPr/>
        </p:nvSpPr>
        <p:spPr>
          <a:xfrm>
            <a:off x="3036098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Beatriz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marL="180975" indent="-180975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Disciplinas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4EE9D84-80CD-7E6C-9A30-F26162584D27}"/>
              </a:ext>
            </a:extLst>
          </p:cNvPr>
          <p:cNvSpPr/>
          <p:nvPr/>
        </p:nvSpPr>
        <p:spPr>
          <a:xfrm>
            <a:off x="5598761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AED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Semestre (string)</a:t>
            </a: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Nota final (</a:t>
            </a:r>
            <a:r>
              <a:rPr lang="pt-BR" sz="1600" dirty="0" err="1">
                <a:latin typeface="Delicious" panose="02000506040000020004" pitchFamily="50" charset="0"/>
              </a:rPr>
              <a:t>int</a:t>
            </a:r>
            <a:r>
              <a:rPr lang="pt-BR" sz="1600" dirty="0">
                <a:latin typeface="Delicious" panose="02000506040000020004" pitchFamily="50" charset="0"/>
              </a:rPr>
              <a:t>)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5ABC5A-E815-E958-AE86-38E0C8B1152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03648" y="3507854"/>
            <a:ext cx="626147" cy="936104"/>
          </a:xfrm>
          <a:prstGeom prst="straightConnector1">
            <a:avLst/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8CE30E4-48CF-9E46-6075-1971782CE3C5}"/>
              </a:ext>
            </a:extLst>
          </p:cNvPr>
          <p:cNvSpPr/>
          <p:nvPr/>
        </p:nvSpPr>
        <p:spPr>
          <a:xfrm>
            <a:off x="711726" y="4443958"/>
            <a:ext cx="2636137" cy="699542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Alunos em ordem alfabética?</a:t>
            </a:r>
          </a:p>
        </p:txBody>
      </p:sp>
    </p:spTree>
    <p:extLst>
      <p:ext uri="{BB962C8B-B14F-4D97-AF65-F5344CB8AC3E}">
        <p14:creationId xmlns:p14="http://schemas.microsoft.com/office/powerpoint/2010/main" val="36992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9A338B-1512-4234-88F1-605F33716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 curso tem alunos</a:t>
            </a:r>
            <a:endParaRPr lang="pt-BR" b="1" i="1" dirty="0">
              <a:solidFill>
                <a:srgbClr val="C00000"/>
              </a:solidFill>
            </a:endParaRPr>
          </a:p>
          <a:p>
            <a:r>
              <a:rPr lang="pt-BR" dirty="0"/>
              <a:t>Um aluno tem disciplinas cursadas</a:t>
            </a:r>
          </a:p>
          <a:p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FC1FD5-E2D0-48D5-99E0-2FBAE73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estruturas de dados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29CCB8-AED6-45B3-A0F3-0ABD908B7F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04C2CA-4CCD-47C9-9108-5B91333447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4AF4D3-AEDB-4B25-BCE2-FD49EBF16B16}"/>
              </a:ext>
            </a:extLst>
          </p:cNvPr>
          <p:cNvSpPr/>
          <p:nvPr/>
        </p:nvSpPr>
        <p:spPr>
          <a:xfrm>
            <a:off x="467544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000" dirty="0">
                <a:latin typeface="Delicious" panose="02000506040000020004" pitchFamily="50" charset="0"/>
              </a:rPr>
              <a:t>Sistemas de Informação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Delicious" panose="02000506040000020004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Alunos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4609481-EAA2-8672-2D7D-DD02899E5BBE}"/>
              </a:ext>
            </a:extLst>
          </p:cNvPr>
          <p:cNvSpPr/>
          <p:nvPr/>
        </p:nvSpPr>
        <p:spPr>
          <a:xfrm>
            <a:off x="3036098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Beatriz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marL="180975" indent="-180975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Disciplinas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4EE9D84-80CD-7E6C-9A30-F26162584D27}"/>
              </a:ext>
            </a:extLst>
          </p:cNvPr>
          <p:cNvSpPr/>
          <p:nvPr/>
        </p:nvSpPr>
        <p:spPr>
          <a:xfrm>
            <a:off x="5598761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AED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Semestre (string)</a:t>
            </a: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Nota final (</a:t>
            </a:r>
            <a:r>
              <a:rPr lang="pt-BR" sz="1600" dirty="0" err="1">
                <a:latin typeface="Delicious" panose="02000506040000020004" pitchFamily="50" charset="0"/>
              </a:rPr>
              <a:t>int</a:t>
            </a:r>
            <a:r>
              <a:rPr lang="pt-BR" sz="1600" dirty="0">
                <a:latin typeface="Delicious" panose="02000506040000020004" pitchFamily="50" charset="0"/>
              </a:rPr>
              <a:t>)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5ABC5A-E815-E958-AE86-38E0C8B1152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39953" y="3507854"/>
            <a:ext cx="626147" cy="936104"/>
          </a:xfrm>
          <a:prstGeom prst="straightConnector1">
            <a:avLst/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8CE30E4-48CF-9E46-6075-1971782CE3C5}"/>
              </a:ext>
            </a:extLst>
          </p:cNvPr>
          <p:cNvSpPr/>
          <p:nvPr/>
        </p:nvSpPr>
        <p:spPr>
          <a:xfrm>
            <a:off x="3448031" y="4443958"/>
            <a:ext cx="2636137" cy="699542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Relativamente poucas disciplinas</a:t>
            </a:r>
          </a:p>
        </p:txBody>
      </p:sp>
    </p:spTree>
    <p:extLst>
      <p:ext uri="{BB962C8B-B14F-4D97-AF65-F5344CB8AC3E}">
        <p14:creationId xmlns:p14="http://schemas.microsoft.com/office/powerpoint/2010/main" val="24358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9A338B-1512-4234-88F1-605F33716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 curso tem alunos</a:t>
            </a:r>
            <a:endParaRPr lang="pt-BR" b="1" i="1" dirty="0">
              <a:solidFill>
                <a:srgbClr val="C00000"/>
              </a:solidFill>
            </a:endParaRPr>
          </a:p>
          <a:p>
            <a:r>
              <a:rPr lang="pt-BR" dirty="0"/>
              <a:t>Um aluno tem disciplinas cursadas</a:t>
            </a:r>
          </a:p>
          <a:p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FC1FD5-E2D0-48D5-99E0-2FBAE73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estruturas de dados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29CCB8-AED6-45B3-A0F3-0ABD908B7F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04C2CA-4CCD-47C9-9108-5B91333447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4AF4D3-AEDB-4B25-BCE2-FD49EBF16B16}"/>
              </a:ext>
            </a:extLst>
          </p:cNvPr>
          <p:cNvSpPr/>
          <p:nvPr/>
        </p:nvSpPr>
        <p:spPr>
          <a:xfrm>
            <a:off x="467544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000" dirty="0">
                <a:latin typeface="Delicious" panose="02000506040000020004" pitchFamily="50" charset="0"/>
              </a:rPr>
              <a:t>Sistemas de Informação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Delicious" panose="02000506040000020004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Alunos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4609481-EAA2-8672-2D7D-DD02899E5BBE}"/>
              </a:ext>
            </a:extLst>
          </p:cNvPr>
          <p:cNvSpPr/>
          <p:nvPr/>
        </p:nvSpPr>
        <p:spPr>
          <a:xfrm>
            <a:off x="3036098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Beatriz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marL="180975" indent="-180975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Delicious" panose="02000506040000020004" pitchFamily="50" charset="0"/>
              </a:rPr>
              <a:t>Disciplinas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4EE9D84-80CD-7E6C-9A30-F26162584D27}"/>
              </a:ext>
            </a:extLst>
          </p:cNvPr>
          <p:cNvSpPr/>
          <p:nvPr/>
        </p:nvSpPr>
        <p:spPr>
          <a:xfrm>
            <a:off x="5598761" y="2215732"/>
            <a:ext cx="2012202" cy="2012202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AED</a:t>
            </a:r>
          </a:p>
          <a:p>
            <a:pPr algn="ctr"/>
            <a:endParaRPr lang="pt-BR" sz="2400" dirty="0">
              <a:latin typeface="Delicious" panose="02000506040000020004" pitchFamily="50" charset="0"/>
            </a:endParaRP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Semestre (string)</a:t>
            </a:r>
          </a:p>
          <a:p>
            <a:pPr algn="ctr"/>
            <a:r>
              <a:rPr lang="pt-BR" sz="1600" dirty="0">
                <a:latin typeface="Delicious" panose="02000506040000020004" pitchFamily="50" charset="0"/>
              </a:rPr>
              <a:t>Nota final (</a:t>
            </a:r>
            <a:r>
              <a:rPr lang="pt-BR" sz="1600" dirty="0" err="1">
                <a:latin typeface="Delicious" panose="02000506040000020004" pitchFamily="50" charset="0"/>
              </a:rPr>
              <a:t>int</a:t>
            </a:r>
            <a:r>
              <a:rPr lang="pt-BR" sz="1600" dirty="0">
                <a:latin typeface="Delicious" panose="02000506040000020004" pitchFamily="50" charset="0"/>
              </a:rPr>
              <a:t>)</a:t>
            </a:r>
          </a:p>
          <a:p>
            <a:pPr algn="ctr"/>
            <a:endParaRPr lang="pt-BR" sz="1100" dirty="0">
              <a:latin typeface="Delicious" panose="02000506040000020004" pitchFamily="50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5ABC5A-E815-E958-AE86-38E0C8B1152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39953" y="3507854"/>
            <a:ext cx="626147" cy="936104"/>
          </a:xfrm>
          <a:prstGeom prst="straightConnector1">
            <a:avLst/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8CE30E4-48CF-9E46-6075-1971782CE3C5}"/>
              </a:ext>
            </a:extLst>
          </p:cNvPr>
          <p:cNvSpPr/>
          <p:nvPr/>
        </p:nvSpPr>
        <p:spPr>
          <a:xfrm>
            <a:off x="3448031" y="4443958"/>
            <a:ext cx="2636137" cy="699542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400" dirty="0">
                <a:latin typeface="Delicious" panose="02000506040000020004" pitchFamily="50" charset="0"/>
              </a:rPr>
              <a:t>Histórico de disciplinas?</a:t>
            </a:r>
          </a:p>
        </p:txBody>
      </p:sp>
    </p:spTree>
    <p:extLst>
      <p:ext uri="{BB962C8B-B14F-4D97-AF65-F5344CB8AC3E}">
        <p14:creationId xmlns:p14="http://schemas.microsoft.com/office/powerpoint/2010/main" val="35983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e alunos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822BB08-9948-49D4-B792-183E03286FAB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1040379"/>
          <a:ext cx="583886" cy="3619603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91943">
                  <a:extLst>
                    <a:ext uri="{9D8B030D-6E8A-4147-A177-3AD203B41FA5}">
                      <a16:colId xmlns:a16="http://schemas.microsoft.com/office/drawing/2014/main" val="450221414"/>
                    </a:ext>
                  </a:extLst>
                </a:gridCol>
                <a:gridCol w="291943">
                  <a:extLst>
                    <a:ext uri="{9D8B030D-6E8A-4147-A177-3AD203B41FA5}">
                      <a16:colId xmlns:a16="http://schemas.microsoft.com/office/drawing/2014/main" val="1511739406"/>
                    </a:ext>
                  </a:extLst>
                </a:gridCol>
              </a:tblGrid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41344356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17326672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73012730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144616790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81364144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69390660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550232243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56167355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974954715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99865034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23067092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203875888"/>
                  </a:ext>
                </a:extLst>
              </a:tr>
              <a:tr h="278431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Delicious" panose="02000506040000020004" pitchFamily="50" charset="0"/>
                        </a:rPr>
                        <a:t>12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endParaRPr lang="pt-BR" sz="1400" b="1" dirty="0">
                        <a:latin typeface="Delicious" panose="02000506040000020004" pitchFamily="50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972108526"/>
                  </a:ext>
                </a:extLst>
              </a:tr>
            </a:tbl>
          </a:graphicData>
        </a:graphic>
      </p:graphicFrame>
      <p:sp>
        <p:nvSpPr>
          <p:cNvPr id="30" name="Retângulo 29">
            <a:extLst>
              <a:ext uri="{FF2B5EF4-FFF2-40B4-BE49-F238E27FC236}">
                <a16:creationId xmlns:a16="http://schemas.microsoft.com/office/drawing/2014/main" id="{2D27B93E-F1DF-46E8-BF03-19E5D2263AF3}"/>
              </a:ext>
            </a:extLst>
          </p:cNvPr>
          <p:cNvSpPr/>
          <p:nvPr/>
        </p:nvSpPr>
        <p:spPr>
          <a:xfrm>
            <a:off x="1187624" y="2778172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 err="1">
                <a:latin typeface="Delicious" panose="02000506040000020004" pitchFamily="50" charset="0"/>
              </a:rPr>
              <a:t>Sist.Inf</a:t>
            </a:r>
            <a:endParaRPr lang="pt-BR" sz="1200" dirty="0">
              <a:latin typeface="Delicious" panose="02000506040000020004" pitchFamily="50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2B97252-E515-4906-A4BD-316B3D14BB04}"/>
              </a:ext>
            </a:extLst>
          </p:cNvPr>
          <p:cNvSpPr/>
          <p:nvPr/>
        </p:nvSpPr>
        <p:spPr>
          <a:xfrm>
            <a:off x="1187624" y="2211710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 err="1">
                <a:latin typeface="Delicious" panose="02000506040000020004" pitchFamily="50" charset="0"/>
              </a:rPr>
              <a:t>Eng.Soft</a:t>
            </a:r>
            <a:endParaRPr lang="pt-BR" sz="1200" dirty="0">
              <a:latin typeface="Delicious" panose="02000506040000020004" pitchFamily="50" charset="0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0CFDC63-3BA7-4BB6-8D59-CE882CB89C7E}"/>
              </a:ext>
            </a:extLst>
          </p:cNvPr>
          <p:cNvSpPr/>
          <p:nvPr/>
        </p:nvSpPr>
        <p:spPr>
          <a:xfrm>
            <a:off x="1187624" y="4443958"/>
            <a:ext cx="914400" cy="144016"/>
          </a:xfrm>
          <a:prstGeom prst="rect">
            <a:avLst/>
          </a:prstGeom>
          <a:solidFill>
            <a:srgbClr val="72101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Comput.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8816B75-4F74-E08C-E539-6BA2864D7A7F}"/>
              </a:ext>
            </a:extLst>
          </p:cNvPr>
          <p:cNvGrpSpPr/>
          <p:nvPr/>
        </p:nvGrpSpPr>
        <p:grpSpPr>
          <a:xfrm rot="5400000">
            <a:off x="2625692" y="557619"/>
            <a:ext cx="1566282" cy="1994145"/>
            <a:chOff x="2267744" y="771550"/>
            <a:chExt cx="1566282" cy="1994145"/>
          </a:xfrm>
          <a:solidFill>
            <a:srgbClr val="7030A0"/>
          </a:solidFill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8317D4A-0A6A-483A-95C5-5B7C8C2AA68E}"/>
                </a:ext>
              </a:extLst>
            </p:cNvPr>
            <p:cNvSpPr/>
            <p:nvPr/>
          </p:nvSpPr>
          <p:spPr>
            <a:xfrm>
              <a:off x="2267744" y="1587165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5C364F6-6B3D-46E4-B475-FCF686EBA162}"/>
                </a:ext>
              </a:extLst>
            </p:cNvPr>
            <p:cNvSpPr/>
            <p:nvPr/>
          </p:nvSpPr>
          <p:spPr>
            <a:xfrm>
              <a:off x="2627784" y="2039454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0641439-F087-4F1F-8AF1-9245A97944CC}"/>
                </a:ext>
              </a:extLst>
            </p:cNvPr>
            <p:cNvSpPr/>
            <p:nvPr/>
          </p:nvSpPr>
          <p:spPr>
            <a:xfrm>
              <a:off x="2627784" y="1134876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2B1563F-5EEC-4E98-9D97-E8DFFC239A83}"/>
                </a:ext>
              </a:extLst>
            </p:cNvPr>
            <p:cNvSpPr/>
            <p:nvPr/>
          </p:nvSpPr>
          <p:spPr>
            <a:xfrm>
              <a:off x="3052881" y="2405655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58E3DD8-20CC-4A1A-A4EA-22CC942C6DDF}"/>
                </a:ext>
              </a:extLst>
            </p:cNvPr>
            <p:cNvSpPr/>
            <p:nvPr/>
          </p:nvSpPr>
          <p:spPr>
            <a:xfrm>
              <a:off x="3052881" y="1679414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050A232-ED9B-4E64-B5E8-445703A00919}"/>
                </a:ext>
              </a:extLst>
            </p:cNvPr>
            <p:cNvSpPr/>
            <p:nvPr/>
          </p:nvSpPr>
          <p:spPr>
            <a:xfrm>
              <a:off x="3048562" y="771550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F6296D5-5253-45A2-9527-B858F9AF6551}"/>
                </a:ext>
              </a:extLst>
            </p:cNvPr>
            <p:cNvSpPr/>
            <p:nvPr/>
          </p:nvSpPr>
          <p:spPr>
            <a:xfrm>
              <a:off x="3473986" y="1097213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9616AB8-49C4-4D85-A293-C8663680D288}"/>
                </a:ext>
              </a:extLst>
            </p:cNvPr>
            <p:cNvCxnSpPr>
              <a:stCxn id="3" idx="7"/>
              <a:endCxn id="36" idx="3"/>
            </p:cNvCxnSpPr>
            <p:nvPr/>
          </p:nvCxnSpPr>
          <p:spPr>
            <a:xfrm flipV="1">
              <a:off x="2575057" y="1442189"/>
              <a:ext cx="105454" cy="197703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4689739E-50B7-4027-8C86-0AB3FC8C79B6}"/>
                </a:ext>
              </a:extLst>
            </p:cNvPr>
            <p:cNvCxnSpPr>
              <a:cxnSpLocks/>
              <a:stCxn id="36" idx="7"/>
              <a:endCxn id="39" idx="3"/>
            </p:cNvCxnSpPr>
            <p:nvPr/>
          </p:nvCxnSpPr>
          <p:spPr>
            <a:xfrm flipV="1">
              <a:off x="2935097" y="1078863"/>
              <a:ext cx="166192" cy="108740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7322C6F-35B0-4DB9-ACE6-8FBECDC4B7C3}"/>
                </a:ext>
              </a:extLst>
            </p:cNvPr>
            <p:cNvCxnSpPr>
              <a:cxnSpLocks/>
              <a:stCxn id="39" idx="5"/>
              <a:endCxn id="40" idx="1"/>
            </p:cNvCxnSpPr>
            <p:nvPr/>
          </p:nvCxnSpPr>
          <p:spPr>
            <a:xfrm>
              <a:off x="3355875" y="1078863"/>
              <a:ext cx="170838" cy="71077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71D743CD-2BD4-4551-8FFF-E44DF19EA7E2}"/>
                </a:ext>
              </a:extLst>
            </p:cNvPr>
            <p:cNvCxnSpPr>
              <a:cxnSpLocks/>
              <a:stCxn id="3" idx="5"/>
              <a:endCxn id="35" idx="1"/>
            </p:cNvCxnSpPr>
            <p:nvPr/>
          </p:nvCxnSpPr>
          <p:spPr>
            <a:xfrm>
              <a:off x="2575057" y="1894478"/>
              <a:ext cx="105454" cy="197703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A30B3C-79D3-422B-872C-0BA5DC7369DF}"/>
                </a:ext>
              </a:extLst>
            </p:cNvPr>
            <p:cNvCxnSpPr>
              <a:cxnSpLocks/>
              <a:stCxn id="35" idx="7"/>
              <a:endCxn id="38" idx="3"/>
            </p:cNvCxnSpPr>
            <p:nvPr/>
          </p:nvCxnSpPr>
          <p:spPr>
            <a:xfrm flipV="1">
              <a:off x="2935097" y="1986727"/>
              <a:ext cx="170511" cy="105454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A7E4EB6A-A78E-4FFE-97DF-4723A1C6E158}"/>
                </a:ext>
              </a:extLst>
            </p:cNvPr>
            <p:cNvCxnSpPr>
              <a:cxnSpLocks/>
              <a:stCxn id="35" idx="5"/>
              <a:endCxn id="37" idx="1"/>
            </p:cNvCxnSpPr>
            <p:nvPr/>
          </p:nvCxnSpPr>
          <p:spPr>
            <a:xfrm>
              <a:off x="2935097" y="2346767"/>
              <a:ext cx="170511" cy="111615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4035811-75CF-6410-05F0-3599A295CC3C}"/>
              </a:ext>
            </a:extLst>
          </p:cNvPr>
          <p:cNvGrpSpPr/>
          <p:nvPr/>
        </p:nvGrpSpPr>
        <p:grpSpPr>
          <a:xfrm rot="5400000">
            <a:off x="2661958" y="3389203"/>
            <a:ext cx="1706488" cy="1630819"/>
            <a:chOff x="2289448" y="3389203"/>
            <a:chExt cx="1706488" cy="1630819"/>
          </a:xfrm>
          <a:solidFill>
            <a:srgbClr val="FFC000"/>
          </a:solidFill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D21D707B-B6AA-47D9-97CB-3CC88CF1BD68}"/>
                </a:ext>
              </a:extLst>
            </p:cNvPr>
            <p:cNvSpPr/>
            <p:nvPr/>
          </p:nvSpPr>
          <p:spPr>
            <a:xfrm>
              <a:off x="2289448" y="3841492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9882006D-5EE4-4557-BC09-EB8388627C7C}"/>
                </a:ext>
              </a:extLst>
            </p:cNvPr>
            <p:cNvSpPr/>
            <p:nvPr/>
          </p:nvSpPr>
          <p:spPr>
            <a:xfrm>
              <a:off x="2627784" y="4293781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0DB83E0-AD00-470D-ADB4-D3CE47F202B5}"/>
                </a:ext>
              </a:extLst>
            </p:cNvPr>
            <p:cNvSpPr/>
            <p:nvPr/>
          </p:nvSpPr>
          <p:spPr>
            <a:xfrm>
              <a:off x="2555776" y="3389203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7382BF91-88C6-4957-A72C-A77E34CAA4E5}"/>
                </a:ext>
              </a:extLst>
            </p:cNvPr>
            <p:cNvSpPr/>
            <p:nvPr/>
          </p:nvSpPr>
          <p:spPr>
            <a:xfrm>
              <a:off x="3074585" y="4659982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5C5F626-8DFA-4761-A994-E3566C451822}"/>
                </a:ext>
              </a:extLst>
            </p:cNvPr>
            <p:cNvSpPr/>
            <p:nvPr/>
          </p:nvSpPr>
          <p:spPr>
            <a:xfrm>
              <a:off x="3131840" y="4083918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8FA91B69-1C38-4E9D-A678-69EE68BEFFD1}"/>
                </a:ext>
              </a:extLst>
            </p:cNvPr>
            <p:cNvSpPr/>
            <p:nvPr/>
          </p:nvSpPr>
          <p:spPr>
            <a:xfrm>
              <a:off x="2915816" y="3723878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1334CE48-BB5E-46BC-8FAA-73C5B7E42DC0}"/>
                </a:ext>
              </a:extLst>
            </p:cNvPr>
            <p:cNvSpPr/>
            <p:nvPr/>
          </p:nvSpPr>
          <p:spPr>
            <a:xfrm>
              <a:off x="3635896" y="4443958"/>
              <a:ext cx="360040" cy="36004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B5CD08D6-E9B1-4509-81D2-A78F9F69BFB6}"/>
                </a:ext>
              </a:extLst>
            </p:cNvPr>
            <p:cNvCxnSpPr>
              <a:stCxn id="73" idx="7"/>
              <a:endCxn id="75" idx="3"/>
            </p:cNvCxnSpPr>
            <p:nvPr/>
          </p:nvCxnSpPr>
          <p:spPr>
            <a:xfrm flipV="1">
              <a:off x="2596761" y="3696516"/>
              <a:ext cx="11742" cy="197703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E994AF34-84B3-46C4-84AF-236A62B4EC28}"/>
                </a:ext>
              </a:extLst>
            </p:cNvPr>
            <p:cNvCxnSpPr>
              <a:cxnSpLocks/>
              <a:stCxn id="75" idx="5"/>
              <a:endCxn id="78" idx="1"/>
            </p:cNvCxnSpPr>
            <p:nvPr/>
          </p:nvCxnSpPr>
          <p:spPr>
            <a:xfrm>
              <a:off x="2863089" y="3696516"/>
              <a:ext cx="105454" cy="80089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96A8FAE1-C433-4A49-BF7B-B94CC76831B6}"/>
                </a:ext>
              </a:extLst>
            </p:cNvPr>
            <p:cNvCxnSpPr>
              <a:cxnSpLocks/>
              <a:stCxn id="77" idx="5"/>
              <a:endCxn id="79" idx="1"/>
            </p:cNvCxnSpPr>
            <p:nvPr/>
          </p:nvCxnSpPr>
          <p:spPr>
            <a:xfrm>
              <a:off x="3439153" y="4391231"/>
              <a:ext cx="249470" cy="105454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CE3B99A1-A9B7-4085-A23B-7DCB16D59298}"/>
                </a:ext>
              </a:extLst>
            </p:cNvPr>
            <p:cNvCxnSpPr>
              <a:cxnSpLocks/>
              <a:stCxn id="73" idx="5"/>
              <a:endCxn id="74" idx="1"/>
            </p:cNvCxnSpPr>
            <p:nvPr/>
          </p:nvCxnSpPr>
          <p:spPr>
            <a:xfrm>
              <a:off x="2596761" y="4148805"/>
              <a:ext cx="83750" cy="197703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327C94D-CAB8-47AE-8273-4B1B29233A45}"/>
                </a:ext>
              </a:extLst>
            </p:cNvPr>
            <p:cNvCxnSpPr>
              <a:cxnSpLocks/>
              <a:stCxn id="74" idx="6"/>
              <a:endCxn id="77" idx="3"/>
            </p:cNvCxnSpPr>
            <p:nvPr/>
          </p:nvCxnSpPr>
          <p:spPr>
            <a:xfrm flipV="1">
              <a:off x="2987824" y="4391231"/>
              <a:ext cx="196743" cy="82570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1AB92035-8296-47F4-BB6F-057511DED9EF}"/>
                </a:ext>
              </a:extLst>
            </p:cNvPr>
            <p:cNvCxnSpPr>
              <a:cxnSpLocks/>
              <a:stCxn id="74" idx="5"/>
              <a:endCxn id="76" idx="1"/>
            </p:cNvCxnSpPr>
            <p:nvPr/>
          </p:nvCxnSpPr>
          <p:spPr>
            <a:xfrm>
              <a:off x="2935097" y="4601094"/>
              <a:ext cx="192215" cy="111615"/>
            </a:xfrm>
            <a:prstGeom prst="line">
              <a:avLst/>
            </a:prstGeom>
            <a:grpFill/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27B9A4C-27C3-071C-DB64-4430C3419E94}"/>
              </a:ext>
            </a:extLst>
          </p:cNvPr>
          <p:cNvGrpSpPr/>
          <p:nvPr/>
        </p:nvGrpSpPr>
        <p:grpSpPr>
          <a:xfrm rot="5400000">
            <a:off x="5240058" y="2067694"/>
            <a:ext cx="1494274" cy="2066153"/>
            <a:chOff x="3221742" y="2067694"/>
            <a:chExt cx="1494274" cy="2066153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3F410AEA-9DB4-4257-8533-852C589AAACE}"/>
                </a:ext>
              </a:extLst>
            </p:cNvPr>
            <p:cNvSpPr/>
            <p:nvPr/>
          </p:nvSpPr>
          <p:spPr>
            <a:xfrm>
              <a:off x="3221742" y="2955317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EEA5221-4CD9-4960-8D4C-771EFEB6AC3B}"/>
                </a:ext>
              </a:extLst>
            </p:cNvPr>
            <p:cNvSpPr/>
            <p:nvPr/>
          </p:nvSpPr>
          <p:spPr>
            <a:xfrm>
              <a:off x="3581782" y="3407606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0C0641B-65C7-40B5-9E65-D0416961E25C}"/>
                </a:ext>
              </a:extLst>
            </p:cNvPr>
            <p:cNvSpPr/>
            <p:nvPr/>
          </p:nvSpPr>
          <p:spPr>
            <a:xfrm>
              <a:off x="4006879" y="3773807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98DF8EE-4F32-487F-8645-184E41ADA79F}"/>
                </a:ext>
              </a:extLst>
            </p:cNvPr>
            <p:cNvSpPr/>
            <p:nvPr/>
          </p:nvSpPr>
          <p:spPr>
            <a:xfrm>
              <a:off x="3614310" y="2427734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4434F0B-58A1-4CCF-9E8E-90BDCA88A1DF}"/>
                </a:ext>
              </a:extLst>
            </p:cNvPr>
            <p:cNvSpPr/>
            <p:nvPr/>
          </p:nvSpPr>
          <p:spPr>
            <a:xfrm>
              <a:off x="4006879" y="285018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27DD98E-0CCF-4B80-BE68-08C46AF15C53}"/>
                </a:ext>
              </a:extLst>
            </p:cNvPr>
            <p:cNvCxnSpPr>
              <a:cxnSpLocks/>
              <a:stCxn id="52" idx="7"/>
              <a:endCxn id="57" idx="3"/>
            </p:cNvCxnSpPr>
            <p:nvPr/>
          </p:nvCxnSpPr>
          <p:spPr>
            <a:xfrm flipV="1">
              <a:off x="3529055" y="2735047"/>
              <a:ext cx="137982" cy="272997"/>
            </a:xfrm>
            <a:prstGeom prst="line">
              <a:avLst/>
            </a:prstGeom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B7D1BFD-5FB8-45A7-8FBD-F6FC175E428B}"/>
                </a:ext>
              </a:extLst>
            </p:cNvPr>
            <p:cNvCxnSpPr>
              <a:cxnSpLocks/>
              <a:stCxn id="57" idx="5"/>
              <a:endCxn id="58" idx="1"/>
            </p:cNvCxnSpPr>
            <p:nvPr/>
          </p:nvCxnSpPr>
          <p:spPr>
            <a:xfrm>
              <a:off x="3921623" y="2735047"/>
              <a:ext cx="137983" cy="167860"/>
            </a:xfrm>
            <a:prstGeom prst="line">
              <a:avLst/>
            </a:prstGeom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54BAB4BC-C9A3-4408-BA96-BFD26E009491}"/>
                </a:ext>
              </a:extLst>
            </p:cNvPr>
            <p:cNvCxnSpPr>
              <a:cxnSpLocks/>
              <a:stCxn id="52" idx="5"/>
              <a:endCxn id="53" idx="1"/>
            </p:cNvCxnSpPr>
            <p:nvPr/>
          </p:nvCxnSpPr>
          <p:spPr>
            <a:xfrm>
              <a:off x="3529055" y="3262630"/>
              <a:ext cx="105454" cy="197703"/>
            </a:xfrm>
            <a:prstGeom prst="line">
              <a:avLst/>
            </a:prstGeom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791E732B-463B-454F-8CE9-26ADEFBCA64A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3889095" y="3714919"/>
              <a:ext cx="170511" cy="111615"/>
            </a:xfrm>
            <a:prstGeom prst="line">
              <a:avLst/>
            </a:prstGeom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7C2D3F09-A562-4761-B439-528E1713A20E}"/>
                </a:ext>
              </a:extLst>
            </p:cNvPr>
            <p:cNvSpPr/>
            <p:nvPr/>
          </p:nvSpPr>
          <p:spPr>
            <a:xfrm>
              <a:off x="4031241" y="2067694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E8CAD310-4729-4DE8-84AE-FAB178EDFF6D}"/>
                </a:ext>
              </a:extLst>
            </p:cNvPr>
            <p:cNvCxnSpPr>
              <a:cxnSpLocks/>
              <a:stCxn id="57" idx="7"/>
              <a:endCxn id="100" idx="3"/>
            </p:cNvCxnSpPr>
            <p:nvPr/>
          </p:nvCxnSpPr>
          <p:spPr>
            <a:xfrm flipV="1">
              <a:off x="3921623" y="2375007"/>
              <a:ext cx="162345" cy="105454"/>
            </a:xfrm>
            <a:prstGeom prst="line">
              <a:avLst/>
            </a:prstGeom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289440E1-AE37-40FC-B867-062E8EC3FFB7}"/>
                </a:ext>
              </a:extLst>
            </p:cNvPr>
            <p:cNvSpPr/>
            <p:nvPr/>
          </p:nvSpPr>
          <p:spPr>
            <a:xfrm>
              <a:off x="4355976" y="3272626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378AE01E-9B05-439C-98CE-0055A93957EA}"/>
                </a:ext>
              </a:extLst>
            </p:cNvPr>
            <p:cNvCxnSpPr>
              <a:cxnSpLocks/>
              <a:stCxn id="58" idx="5"/>
              <a:endCxn id="105" idx="1"/>
            </p:cNvCxnSpPr>
            <p:nvPr/>
          </p:nvCxnSpPr>
          <p:spPr>
            <a:xfrm>
              <a:off x="4314192" y="3157493"/>
              <a:ext cx="94511" cy="167860"/>
            </a:xfrm>
            <a:prstGeom prst="line">
              <a:avLst/>
            </a:prstGeom>
            <a:ln w="190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B6CE0C74-E9D4-6B3D-1C45-FBE0C3ADE6D4}"/>
              </a:ext>
            </a:extLst>
          </p:cNvPr>
          <p:cNvCxnSpPr>
            <a:cxnSpLocks/>
            <a:stCxn id="32" idx="3"/>
            <a:endCxn id="3" idx="4"/>
          </p:cNvCxnSpPr>
          <p:nvPr/>
        </p:nvCxnSpPr>
        <p:spPr>
          <a:xfrm flipV="1">
            <a:off x="2102024" y="951571"/>
            <a:ext cx="1128227" cy="1332147"/>
          </a:xfrm>
          <a:prstGeom prst="bentConnector3">
            <a:avLst>
              <a:gd name="adj1" fmla="val 19858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F55E06F5-D10C-7B8B-753F-CA431DA28511}"/>
              </a:ext>
            </a:extLst>
          </p:cNvPr>
          <p:cNvCxnSpPr>
            <a:cxnSpLocks/>
            <a:stCxn id="30" idx="3"/>
            <a:endCxn id="52" idx="4"/>
          </p:cNvCxnSpPr>
          <p:nvPr/>
        </p:nvCxnSpPr>
        <p:spPr>
          <a:xfrm flipV="1">
            <a:off x="2102024" y="2533654"/>
            <a:ext cx="3670585" cy="316526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D65CB75F-444F-5E87-0C03-1BE2EABF2C82}"/>
              </a:ext>
            </a:extLst>
          </p:cNvPr>
          <p:cNvCxnSpPr>
            <a:cxnSpLocks/>
            <a:stCxn id="34" idx="3"/>
            <a:endCxn id="73" idx="4"/>
          </p:cNvCxnSpPr>
          <p:nvPr/>
        </p:nvCxnSpPr>
        <p:spPr>
          <a:xfrm flipV="1">
            <a:off x="2102024" y="3531389"/>
            <a:ext cx="1416259" cy="984577"/>
          </a:xfrm>
          <a:prstGeom prst="bentConnector3">
            <a:avLst>
              <a:gd name="adj1" fmla="val 36127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Voo 0408		Voo 0710		Voo 1516		</a:t>
            </a:r>
          </a:p>
          <a:p>
            <a:r>
              <a:rPr lang="pt-BR" dirty="0">
                <a:solidFill>
                  <a:srgbClr val="C00000"/>
                </a:solidFill>
              </a:rPr>
              <a:t>Cátia			Alana			Elisa 	</a:t>
            </a:r>
          </a:p>
          <a:p>
            <a:r>
              <a:rPr lang="pt-BR" dirty="0">
                <a:solidFill>
                  <a:srgbClr val="C00000"/>
                </a:solidFill>
              </a:rPr>
              <a:t>Daniela		Mariana		Beatriz</a:t>
            </a:r>
          </a:p>
          <a:p>
            <a:r>
              <a:rPr lang="pt-BR" dirty="0">
                <a:solidFill>
                  <a:srgbClr val="C00000"/>
                </a:solidFill>
              </a:rPr>
              <a:t>Beatriz		Cátia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Voo 2342		Voo 2601</a:t>
            </a:r>
          </a:p>
          <a:p>
            <a:r>
              <a:rPr lang="pt-BR" dirty="0">
                <a:solidFill>
                  <a:srgbClr val="C00000"/>
                </a:solidFill>
              </a:rPr>
              <a:t>Juliana		Daniela</a:t>
            </a:r>
          </a:p>
          <a:p>
            <a:r>
              <a:rPr lang="pt-BR" dirty="0">
                <a:solidFill>
                  <a:srgbClr val="C00000"/>
                </a:solidFill>
              </a:rPr>
              <a:t>Daniela		Beatriz</a:t>
            </a:r>
          </a:p>
          <a:p>
            <a:r>
              <a:rPr lang="pt-BR" dirty="0">
                <a:solidFill>
                  <a:srgbClr val="C00000"/>
                </a:solidFill>
              </a:rPr>
              <a:t>			Mariana</a:t>
            </a:r>
          </a:p>
          <a:p>
            <a:r>
              <a:rPr lang="pt-BR" dirty="0">
                <a:solidFill>
                  <a:srgbClr val="C00000"/>
                </a:solidFill>
              </a:rPr>
              <a:t>			Juliana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0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0408</a:t>
            </a:r>
            <a:r>
              <a:rPr lang="pt-BR" sz="1400" dirty="0">
                <a:solidFill>
                  <a:srgbClr val="C00000"/>
                </a:solidFill>
              </a:rPr>
              <a:t>			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					 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88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0408</a:t>
            </a:r>
            <a:r>
              <a:rPr lang="pt-BR" sz="1400" dirty="0">
                <a:solidFill>
                  <a:srgbClr val="C00000"/>
                </a:solidFill>
              </a:rPr>
              <a:t>			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					 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687BF8C-DF03-4406-8C07-FED6C30C59D4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</p:spTree>
    <p:extLst>
      <p:ext uri="{BB962C8B-B14F-4D97-AF65-F5344CB8AC3E}">
        <p14:creationId xmlns:p14="http://schemas.microsoft.com/office/powerpoint/2010/main" val="8607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15A02-B2FF-494F-80E0-C1FD888A3EF3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7850135-AD14-4154-B153-F3B6EC196866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80B07D-DAE2-4802-BAE0-D13E66BAC6B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EF83007-FF92-46A5-99BE-202C8E00FC51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5118297-0DB2-4D40-A2B9-2F0A6A61CFCA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1BF9D-3315-49B4-A32C-48CF094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8DA51-97CB-4BD6-9649-E2F9942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0109EA-6B1F-4F13-A4BD-93B2B668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 voos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87A68CC-D50C-4D0D-A254-1613F0921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400" u="sng" strike="sngStrike" dirty="0">
                <a:solidFill>
                  <a:srgbClr val="C00000"/>
                </a:solidFill>
              </a:rPr>
              <a:t>Voo 0408</a:t>
            </a:r>
            <a:endParaRPr lang="pt-BR" sz="1400" strike="sngStrik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Daniela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Beatriz</a:t>
            </a:r>
            <a:endParaRPr lang="pt-BR" sz="1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0710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Alana</a:t>
            </a:r>
          </a:p>
          <a:p>
            <a:pPr>
              <a:spcBef>
                <a:spcPts val="0"/>
              </a:spcBef>
            </a:pPr>
            <a:r>
              <a:rPr lang="pt-BR" sz="1400" strike="sngStrike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Cátia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1516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Elisa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2342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</a:t>
            </a:r>
          </a:p>
          <a:p>
            <a:pPr>
              <a:spcBef>
                <a:spcPts val="0"/>
              </a:spcBef>
            </a:pPr>
            <a:r>
              <a:rPr lang="pt-BR" sz="1400" u="sng" dirty="0">
                <a:solidFill>
                  <a:srgbClr val="C00000"/>
                </a:solidFill>
              </a:rPr>
              <a:t>Voo 2601</a:t>
            </a:r>
            <a:r>
              <a:rPr lang="pt-BR" sz="1400" dirty="0">
                <a:solidFill>
                  <a:srgbClr val="C00000"/>
                </a:solidFill>
              </a:rPr>
              <a:t> 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Daniela			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Beatriz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Mariana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00000"/>
                </a:solidFill>
              </a:rPr>
              <a:t>Juliana</a:t>
            </a:r>
            <a:endParaRPr lang="pt-BR" sz="14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E2C5A4F-2168-4994-9E80-0AA5BC6AE8E6}"/>
              </a:ext>
            </a:extLst>
          </p:cNvPr>
          <p:cNvSpPr/>
          <p:nvPr/>
        </p:nvSpPr>
        <p:spPr>
          <a:xfrm>
            <a:off x="4436776" y="339502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Cátia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F283B25-7B57-427E-81A5-3D119EE1B52C}"/>
              </a:ext>
            </a:extLst>
          </p:cNvPr>
          <p:cNvSpPr/>
          <p:nvPr/>
        </p:nvSpPr>
        <p:spPr>
          <a:xfrm>
            <a:off x="658822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Daniela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576222C-A779-46AB-B179-0FEF23BDCB22}"/>
              </a:ext>
            </a:extLst>
          </p:cNvPr>
          <p:cNvSpPr/>
          <p:nvPr/>
        </p:nvSpPr>
        <p:spPr>
          <a:xfrm>
            <a:off x="2627784" y="113159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Beatriz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0408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AB391B8-2EDD-4297-80B4-4DF8946C9328}"/>
              </a:ext>
            </a:extLst>
          </p:cNvPr>
          <p:cNvCxnSpPr>
            <a:cxnSpLocks/>
            <a:stCxn id="20" idx="3"/>
            <a:endCxn id="22" idx="7"/>
          </p:cNvCxnSpPr>
          <p:nvPr/>
        </p:nvCxnSpPr>
        <p:spPr>
          <a:xfrm flipH="1">
            <a:off x="3242411" y="954129"/>
            <a:ext cx="1299818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96639F-279B-48C8-85B2-19B2B0D4A197}"/>
              </a:ext>
            </a:extLst>
          </p:cNvPr>
          <p:cNvCxnSpPr>
            <a:cxnSpLocks/>
            <a:stCxn id="21" idx="1"/>
            <a:endCxn id="20" idx="5"/>
          </p:cNvCxnSpPr>
          <p:nvPr/>
        </p:nvCxnSpPr>
        <p:spPr>
          <a:xfrm flipH="1" flipV="1">
            <a:off x="5051403" y="954129"/>
            <a:ext cx="1642274" cy="282914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DF3F47F-D79A-47BD-98C3-B234C2A5D608}"/>
              </a:ext>
            </a:extLst>
          </p:cNvPr>
          <p:cNvSpPr/>
          <p:nvPr/>
        </p:nvSpPr>
        <p:spPr>
          <a:xfrm>
            <a:off x="1691680" y="1851670"/>
            <a:ext cx="720080" cy="720080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Delicious" panose="02000506040000020004" pitchFamily="50" charset="0"/>
              </a:rPr>
              <a:t>Alana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86B2B47-BA69-4633-9B8A-37CAD9317B41}"/>
              </a:ext>
            </a:extLst>
          </p:cNvPr>
          <p:cNvSpPr/>
          <p:nvPr/>
        </p:nvSpPr>
        <p:spPr>
          <a:xfrm>
            <a:off x="7655836" y="1779662"/>
            <a:ext cx="734548" cy="734548"/>
          </a:xfrm>
          <a:prstGeom prst="ellipse">
            <a:avLst/>
          </a:prstGeom>
          <a:solidFill>
            <a:srgbClr val="C00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80" dirty="0">
                <a:latin typeface="Delicious" panose="02000506040000020004" pitchFamily="50" charset="0"/>
              </a:rPr>
              <a:t>Mariana</a:t>
            </a:r>
          </a:p>
          <a:p>
            <a:pPr algn="ctr"/>
            <a:r>
              <a:rPr lang="pt-BR" sz="1200" dirty="0">
                <a:latin typeface="Delicious" panose="02000506040000020004" pitchFamily="50" charset="0"/>
              </a:rPr>
              <a:t>0710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01572BE-8DF2-442F-BE07-9C63BC09CA8D}"/>
              </a:ext>
            </a:extLst>
          </p:cNvPr>
          <p:cNvCxnSpPr>
            <a:cxnSpLocks/>
            <a:stCxn id="22" idx="3"/>
            <a:endCxn id="25" idx="7"/>
          </p:cNvCxnSpPr>
          <p:nvPr/>
        </p:nvCxnSpPr>
        <p:spPr>
          <a:xfrm flipH="1">
            <a:off x="2306307" y="1746217"/>
            <a:ext cx="426930" cy="210906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DAD5D7D-9CBD-4BD1-A7F3-B5E2D18CB51F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7202851" y="1746217"/>
            <a:ext cx="560557" cy="141017"/>
          </a:xfrm>
          <a:prstGeom prst="lin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2519</Words>
  <Application>Microsoft Office PowerPoint</Application>
  <PresentationFormat>Apresentação na tela (16:9)</PresentationFormat>
  <Paragraphs>1040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Estruturas de dados: um fechamento</vt:lpstr>
      <vt:lpstr>Empresas e clientes</vt:lpstr>
      <vt:lpstr>Empresas e clientes</vt:lpstr>
      <vt:lpstr>Empresas e clientes</vt:lpstr>
      <vt:lpstr>Clientes e voos</vt:lpstr>
      <vt:lpstr>Clientes e voos</vt:lpstr>
      <vt:lpstr>Clientes e voos</vt:lpstr>
      <vt:lpstr>Clientes e voos</vt:lpstr>
      <vt:lpstr>Clientes e voos</vt:lpstr>
      <vt:lpstr>Clientes e voos</vt:lpstr>
      <vt:lpstr>Clientes e voos</vt:lpstr>
      <vt:lpstr>Clientes e voos</vt:lpstr>
      <vt:lpstr>Clientes e voos</vt:lpstr>
      <vt:lpstr>Clientes e voos</vt:lpstr>
      <vt:lpstr>ABB com valores de chave repetidos</vt:lpstr>
      <vt:lpstr>Estruturas compostas</vt:lpstr>
      <vt:lpstr>Estruturas compostas</vt:lpstr>
      <vt:lpstr>Classes e estruturas de dados</vt:lpstr>
      <vt:lpstr>Classes e estruturas de dados</vt:lpstr>
      <vt:lpstr>Clientes e voos</vt:lpstr>
      <vt:lpstr>Clientes e voos</vt:lpstr>
      <vt:lpstr>Clientes e voos</vt:lpstr>
      <vt:lpstr>Clientes e voos</vt:lpstr>
      <vt:lpstr>Clientes e voos</vt:lpstr>
      <vt:lpstr>Clientes e voos</vt:lpstr>
      <vt:lpstr>Clientes e voos</vt:lpstr>
      <vt:lpstr>Clientes e voos</vt:lpstr>
      <vt:lpstr>Clientes e voos</vt:lpstr>
      <vt:lpstr>Empresas e clientes</vt:lpstr>
      <vt:lpstr>Clientes e voos</vt:lpstr>
      <vt:lpstr>Clientes e voos</vt:lpstr>
      <vt:lpstr>Clientes e voos</vt:lpstr>
      <vt:lpstr>Clientes e voos</vt:lpstr>
      <vt:lpstr>Classes e estruturas de dados</vt:lpstr>
      <vt:lpstr>Clientes e voos</vt:lpstr>
      <vt:lpstr>Estruturas e estruturas</vt:lpstr>
      <vt:lpstr>Cursos e seus alunos</vt:lpstr>
      <vt:lpstr>Cursos e seus alunos</vt:lpstr>
      <vt:lpstr>Classes e estruturas de dados</vt:lpstr>
      <vt:lpstr>Classes e estruturas de dados</vt:lpstr>
      <vt:lpstr>Classes e estruturas de dados</vt:lpstr>
      <vt:lpstr>Classes e estruturas de dados</vt:lpstr>
      <vt:lpstr>Classes e estruturas de dados</vt:lpstr>
      <vt:lpstr>Cursos e alunos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2022-11-30T20:37:35Z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