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5.xml" ContentType="application/vnd.openxmlformats-officedocument.theme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theme/theme7.xml" ContentType="application/vnd.openxmlformats-officedocument.theme+xml"/>
  <Override PartName="/ppt/slideLayouts/slideLayout14.xml" ContentType="application/vnd.openxmlformats-officedocument.presentationml.slideLayout+xml"/>
  <Override PartName="/ppt/theme/theme8.xml" ContentType="application/vnd.openxmlformats-officedocument.theme+xml"/>
  <Override PartName="/ppt/slideLayouts/slideLayout15.xml" ContentType="application/vnd.openxmlformats-officedocument.presentationml.slideLayout+xml"/>
  <Override PartName="/ppt/theme/theme9.xml" ContentType="application/vnd.openxmlformats-officedocument.theme+xml"/>
  <Override PartName="/ppt/slideLayouts/slideLayout16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5" r:id="rId3"/>
    <p:sldMasterId id="2147483657" r:id="rId4"/>
    <p:sldMasterId id="2147483670" r:id="rId5"/>
    <p:sldMasterId id="2147483659" r:id="rId6"/>
    <p:sldMasterId id="2147483661" r:id="rId7"/>
    <p:sldMasterId id="2147483663" r:id="rId8"/>
    <p:sldMasterId id="2147483665" r:id="rId9"/>
    <p:sldMasterId id="2147483667" r:id="rId10"/>
  </p:sldMasterIdLst>
  <p:notesMasterIdLst>
    <p:notesMasterId r:id="rId100"/>
  </p:notesMasterIdLst>
  <p:handoutMasterIdLst>
    <p:handoutMasterId r:id="rId101"/>
  </p:handoutMasterIdLst>
  <p:sldIdLst>
    <p:sldId id="256" r:id="rId11"/>
    <p:sldId id="383" r:id="rId12"/>
    <p:sldId id="384" r:id="rId13"/>
    <p:sldId id="385" r:id="rId14"/>
    <p:sldId id="386" r:id="rId15"/>
    <p:sldId id="387" r:id="rId16"/>
    <p:sldId id="401" r:id="rId17"/>
    <p:sldId id="388" r:id="rId18"/>
    <p:sldId id="389" r:id="rId19"/>
    <p:sldId id="393" r:id="rId20"/>
    <p:sldId id="480" r:id="rId21"/>
    <p:sldId id="479" r:id="rId22"/>
    <p:sldId id="478" r:id="rId23"/>
    <p:sldId id="395" r:id="rId24"/>
    <p:sldId id="477" r:id="rId25"/>
    <p:sldId id="396" r:id="rId26"/>
    <p:sldId id="397" r:id="rId27"/>
    <p:sldId id="399" r:id="rId28"/>
    <p:sldId id="398" r:id="rId29"/>
    <p:sldId id="400" r:id="rId30"/>
    <p:sldId id="402" r:id="rId31"/>
    <p:sldId id="403" r:id="rId32"/>
    <p:sldId id="404" r:id="rId33"/>
    <p:sldId id="405" r:id="rId34"/>
    <p:sldId id="406" r:id="rId35"/>
    <p:sldId id="407" r:id="rId36"/>
    <p:sldId id="408" r:id="rId37"/>
    <p:sldId id="409" r:id="rId38"/>
    <p:sldId id="410" r:id="rId39"/>
    <p:sldId id="411" r:id="rId40"/>
    <p:sldId id="412" r:id="rId41"/>
    <p:sldId id="413" r:id="rId42"/>
    <p:sldId id="414" r:id="rId43"/>
    <p:sldId id="415" r:id="rId44"/>
    <p:sldId id="418" r:id="rId45"/>
    <p:sldId id="417" r:id="rId46"/>
    <p:sldId id="416" r:id="rId47"/>
    <p:sldId id="419" r:id="rId48"/>
    <p:sldId id="421" r:id="rId49"/>
    <p:sldId id="422" r:id="rId50"/>
    <p:sldId id="420" r:id="rId51"/>
    <p:sldId id="423" r:id="rId52"/>
    <p:sldId id="424" r:id="rId53"/>
    <p:sldId id="425" r:id="rId54"/>
    <p:sldId id="426" r:id="rId55"/>
    <p:sldId id="427" r:id="rId56"/>
    <p:sldId id="428" r:id="rId57"/>
    <p:sldId id="429" r:id="rId58"/>
    <p:sldId id="430" r:id="rId59"/>
    <p:sldId id="431" r:id="rId60"/>
    <p:sldId id="432" r:id="rId61"/>
    <p:sldId id="435" r:id="rId62"/>
    <p:sldId id="433" r:id="rId63"/>
    <p:sldId id="436" r:id="rId64"/>
    <p:sldId id="434" r:id="rId65"/>
    <p:sldId id="437" r:id="rId66"/>
    <p:sldId id="438" r:id="rId67"/>
    <p:sldId id="439" r:id="rId68"/>
    <p:sldId id="444" r:id="rId69"/>
    <p:sldId id="476" r:id="rId70"/>
    <p:sldId id="474" r:id="rId71"/>
    <p:sldId id="475" r:id="rId72"/>
    <p:sldId id="473" r:id="rId73"/>
    <p:sldId id="445" r:id="rId74"/>
    <p:sldId id="448" r:id="rId75"/>
    <p:sldId id="472" r:id="rId76"/>
    <p:sldId id="471" r:id="rId77"/>
    <p:sldId id="449" r:id="rId78"/>
    <p:sldId id="450" r:id="rId79"/>
    <p:sldId id="452" r:id="rId80"/>
    <p:sldId id="453" r:id="rId81"/>
    <p:sldId id="454" r:id="rId82"/>
    <p:sldId id="455" r:id="rId83"/>
    <p:sldId id="456" r:id="rId84"/>
    <p:sldId id="457" r:id="rId85"/>
    <p:sldId id="458" r:id="rId86"/>
    <p:sldId id="459" r:id="rId87"/>
    <p:sldId id="460" r:id="rId88"/>
    <p:sldId id="286" r:id="rId89"/>
    <p:sldId id="461" r:id="rId90"/>
    <p:sldId id="462" r:id="rId91"/>
    <p:sldId id="463" r:id="rId92"/>
    <p:sldId id="464" r:id="rId93"/>
    <p:sldId id="465" r:id="rId94"/>
    <p:sldId id="466" r:id="rId95"/>
    <p:sldId id="291" r:id="rId96"/>
    <p:sldId id="469" r:id="rId97"/>
    <p:sldId id="470" r:id="rId98"/>
    <p:sldId id="270" r:id="rId99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789A"/>
    <a:srgbClr val="474748"/>
    <a:srgbClr val="996600"/>
    <a:srgbClr val="17B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946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-378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6.xml"/><Relationship Id="rId21" Type="http://schemas.openxmlformats.org/officeDocument/2006/relationships/slide" Target="slides/slide11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63" Type="http://schemas.openxmlformats.org/officeDocument/2006/relationships/slide" Target="slides/slide53.xml"/><Relationship Id="rId68" Type="http://schemas.openxmlformats.org/officeDocument/2006/relationships/slide" Target="slides/slide58.xml"/><Relationship Id="rId84" Type="http://schemas.openxmlformats.org/officeDocument/2006/relationships/slide" Target="slides/slide74.xml"/><Relationship Id="rId89" Type="http://schemas.openxmlformats.org/officeDocument/2006/relationships/slide" Target="slides/slide79.xml"/><Relationship Id="rId16" Type="http://schemas.openxmlformats.org/officeDocument/2006/relationships/slide" Target="slides/slide6.xml"/><Relationship Id="rId11" Type="http://schemas.openxmlformats.org/officeDocument/2006/relationships/slide" Target="slides/slide1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53" Type="http://schemas.openxmlformats.org/officeDocument/2006/relationships/slide" Target="slides/slide43.xml"/><Relationship Id="rId58" Type="http://schemas.openxmlformats.org/officeDocument/2006/relationships/slide" Target="slides/slide48.xml"/><Relationship Id="rId74" Type="http://schemas.openxmlformats.org/officeDocument/2006/relationships/slide" Target="slides/slide64.xml"/><Relationship Id="rId79" Type="http://schemas.openxmlformats.org/officeDocument/2006/relationships/slide" Target="slides/slide69.xml"/><Relationship Id="rId10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0.xml"/><Relationship Id="rId95" Type="http://schemas.openxmlformats.org/officeDocument/2006/relationships/slide" Target="slides/slide85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64" Type="http://schemas.openxmlformats.org/officeDocument/2006/relationships/slide" Target="slides/slide54.xml"/><Relationship Id="rId69" Type="http://schemas.openxmlformats.org/officeDocument/2006/relationships/slide" Target="slides/slide59.xml"/><Relationship Id="rId80" Type="http://schemas.openxmlformats.org/officeDocument/2006/relationships/slide" Target="slides/slide70.xml"/><Relationship Id="rId85" Type="http://schemas.openxmlformats.org/officeDocument/2006/relationships/slide" Target="slides/slide75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59" Type="http://schemas.openxmlformats.org/officeDocument/2006/relationships/slide" Target="slides/slide49.xml"/><Relationship Id="rId103" Type="http://schemas.openxmlformats.org/officeDocument/2006/relationships/viewProps" Target="viewProps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54" Type="http://schemas.openxmlformats.org/officeDocument/2006/relationships/slide" Target="slides/slide44.xml"/><Relationship Id="rId62" Type="http://schemas.openxmlformats.org/officeDocument/2006/relationships/slide" Target="slides/slide52.xml"/><Relationship Id="rId70" Type="http://schemas.openxmlformats.org/officeDocument/2006/relationships/slide" Target="slides/slide60.xml"/><Relationship Id="rId75" Type="http://schemas.openxmlformats.org/officeDocument/2006/relationships/slide" Target="slides/slide65.xml"/><Relationship Id="rId83" Type="http://schemas.openxmlformats.org/officeDocument/2006/relationships/slide" Target="slides/slide73.xml"/><Relationship Id="rId88" Type="http://schemas.openxmlformats.org/officeDocument/2006/relationships/slide" Target="slides/slide78.xml"/><Relationship Id="rId91" Type="http://schemas.openxmlformats.org/officeDocument/2006/relationships/slide" Target="slides/slide81.xml"/><Relationship Id="rId96" Type="http://schemas.openxmlformats.org/officeDocument/2006/relationships/slide" Target="slides/slide8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slide" Target="slides/slide39.xml"/><Relationship Id="rId57" Type="http://schemas.openxmlformats.org/officeDocument/2006/relationships/slide" Target="slides/slide47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slide" Target="slides/slide42.xml"/><Relationship Id="rId60" Type="http://schemas.openxmlformats.org/officeDocument/2006/relationships/slide" Target="slides/slide50.xml"/><Relationship Id="rId65" Type="http://schemas.openxmlformats.org/officeDocument/2006/relationships/slide" Target="slides/slide55.xml"/><Relationship Id="rId73" Type="http://schemas.openxmlformats.org/officeDocument/2006/relationships/slide" Target="slides/slide63.xml"/><Relationship Id="rId78" Type="http://schemas.openxmlformats.org/officeDocument/2006/relationships/slide" Target="slides/slide68.xml"/><Relationship Id="rId81" Type="http://schemas.openxmlformats.org/officeDocument/2006/relationships/slide" Target="slides/slide71.xml"/><Relationship Id="rId86" Type="http://schemas.openxmlformats.org/officeDocument/2006/relationships/slide" Target="slides/slide76.xml"/><Relationship Id="rId94" Type="http://schemas.openxmlformats.org/officeDocument/2006/relationships/slide" Target="slides/slide84.xml"/><Relationship Id="rId99" Type="http://schemas.openxmlformats.org/officeDocument/2006/relationships/slide" Target="slides/slide89.xml"/><Relationship Id="rId10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9" Type="http://schemas.openxmlformats.org/officeDocument/2006/relationships/slide" Target="slides/slide29.xml"/><Relationship Id="rId34" Type="http://schemas.openxmlformats.org/officeDocument/2006/relationships/slide" Target="slides/slide24.xml"/><Relationship Id="rId50" Type="http://schemas.openxmlformats.org/officeDocument/2006/relationships/slide" Target="slides/slide40.xml"/><Relationship Id="rId55" Type="http://schemas.openxmlformats.org/officeDocument/2006/relationships/slide" Target="slides/slide45.xml"/><Relationship Id="rId76" Type="http://schemas.openxmlformats.org/officeDocument/2006/relationships/slide" Target="slides/slide66.xml"/><Relationship Id="rId97" Type="http://schemas.openxmlformats.org/officeDocument/2006/relationships/slide" Target="slides/slide87.xml"/><Relationship Id="rId10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1.xml"/><Relationship Id="rId92" Type="http://schemas.openxmlformats.org/officeDocument/2006/relationships/slide" Target="slides/slide82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19.xml"/><Relationship Id="rId24" Type="http://schemas.openxmlformats.org/officeDocument/2006/relationships/slide" Target="slides/slide14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66" Type="http://schemas.openxmlformats.org/officeDocument/2006/relationships/slide" Target="slides/slide56.xml"/><Relationship Id="rId87" Type="http://schemas.openxmlformats.org/officeDocument/2006/relationships/slide" Target="slides/slide77.xml"/><Relationship Id="rId61" Type="http://schemas.openxmlformats.org/officeDocument/2006/relationships/slide" Target="slides/slide51.xml"/><Relationship Id="rId82" Type="http://schemas.openxmlformats.org/officeDocument/2006/relationships/slide" Target="slides/slide72.xml"/><Relationship Id="rId19" Type="http://schemas.openxmlformats.org/officeDocument/2006/relationships/slide" Target="slides/slide9.xml"/><Relationship Id="rId14" Type="http://schemas.openxmlformats.org/officeDocument/2006/relationships/slide" Target="slides/slide4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56" Type="http://schemas.openxmlformats.org/officeDocument/2006/relationships/slide" Target="slides/slide46.xml"/><Relationship Id="rId77" Type="http://schemas.openxmlformats.org/officeDocument/2006/relationships/slide" Target="slides/slide67.xml"/><Relationship Id="rId100" Type="http://schemas.openxmlformats.org/officeDocument/2006/relationships/notesMaster" Target="notesMasters/notesMaster1.xml"/><Relationship Id="rId105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1.xml"/><Relationship Id="rId72" Type="http://schemas.openxmlformats.org/officeDocument/2006/relationships/slide" Target="slides/slide62.xml"/><Relationship Id="rId93" Type="http://schemas.openxmlformats.org/officeDocument/2006/relationships/slide" Target="slides/slide83.xml"/><Relationship Id="rId98" Type="http://schemas.openxmlformats.org/officeDocument/2006/relationships/slide" Target="slides/slide88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15.xml"/><Relationship Id="rId46" Type="http://schemas.openxmlformats.org/officeDocument/2006/relationships/slide" Target="slides/slide36.xml"/><Relationship Id="rId67" Type="http://schemas.openxmlformats.org/officeDocument/2006/relationships/slide" Target="slides/slide5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Planilha1!$D$1</c:f>
              <c:strCache>
                <c:ptCount val="1"/>
                <c:pt idx="0">
                  <c:v>n^5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Planilha1!$C$2:$C$27</c:f>
              <c:numCache>
                <c:formatCode>General</c:formatCode>
                <c:ptCount val="2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Planilha1!$D$2:$D$27</c:f>
              <c:numCache>
                <c:formatCode>General</c:formatCode>
                <c:ptCount val="26"/>
                <c:pt idx="0">
                  <c:v>1</c:v>
                </c:pt>
                <c:pt idx="1">
                  <c:v>8</c:v>
                </c:pt>
                <c:pt idx="2">
                  <c:v>64</c:v>
                </c:pt>
                <c:pt idx="3">
                  <c:v>216</c:v>
                </c:pt>
                <c:pt idx="4">
                  <c:v>512</c:v>
                </c:pt>
                <c:pt idx="5">
                  <c:v>1000</c:v>
                </c:pt>
                <c:pt idx="6">
                  <c:v>1728</c:v>
                </c:pt>
                <c:pt idx="7">
                  <c:v>2744</c:v>
                </c:pt>
                <c:pt idx="8">
                  <c:v>4096</c:v>
                </c:pt>
                <c:pt idx="9">
                  <c:v>5832</c:v>
                </c:pt>
                <c:pt idx="10">
                  <c:v>8000</c:v>
                </c:pt>
                <c:pt idx="11">
                  <c:v>10648</c:v>
                </c:pt>
                <c:pt idx="12">
                  <c:v>13824</c:v>
                </c:pt>
                <c:pt idx="13">
                  <c:v>17576</c:v>
                </c:pt>
                <c:pt idx="14">
                  <c:v>21952</c:v>
                </c:pt>
                <c:pt idx="15">
                  <c:v>27000</c:v>
                </c:pt>
                <c:pt idx="16">
                  <c:v>32768</c:v>
                </c:pt>
                <c:pt idx="17">
                  <c:v>39304</c:v>
                </c:pt>
                <c:pt idx="18">
                  <c:v>46656</c:v>
                </c:pt>
                <c:pt idx="19">
                  <c:v>54872</c:v>
                </c:pt>
                <c:pt idx="20">
                  <c:v>64000</c:v>
                </c:pt>
                <c:pt idx="21">
                  <c:v>74088</c:v>
                </c:pt>
                <c:pt idx="22">
                  <c:v>85184</c:v>
                </c:pt>
                <c:pt idx="23">
                  <c:v>97336</c:v>
                </c:pt>
                <c:pt idx="24">
                  <c:v>110592</c:v>
                </c:pt>
                <c:pt idx="25">
                  <c:v>125000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F66-4B2B-9C4E-EF2ACA8D7EA5}"/>
            </c:ext>
          </c:extLst>
        </c:ser>
        <c:ser>
          <c:idx val="1"/>
          <c:order val="1"/>
          <c:tx>
            <c:strRef>
              <c:f>Planilha1!$E$1</c:f>
              <c:strCache>
                <c:ptCount val="1"/>
                <c:pt idx="0">
                  <c:v>2^n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Planilha1!$C$2:$C$27</c:f>
              <c:numCache>
                <c:formatCode>General</c:formatCode>
                <c:ptCount val="2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Planilha1!$E$2:$E$27</c:f>
              <c:numCache>
                <c:formatCode>General</c:formatCode>
                <c:ptCount val="26"/>
                <c:pt idx="0">
                  <c:v>2</c:v>
                </c:pt>
                <c:pt idx="1">
                  <c:v>4</c:v>
                </c:pt>
                <c:pt idx="2">
                  <c:v>16</c:v>
                </c:pt>
                <c:pt idx="3">
                  <c:v>64</c:v>
                </c:pt>
                <c:pt idx="4">
                  <c:v>256</c:v>
                </c:pt>
                <c:pt idx="5">
                  <c:v>1024</c:v>
                </c:pt>
                <c:pt idx="6">
                  <c:v>4096</c:v>
                </c:pt>
                <c:pt idx="7">
                  <c:v>16384</c:v>
                </c:pt>
                <c:pt idx="8">
                  <c:v>65536</c:v>
                </c:pt>
                <c:pt idx="9">
                  <c:v>262144</c:v>
                </c:pt>
                <c:pt idx="10">
                  <c:v>1048576</c:v>
                </c:pt>
                <c:pt idx="11">
                  <c:v>4194304</c:v>
                </c:pt>
                <c:pt idx="12">
                  <c:v>16777216</c:v>
                </c:pt>
                <c:pt idx="13">
                  <c:v>67108864</c:v>
                </c:pt>
                <c:pt idx="14">
                  <c:v>268435456</c:v>
                </c:pt>
                <c:pt idx="15">
                  <c:v>1073741824</c:v>
                </c:pt>
                <c:pt idx="16">
                  <c:v>4294967296</c:v>
                </c:pt>
                <c:pt idx="17">
                  <c:v>17179869184</c:v>
                </c:pt>
                <c:pt idx="18">
                  <c:v>68719476736</c:v>
                </c:pt>
                <c:pt idx="19">
                  <c:v>274877906944</c:v>
                </c:pt>
                <c:pt idx="20">
                  <c:v>1099511627776</c:v>
                </c:pt>
                <c:pt idx="21">
                  <c:v>4398046511104</c:v>
                </c:pt>
                <c:pt idx="22">
                  <c:v>17592186044416</c:v>
                </c:pt>
                <c:pt idx="23">
                  <c:v>70368744177664</c:v>
                </c:pt>
                <c:pt idx="24">
                  <c:v>281474976710656</c:v>
                </c:pt>
                <c:pt idx="25">
                  <c:v>1125899906842624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F66-4B2B-9C4E-EF2ACA8D7E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2824448"/>
        <c:axId val="352822152"/>
      </c:lineChart>
      <c:catAx>
        <c:axId val="352824448"/>
        <c:scaling>
          <c:orientation val="minMax"/>
        </c:scaling>
        <c:delete val="0"/>
        <c:axPos val="b"/>
        <c:numFmt formatCode="General" sourceLinked="1"/>
        <c:majorTickMark val="in"/>
        <c:minorTickMark val="cross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52822152"/>
        <c:crosses val="autoZero"/>
        <c:auto val="1"/>
        <c:lblAlgn val="ctr"/>
        <c:lblOffset val="100"/>
        <c:tickLblSkip val="5"/>
        <c:noMultiLvlLbl val="0"/>
      </c:catAx>
      <c:valAx>
        <c:axId val="352822152"/>
        <c:scaling>
          <c:logBase val="10"/>
          <c:orientation val="minMax"/>
          <c:max val="110000000000.00002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52824448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4920584375482491"/>
          <c:y val="0.14872630504520273"/>
          <c:w val="0.22217635479388606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Planilha1!$D$1</c:f>
              <c:strCache>
                <c:ptCount val="1"/>
                <c:pt idx="0">
                  <c:v>n^5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Planilha1!$C$2:$C$27</c:f>
              <c:numCache>
                <c:formatCode>General</c:formatCode>
                <c:ptCount val="2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Planilha1!$D$2:$D$27</c:f>
              <c:numCache>
                <c:formatCode>General</c:formatCode>
                <c:ptCount val="26"/>
                <c:pt idx="0">
                  <c:v>1</c:v>
                </c:pt>
                <c:pt idx="1">
                  <c:v>8</c:v>
                </c:pt>
                <c:pt idx="2">
                  <c:v>64</c:v>
                </c:pt>
                <c:pt idx="3">
                  <c:v>216</c:v>
                </c:pt>
                <c:pt idx="4">
                  <c:v>512</c:v>
                </c:pt>
                <c:pt idx="5">
                  <c:v>1000</c:v>
                </c:pt>
                <c:pt idx="6">
                  <c:v>1728</c:v>
                </c:pt>
                <c:pt idx="7">
                  <c:v>2744</c:v>
                </c:pt>
                <c:pt idx="8">
                  <c:v>4096</c:v>
                </c:pt>
                <c:pt idx="9">
                  <c:v>5832</c:v>
                </c:pt>
                <c:pt idx="10">
                  <c:v>8000</c:v>
                </c:pt>
                <c:pt idx="11">
                  <c:v>10648</c:v>
                </c:pt>
                <c:pt idx="12">
                  <c:v>13824</c:v>
                </c:pt>
                <c:pt idx="13">
                  <c:v>17576</c:v>
                </c:pt>
                <c:pt idx="14">
                  <c:v>21952</c:v>
                </c:pt>
                <c:pt idx="15">
                  <c:v>27000</c:v>
                </c:pt>
                <c:pt idx="16">
                  <c:v>32768</c:v>
                </c:pt>
                <c:pt idx="17">
                  <c:v>39304</c:v>
                </c:pt>
                <c:pt idx="18">
                  <c:v>46656</c:v>
                </c:pt>
                <c:pt idx="19">
                  <c:v>54872</c:v>
                </c:pt>
                <c:pt idx="20">
                  <c:v>64000</c:v>
                </c:pt>
                <c:pt idx="21">
                  <c:v>74088</c:v>
                </c:pt>
                <c:pt idx="22">
                  <c:v>85184</c:v>
                </c:pt>
                <c:pt idx="23">
                  <c:v>97336</c:v>
                </c:pt>
                <c:pt idx="24">
                  <c:v>110592</c:v>
                </c:pt>
                <c:pt idx="25">
                  <c:v>125000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3B-4215-8160-0160A749863E}"/>
            </c:ext>
          </c:extLst>
        </c:ser>
        <c:ser>
          <c:idx val="1"/>
          <c:order val="1"/>
          <c:tx>
            <c:strRef>
              <c:f>Planilha1!$E$1</c:f>
              <c:strCache>
                <c:ptCount val="1"/>
                <c:pt idx="0">
                  <c:v>2^n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Planilha1!$C$2:$C$27</c:f>
              <c:numCache>
                <c:formatCode>General</c:formatCode>
                <c:ptCount val="2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Planilha1!$E$2:$E$27</c:f>
              <c:numCache>
                <c:formatCode>General</c:formatCode>
                <c:ptCount val="26"/>
                <c:pt idx="0">
                  <c:v>2</c:v>
                </c:pt>
                <c:pt idx="1">
                  <c:v>4</c:v>
                </c:pt>
                <c:pt idx="2">
                  <c:v>16</c:v>
                </c:pt>
                <c:pt idx="3">
                  <c:v>64</c:v>
                </c:pt>
                <c:pt idx="4">
                  <c:v>256</c:v>
                </c:pt>
                <c:pt idx="5">
                  <c:v>1024</c:v>
                </c:pt>
                <c:pt idx="6">
                  <c:v>4096</c:v>
                </c:pt>
                <c:pt idx="7">
                  <c:v>16384</c:v>
                </c:pt>
                <c:pt idx="8">
                  <c:v>65536</c:v>
                </c:pt>
                <c:pt idx="9">
                  <c:v>262144</c:v>
                </c:pt>
                <c:pt idx="10">
                  <c:v>1048576</c:v>
                </c:pt>
                <c:pt idx="11">
                  <c:v>4194304</c:v>
                </c:pt>
                <c:pt idx="12">
                  <c:v>16777216</c:v>
                </c:pt>
                <c:pt idx="13">
                  <c:v>67108864</c:v>
                </c:pt>
                <c:pt idx="14">
                  <c:v>268435456</c:v>
                </c:pt>
                <c:pt idx="15">
                  <c:v>1073741824</c:v>
                </c:pt>
                <c:pt idx="16">
                  <c:v>4294967296</c:v>
                </c:pt>
                <c:pt idx="17">
                  <c:v>17179869184</c:v>
                </c:pt>
                <c:pt idx="18">
                  <c:v>68719476736</c:v>
                </c:pt>
                <c:pt idx="19">
                  <c:v>274877906944</c:v>
                </c:pt>
                <c:pt idx="20">
                  <c:v>1099511627776</c:v>
                </c:pt>
                <c:pt idx="21">
                  <c:v>4398046511104</c:v>
                </c:pt>
                <c:pt idx="22">
                  <c:v>17592186044416</c:v>
                </c:pt>
                <c:pt idx="23">
                  <c:v>70368744177664</c:v>
                </c:pt>
                <c:pt idx="24">
                  <c:v>281474976710656</c:v>
                </c:pt>
                <c:pt idx="25">
                  <c:v>1125899906842624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3B-4215-8160-0160A74986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2824448"/>
        <c:axId val="352822152"/>
      </c:lineChart>
      <c:catAx>
        <c:axId val="352824448"/>
        <c:scaling>
          <c:orientation val="minMax"/>
        </c:scaling>
        <c:delete val="0"/>
        <c:axPos val="b"/>
        <c:numFmt formatCode="General" sourceLinked="1"/>
        <c:majorTickMark val="in"/>
        <c:minorTickMark val="cross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52822152"/>
        <c:crosses val="autoZero"/>
        <c:auto val="1"/>
        <c:lblAlgn val="ctr"/>
        <c:lblOffset val="100"/>
        <c:tickLblSkip val="5"/>
        <c:noMultiLvlLbl val="0"/>
      </c:catAx>
      <c:valAx>
        <c:axId val="352822152"/>
        <c:scaling>
          <c:logBase val="10"/>
          <c:orientation val="minMax"/>
          <c:max val="110000000000.00002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52824448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4920584375482491"/>
          <c:y val="0.14872630504520273"/>
          <c:w val="0.22217635479388606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Planilha1!$D$1</c:f>
              <c:strCache>
                <c:ptCount val="1"/>
                <c:pt idx="0">
                  <c:v>n^5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Planilha1!$C$2:$C$27</c:f>
              <c:numCache>
                <c:formatCode>General</c:formatCode>
                <c:ptCount val="2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Planilha1!$D$2:$D$27</c:f>
              <c:numCache>
                <c:formatCode>General</c:formatCode>
                <c:ptCount val="26"/>
                <c:pt idx="0">
                  <c:v>1</c:v>
                </c:pt>
                <c:pt idx="1">
                  <c:v>8</c:v>
                </c:pt>
                <c:pt idx="2">
                  <c:v>64</c:v>
                </c:pt>
                <c:pt idx="3">
                  <c:v>216</c:v>
                </c:pt>
                <c:pt idx="4">
                  <c:v>512</c:v>
                </c:pt>
                <c:pt idx="5">
                  <c:v>1000</c:v>
                </c:pt>
                <c:pt idx="6">
                  <c:v>1728</c:v>
                </c:pt>
                <c:pt idx="7">
                  <c:v>2744</c:v>
                </c:pt>
                <c:pt idx="8">
                  <c:v>4096</c:v>
                </c:pt>
                <c:pt idx="9">
                  <c:v>5832</c:v>
                </c:pt>
                <c:pt idx="10">
                  <c:v>8000</c:v>
                </c:pt>
                <c:pt idx="11">
                  <c:v>10648</c:v>
                </c:pt>
                <c:pt idx="12">
                  <c:v>13824</c:v>
                </c:pt>
                <c:pt idx="13">
                  <c:v>17576</c:v>
                </c:pt>
                <c:pt idx="14">
                  <c:v>21952</c:v>
                </c:pt>
                <c:pt idx="15">
                  <c:v>27000</c:v>
                </c:pt>
                <c:pt idx="16">
                  <c:v>32768</c:v>
                </c:pt>
                <c:pt idx="17">
                  <c:v>39304</c:v>
                </c:pt>
                <c:pt idx="18">
                  <c:v>46656</c:v>
                </c:pt>
                <c:pt idx="19">
                  <c:v>54872</c:v>
                </c:pt>
                <c:pt idx="20">
                  <c:v>64000</c:v>
                </c:pt>
                <c:pt idx="21">
                  <c:v>74088</c:v>
                </c:pt>
                <c:pt idx="22">
                  <c:v>85184</c:v>
                </c:pt>
                <c:pt idx="23">
                  <c:v>97336</c:v>
                </c:pt>
                <c:pt idx="24">
                  <c:v>110592</c:v>
                </c:pt>
                <c:pt idx="25">
                  <c:v>125000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CB7-4125-BA02-B88428BB9209}"/>
            </c:ext>
          </c:extLst>
        </c:ser>
        <c:ser>
          <c:idx val="1"/>
          <c:order val="1"/>
          <c:tx>
            <c:strRef>
              <c:f>Planilha1!$E$1</c:f>
              <c:strCache>
                <c:ptCount val="1"/>
                <c:pt idx="0">
                  <c:v>2^n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Planilha1!$C$2:$C$27</c:f>
              <c:numCache>
                <c:formatCode>General</c:formatCode>
                <c:ptCount val="2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Planilha1!$E$2:$E$27</c:f>
              <c:numCache>
                <c:formatCode>General</c:formatCode>
                <c:ptCount val="26"/>
                <c:pt idx="0">
                  <c:v>2</c:v>
                </c:pt>
                <c:pt idx="1">
                  <c:v>4</c:v>
                </c:pt>
                <c:pt idx="2">
                  <c:v>16</c:v>
                </c:pt>
                <c:pt idx="3">
                  <c:v>64</c:v>
                </c:pt>
                <c:pt idx="4">
                  <c:v>256</c:v>
                </c:pt>
                <c:pt idx="5">
                  <c:v>1024</c:v>
                </c:pt>
                <c:pt idx="6">
                  <c:v>4096</c:v>
                </c:pt>
                <c:pt idx="7">
                  <c:v>16384</c:v>
                </c:pt>
                <c:pt idx="8">
                  <c:v>65536</c:v>
                </c:pt>
                <c:pt idx="9">
                  <c:v>262144</c:v>
                </c:pt>
                <c:pt idx="10">
                  <c:v>1048576</c:v>
                </c:pt>
                <c:pt idx="11">
                  <c:v>4194304</c:v>
                </c:pt>
                <c:pt idx="12">
                  <c:v>16777216</c:v>
                </c:pt>
                <c:pt idx="13">
                  <c:v>67108864</c:v>
                </c:pt>
                <c:pt idx="14">
                  <c:v>268435456</c:v>
                </c:pt>
                <c:pt idx="15">
                  <c:v>1073741824</c:v>
                </c:pt>
                <c:pt idx="16">
                  <c:v>4294967296</c:v>
                </c:pt>
                <c:pt idx="17">
                  <c:v>17179869184</c:v>
                </c:pt>
                <c:pt idx="18">
                  <c:v>68719476736</c:v>
                </c:pt>
                <c:pt idx="19">
                  <c:v>274877906944</c:v>
                </c:pt>
                <c:pt idx="20">
                  <c:v>1099511627776</c:v>
                </c:pt>
                <c:pt idx="21">
                  <c:v>4398046511104</c:v>
                </c:pt>
                <c:pt idx="22">
                  <c:v>17592186044416</c:v>
                </c:pt>
                <c:pt idx="23">
                  <c:v>70368744177664</c:v>
                </c:pt>
                <c:pt idx="24">
                  <c:v>281474976710656</c:v>
                </c:pt>
                <c:pt idx="25">
                  <c:v>1125899906842624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CB7-4125-BA02-B88428BB92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2824448"/>
        <c:axId val="352822152"/>
      </c:lineChart>
      <c:catAx>
        <c:axId val="352824448"/>
        <c:scaling>
          <c:orientation val="minMax"/>
        </c:scaling>
        <c:delete val="0"/>
        <c:axPos val="b"/>
        <c:numFmt formatCode="General" sourceLinked="1"/>
        <c:majorTickMark val="in"/>
        <c:minorTickMark val="cross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52822152"/>
        <c:crosses val="autoZero"/>
        <c:auto val="1"/>
        <c:lblAlgn val="ctr"/>
        <c:lblOffset val="100"/>
        <c:tickLblSkip val="5"/>
        <c:noMultiLvlLbl val="0"/>
      </c:catAx>
      <c:valAx>
        <c:axId val="352822152"/>
        <c:scaling>
          <c:logBase val="10"/>
          <c:orientation val="minMax"/>
          <c:max val="110000000000.00002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52824448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4920584375482491"/>
          <c:y val="0.14872630504520273"/>
          <c:w val="0.22217635479388606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Planilha1!$D$1</c:f>
              <c:strCache>
                <c:ptCount val="1"/>
                <c:pt idx="0">
                  <c:v>n^5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Planilha1!$C$2:$C$27</c:f>
              <c:numCache>
                <c:formatCode>General</c:formatCode>
                <c:ptCount val="2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Planilha1!$D$2:$D$27</c:f>
              <c:numCache>
                <c:formatCode>General</c:formatCode>
                <c:ptCount val="26"/>
                <c:pt idx="0">
                  <c:v>1</c:v>
                </c:pt>
                <c:pt idx="1">
                  <c:v>8</c:v>
                </c:pt>
                <c:pt idx="2">
                  <c:v>64</c:v>
                </c:pt>
                <c:pt idx="3">
                  <c:v>216</c:v>
                </c:pt>
                <c:pt idx="4">
                  <c:v>512</c:v>
                </c:pt>
                <c:pt idx="5">
                  <c:v>1000</c:v>
                </c:pt>
                <c:pt idx="6">
                  <c:v>1728</c:v>
                </c:pt>
                <c:pt idx="7">
                  <c:v>2744</c:v>
                </c:pt>
                <c:pt idx="8">
                  <c:v>4096</c:v>
                </c:pt>
                <c:pt idx="9">
                  <c:v>5832</c:v>
                </c:pt>
                <c:pt idx="10">
                  <c:v>8000</c:v>
                </c:pt>
                <c:pt idx="11">
                  <c:v>10648</c:v>
                </c:pt>
                <c:pt idx="12">
                  <c:v>13824</c:v>
                </c:pt>
                <c:pt idx="13">
                  <c:v>17576</c:v>
                </c:pt>
                <c:pt idx="14">
                  <c:v>21952</c:v>
                </c:pt>
                <c:pt idx="15">
                  <c:v>27000</c:v>
                </c:pt>
                <c:pt idx="16">
                  <c:v>32768</c:v>
                </c:pt>
                <c:pt idx="17">
                  <c:v>39304</c:v>
                </c:pt>
                <c:pt idx="18">
                  <c:v>46656</c:v>
                </c:pt>
                <c:pt idx="19">
                  <c:v>54872</c:v>
                </c:pt>
                <c:pt idx="20">
                  <c:v>64000</c:v>
                </c:pt>
                <c:pt idx="21">
                  <c:v>74088</c:v>
                </c:pt>
                <c:pt idx="22">
                  <c:v>85184</c:v>
                </c:pt>
                <c:pt idx="23">
                  <c:v>97336</c:v>
                </c:pt>
                <c:pt idx="24">
                  <c:v>110592</c:v>
                </c:pt>
                <c:pt idx="25">
                  <c:v>125000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84A-4310-BF53-DFCBFD00BC22}"/>
            </c:ext>
          </c:extLst>
        </c:ser>
        <c:ser>
          <c:idx val="1"/>
          <c:order val="1"/>
          <c:tx>
            <c:strRef>
              <c:f>Planilha1!$E$1</c:f>
              <c:strCache>
                <c:ptCount val="1"/>
                <c:pt idx="0">
                  <c:v>2^n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Planilha1!$C$2:$C$27</c:f>
              <c:numCache>
                <c:formatCode>General</c:formatCode>
                <c:ptCount val="2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Planilha1!$E$2:$E$27</c:f>
              <c:numCache>
                <c:formatCode>General</c:formatCode>
                <c:ptCount val="26"/>
                <c:pt idx="0">
                  <c:v>2</c:v>
                </c:pt>
                <c:pt idx="1">
                  <c:v>4</c:v>
                </c:pt>
                <c:pt idx="2">
                  <c:v>16</c:v>
                </c:pt>
                <c:pt idx="3">
                  <c:v>64</c:v>
                </c:pt>
                <c:pt idx="4">
                  <c:v>256</c:v>
                </c:pt>
                <c:pt idx="5">
                  <c:v>1024</c:v>
                </c:pt>
                <c:pt idx="6">
                  <c:v>4096</c:v>
                </c:pt>
                <c:pt idx="7">
                  <c:v>16384</c:v>
                </c:pt>
                <c:pt idx="8">
                  <c:v>65536</c:v>
                </c:pt>
                <c:pt idx="9">
                  <c:v>262144</c:v>
                </c:pt>
                <c:pt idx="10">
                  <c:v>1048576</c:v>
                </c:pt>
                <c:pt idx="11">
                  <c:v>4194304</c:v>
                </c:pt>
                <c:pt idx="12">
                  <c:v>16777216</c:v>
                </c:pt>
                <c:pt idx="13">
                  <c:v>67108864</c:v>
                </c:pt>
                <c:pt idx="14">
                  <c:v>268435456</c:v>
                </c:pt>
                <c:pt idx="15">
                  <c:v>1073741824</c:v>
                </c:pt>
                <c:pt idx="16">
                  <c:v>4294967296</c:v>
                </c:pt>
                <c:pt idx="17">
                  <c:v>17179869184</c:v>
                </c:pt>
                <c:pt idx="18">
                  <c:v>68719476736</c:v>
                </c:pt>
                <c:pt idx="19">
                  <c:v>274877906944</c:v>
                </c:pt>
                <c:pt idx="20">
                  <c:v>1099511627776</c:v>
                </c:pt>
                <c:pt idx="21">
                  <c:v>4398046511104</c:v>
                </c:pt>
                <c:pt idx="22">
                  <c:v>17592186044416</c:v>
                </c:pt>
                <c:pt idx="23">
                  <c:v>70368744177664</c:v>
                </c:pt>
                <c:pt idx="24">
                  <c:v>281474976710656</c:v>
                </c:pt>
                <c:pt idx="25">
                  <c:v>1125899906842624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84A-4310-BF53-DFCBFD00BC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2824448"/>
        <c:axId val="352822152"/>
      </c:lineChart>
      <c:catAx>
        <c:axId val="352824448"/>
        <c:scaling>
          <c:orientation val="minMax"/>
        </c:scaling>
        <c:delete val="0"/>
        <c:axPos val="b"/>
        <c:numFmt formatCode="General" sourceLinked="1"/>
        <c:majorTickMark val="in"/>
        <c:minorTickMark val="cross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52822152"/>
        <c:crosses val="autoZero"/>
        <c:auto val="1"/>
        <c:lblAlgn val="ctr"/>
        <c:lblOffset val="100"/>
        <c:tickLblSkip val="5"/>
        <c:noMultiLvlLbl val="0"/>
      </c:catAx>
      <c:valAx>
        <c:axId val="352822152"/>
        <c:scaling>
          <c:logBase val="10"/>
          <c:orientation val="minMax"/>
          <c:max val="110000000000.00002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52824448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4920584375482491"/>
          <c:y val="0.14872630504520273"/>
          <c:w val="0.22217635479388606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6A30C-50D2-4409-8C57-B758E4448AF7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4CFC7-C996-4863-90E8-DB58BF8229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348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CBAFB-72C8-4421-82CF-2C64DCD5A75B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6F4808-22E8-406A-932F-9218A9615E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0127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187624" y="1589798"/>
            <a:ext cx="7056784" cy="1261963"/>
          </a:xfrm>
          <a:prstGeom prst="rect">
            <a:avLst/>
          </a:prstGeom>
        </p:spPr>
        <p:txBody>
          <a:bodyPr anchor="ctr"/>
          <a:lstStyle>
            <a:lvl1pPr algn="l">
              <a:defRPr sz="5600" b="1" baseline="0">
                <a:solidFill>
                  <a:srgbClr val="474748"/>
                </a:solidFill>
              </a:defRPr>
            </a:lvl1pPr>
          </a:lstStyle>
          <a:p>
            <a:r>
              <a:rPr lang="pt-BR" dirty="0"/>
              <a:t>Título da Aula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187624" y="2908593"/>
            <a:ext cx="7056784" cy="56630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Nome do Professor</a:t>
            </a:r>
          </a:p>
        </p:txBody>
      </p:sp>
    </p:spTree>
    <p:extLst>
      <p:ext uri="{BB962C8B-B14F-4D97-AF65-F5344CB8AC3E}">
        <p14:creationId xmlns:p14="http://schemas.microsoft.com/office/powerpoint/2010/main" val="6891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2C7E67-8E71-42E3-B55F-8F1E9E632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9199" y="4835525"/>
            <a:ext cx="5421313" cy="273050"/>
          </a:xfrm>
        </p:spPr>
        <p:txBody>
          <a:bodyPr/>
          <a:lstStyle>
            <a:lvl1pPr>
              <a:defRPr>
                <a:solidFill>
                  <a:srgbClr val="721015"/>
                </a:solidFill>
              </a:defRPr>
            </a:lvl1pPr>
            <a:extLst/>
          </a:lstStyle>
          <a:p>
            <a:pPr>
              <a:defRPr/>
            </a:pPr>
            <a:r>
              <a:rPr lang="pt-BR"/>
              <a:t>PUC Minas – Curso de Sistemas de Informação – AED – Prof. João Caram</a:t>
            </a:r>
            <a:endParaRPr lang="pt-BR" dirty="0">
              <a:solidFill>
                <a:srgbClr val="721015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09A0E-8211-4974-8EA0-CCDBD62A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358" y="4803998"/>
            <a:ext cx="583886" cy="285750"/>
          </a:xfrm>
        </p:spPr>
        <p:txBody>
          <a:bodyPr>
            <a:noAutofit/>
          </a:bodyPr>
          <a:lstStyle>
            <a:lvl1pPr>
              <a:defRPr sz="2100">
                <a:solidFill>
                  <a:srgbClr val="DA1F28"/>
                </a:solidFill>
              </a:defRPr>
            </a:lvl1pPr>
          </a:lstStyle>
          <a:p>
            <a:pPr>
              <a:defRPr/>
            </a:pPr>
            <a:fld id="{7AFD6217-68CB-406F-B4EB-84FCB5AF338F}" type="slidenum">
              <a:rPr lang="pt-BR" altLang="pt-BR" smtClean="0"/>
              <a:pPr>
                <a:defRPr/>
              </a:pPr>
              <a:t>‹nº›</a:t>
            </a:fld>
            <a:endParaRPr lang="pt-BR" altLang="pt-BR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04E6FF7-CC5B-4AA9-BFB3-01DFF4446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19940"/>
            <a:ext cx="8352928" cy="607594"/>
          </a:xfrm>
        </p:spPr>
        <p:txBody>
          <a:bodyPr/>
          <a:lstStyle>
            <a:lvl1pPr algn="l" eaLnBrk="1" latinLnBrk="0" hangingPunct="1">
              <a:buNone/>
              <a:defRPr kumimoji="0" lang="pt-BR" sz="4200" b="0"/>
            </a:lvl1pPr>
            <a:extLst/>
          </a:lstStyle>
          <a:p>
            <a:r>
              <a:rPr lang="pt-BR" dirty="0"/>
              <a:t>Clique para editar o estilo do título mestre</a:t>
            </a:r>
            <a:endParaRPr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470BC2DC-2F51-49AF-9313-D206A92FE6D4}"/>
              </a:ext>
            </a:extLst>
          </p:cNvPr>
          <p:cNvCxnSpPr/>
          <p:nvPr userDrawn="1"/>
        </p:nvCxnSpPr>
        <p:spPr>
          <a:xfrm>
            <a:off x="683568" y="699542"/>
            <a:ext cx="8352928" cy="0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266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-137941"/>
            <a:ext cx="8423848" cy="742950"/>
          </a:xfrm>
        </p:spPr>
        <p:txBody>
          <a:bodyPr/>
          <a:lstStyle>
            <a:lvl1pPr>
              <a:defRPr>
                <a:solidFill>
                  <a:srgbClr val="AD0000"/>
                </a:solidFill>
                <a:latin typeface="Delicious Smcp" panose="02000506040000020004" pitchFamily="50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2648" y="785865"/>
            <a:ext cx="8423848" cy="4105999"/>
          </a:xfrm>
        </p:spPr>
        <p:txBody>
          <a:bodyPr/>
          <a:lstStyle>
            <a:lvl1pPr>
              <a:buClr>
                <a:srgbClr val="AD995D"/>
              </a:buClr>
              <a:defRPr>
                <a:solidFill>
                  <a:srgbClr val="AD0000"/>
                </a:solidFill>
                <a:latin typeface="Delicious" panose="02000506040000020004" pitchFamily="50" charset="0"/>
              </a:defRPr>
            </a:lvl1pPr>
            <a:lvl2pPr marL="640080" indent="-274320">
              <a:buSzPct val="75000"/>
              <a:buFont typeface="Wingdings" panose="05000000000000000000" pitchFamily="2" charset="2"/>
              <a:buChar char=""/>
              <a:defRPr>
                <a:solidFill>
                  <a:srgbClr val="AD0000"/>
                </a:solidFill>
                <a:latin typeface="Delicious" panose="02000506040000020004" pitchFamily="50" charset="0"/>
              </a:defRPr>
            </a:lvl2pPr>
            <a:lvl3pPr>
              <a:buClr>
                <a:srgbClr val="AD995D"/>
              </a:buClr>
              <a:defRPr>
                <a:solidFill>
                  <a:srgbClr val="AD0000"/>
                </a:solidFill>
                <a:latin typeface="Delicious" panose="02000506040000020004" pitchFamily="50" charset="0"/>
              </a:defRPr>
            </a:lvl3pPr>
            <a:lvl4pPr>
              <a:buClr>
                <a:srgbClr val="AD995D"/>
              </a:buClr>
              <a:defRPr>
                <a:solidFill>
                  <a:srgbClr val="AD0000"/>
                </a:solidFill>
                <a:latin typeface="Delicious" panose="02000506040000020004" pitchFamily="50" charset="0"/>
              </a:defRPr>
            </a:lvl4pPr>
            <a:lvl5pPr>
              <a:buClr>
                <a:srgbClr val="AD995D"/>
              </a:buClr>
              <a:defRPr>
                <a:solidFill>
                  <a:srgbClr val="AD0000"/>
                </a:solidFill>
                <a:latin typeface="Delicious" panose="02000506040000020004" pitchFamily="50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5151DF96-1F53-44E4-ADE9-5C125F95D9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9600" y="4891865"/>
            <a:ext cx="8423848" cy="273050"/>
          </a:xfrm>
        </p:spPr>
        <p:txBody>
          <a:bodyPr/>
          <a:lstStyle>
            <a:lvl1pPr>
              <a:defRPr sz="1200">
                <a:solidFill>
                  <a:srgbClr val="AD0000"/>
                </a:solidFill>
                <a:latin typeface="Delicious" panose="02000506040000020004" pitchFamily="50" charset="0"/>
              </a:defRPr>
            </a:lvl1pPr>
          </a:lstStyle>
          <a:p>
            <a:pPr>
              <a:defRPr/>
            </a:pPr>
            <a:r>
              <a:rPr lang="pt-BR"/>
              <a:t>PUC Minas - Engenharia de Software – Fund. Projeto e Análise de Algoritmos - Prof. João Caram</a:t>
            </a:r>
            <a:endParaRPr lang="pt-BR" dirty="0"/>
          </a:p>
        </p:txBody>
      </p:sp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A2E30B79-2F2E-4097-9B21-68665DD213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601716"/>
            <a:ext cx="609600" cy="184150"/>
          </a:xfrm>
        </p:spPr>
        <p:txBody>
          <a:bodyPr>
            <a:noAutofit/>
          </a:bodyPr>
          <a:lstStyle>
            <a:lvl1pPr>
              <a:defRPr sz="1800" b="0">
                <a:solidFill>
                  <a:schemeClr val="bg1"/>
                </a:solidFill>
                <a:latin typeface="College" panose="020B7200000000000000" pitchFamily="34" charset="0"/>
              </a:defRPr>
            </a:lvl1pPr>
          </a:lstStyle>
          <a:p>
            <a:fld id="{ABDC92F3-07AF-4D8B-AACB-4BF5BEE8E40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78105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texto 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13946" y="93385"/>
            <a:ext cx="8506526" cy="750173"/>
          </a:xfrm>
          <a:prstGeom prst="rect">
            <a:avLst/>
          </a:prstGeom>
        </p:spPr>
        <p:txBody>
          <a:bodyPr anchor="ctr"/>
          <a:lstStyle>
            <a:lvl1pPr algn="l">
              <a:defRPr sz="3500" b="1"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Título texto</a:t>
            </a:r>
          </a:p>
        </p:txBody>
      </p:sp>
    </p:spTree>
    <p:extLst>
      <p:ext uri="{BB962C8B-B14F-4D97-AF65-F5344CB8AC3E}">
        <p14:creationId xmlns:p14="http://schemas.microsoft.com/office/powerpoint/2010/main" val="3385020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882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enas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195487"/>
            <a:ext cx="9180512" cy="432048"/>
          </a:xfrm>
          <a:prstGeom prst="rect">
            <a:avLst/>
          </a:prstGeom>
        </p:spPr>
        <p:txBody>
          <a:bodyPr anchor="ctr"/>
          <a:lstStyle>
            <a:lvl1pPr>
              <a:defRPr sz="2500" b="1" strike="noStrike" baseline="0">
                <a:solidFill>
                  <a:srgbClr val="17BEBB"/>
                </a:solidFill>
              </a:defRPr>
            </a:lvl1pPr>
          </a:lstStyle>
          <a:p>
            <a:r>
              <a:rPr lang="pt-BR" dirty="0"/>
              <a:t>Exemplo – Slide Com Imagem (Foto)</a:t>
            </a:r>
          </a:p>
        </p:txBody>
      </p:sp>
    </p:spTree>
    <p:extLst>
      <p:ext uri="{BB962C8B-B14F-4D97-AF65-F5344CB8AC3E}">
        <p14:creationId xmlns:p14="http://schemas.microsoft.com/office/powerpoint/2010/main" val="3916719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195487"/>
            <a:ext cx="9144000" cy="432048"/>
          </a:xfrm>
          <a:prstGeom prst="rect">
            <a:avLst/>
          </a:prstGeom>
        </p:spPr>
        <p:txBody>
          <a:bodyPr anchor="ctr"/>
          <a:lstStyle>
            <a:lvl1pPr>
              <a:defRPr sz="2500" b="1" strike="noStrike" baseline="0">
                <a:solidFill>
                  <a:srgbClr val="17BEBB"/>
                </a:solidFill>
              </a:defRPr>
            </a:lvl1pPr>
          </a:lstStyle>
          <a:p>
            <a:r>
              <a:rPr lang="pt-BR" dirty="0"/>
              <a:t>Exemplo – Tabela</a:t>
            </a:r>
          </a:p>
        </p:txBody>
      </p:sp>
    </p:spTree>
    <p:extLst>
      <p:ext uri="{BB962C8B-B14F-4D97-AF65-F5344CB8AC3E}">
        <p14:creationId xmlns:p14="http://schemas.microsoft.com/office/powerpoint/2010/main" val="137580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213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271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e texto corr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11950" y="101873"/>
            <a:ext cx="8580530" cy="741685"/>
          </a:xfrm>
          <a:prstGeom prst="rect">
            <a:avLst/>
          </a:prstGeom>
        </p:spPr>
        <p:txBody>
          <a:bodyPr anchor="ctr"/>
          <a:lstStyle>
            <a:lvl1pPr algn="l">
              <a:defRPr sz="3500" b="1"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Título texto</a:t>
            </a:r>
          </a:p>
        </p:txBody>
      </p:sp>
    </p:spTree>
    <p:extLst>
      <p:ext uri="{BB962C8B-B14F-4D97-AF65-F5344CB8AC3E}">
        <p14:creationId xmlns:p14="http://schemas.microsoft.com/office/powerpoint/2010/main" val="3707319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0" y="2131862"/>
            <a:ext cx="9144000" cy="857250"/>
          </a:xfrm>
          <a:prstGeom prst="rect">
            <a:avLst/>
          </a:prstGeom>
        </p:spPr>
        <p:txBody>
          <a:bodyPr anchor="ctr"/>
          <a:lstStyle>
            <a:lvl1pPr algn="ctr">
              <a:defRPr sz="4500" b="1"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Subtítulo da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302834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enas texto corr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489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corr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11950" y="101873"/>
            <a:ext cx="8580530" cy="741685"/>
          </a:xfrm>
          <a:prstGeom prst="rect">
            <a:avLst/>
          </a:prstGeom>
        </p:spPr>
        <p:txBody>
          <a:bodyPr anchor="ctr"/>
          <a:lstStyle>
            <a:lvl1pPr algn="l">
              <a:defRPr sz="3500" b="1"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Título texto</a:t>
            </a:r>
          </a:p>
        </p:txBody>
      </p:sp>
    </p:spTree>
    <p:extLst>
      <p:ext uri="{BB962C8B-B14F-4D97-AF65-F5344CB8AC3E}">
        <p14:creationId xmlns:p14="http://schemas.microsoft.com/office/powerpoint/2010/main" val="13237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11950" y="101873"/>
            <a:ext cx="8580530" cy="741685"/>
          </a:xfrm>
          <a:prstGeom prst="rect">
            <a:avLst/>
          </a:prstGeom>
        </p:spPr>
        <p:txBody>
          <a:bodyPr anchor="ctr"/>
          <a:lstStyle>
            <a:lvl1pPr algn="l">
              <a:defRPr sz="3500" b="1"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Título texto</a:t>
            </a:r>
          </a:p>
        </p:txBody>
      </p:sp>
    </p:spTree>
    <p:extLst>
      <p:ext uri="{BB962C8B-B14F-4D97-AF65-F5344CB8AC3E}">
        <p14:creationId xmlns:p14="http://schemas.microsoft.com/office/powerpoint/2010/main" val="4015330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15400" cy="582067"/>
          </a:xfrm>
        </p:spPr>
        <p:txBody>
          <a:bodyPr/>
          <a:lstStyle>
            <a:lvl1pPr>
              <a:defRPr cap="none" baseline="0">
                <a:latin typeface="Delicious Smcp" panose="02000506040000020004" pitchFamily="50" charset="0"/>
              </a:defRPr>
            </a:lvl1pPr>
          </a:lstStyle>
          <a:p>
            <a:r>
              <a:rPr lang="pt-BR" dirty="0"/>
              <a:t>Clique para editar o estilo do título mestre</a:t>
            </a:r>
            <a:endParaRPr dirty="0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987574"/>
            <a:ext cx="8515400" cy="3888432"/>
          </a:xfrm>
        </p:spPr>
        <p:txBody>
          <a:bodyPr tIns="36000"/>
          <a:lstStyle>
            <a:lvl1pPr>
              <a:defRPr>
                <a:latin typeface="Delicious" panose="02000506040000020004" pitchFamily="50" charset="0"/>
              </a:defRPr>
            </a:lvl1pPr>
            <a:lvl2pPr>
              <a:buClr>
                <a:srgbClr val="721015"/>
              </a:buClr>
              <a:defRPr>
                <a:latin typeface="Delicious" panose="02000506040000020004" pitchFamily="50" charset="0"/>
              </a:defRPr>
            </a:lvl2pPr>
            <a:lvl3pPr>
              <a:defRPr>
                <a:latin typeface="Delicious" panose="02000506040000020004" pitchFamily="50" charset="0"/>
              </a:defRPr>
            </a:lvl3pPr>
            <a:lvl4pPr>
              <a:buClr>
                <a:srgbClr val="DA1F28"/>
              </a:buClr>
              <a:defRPr>
                <a:latin typeface="Delicious" panose="02000506040000020004" pitchFamily="50" charset="0"/>
              </a:defRPr>
            </a:lvl4pPr>
            <a:lvl5pPr>
              <a:buClr>
                <a:srgbClr val="721015"/>
              </a:buClr>
              <a:defRPr>
                <a:latin typeface="Delicious" panose="02000506040000020004" pitchFamily="50" charset="0"/>
              </a:defRPr>
            </a:lvl5pPr>
            <a:extLst/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0E62854-D123-40C3-A941-9E46B4A287D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971600" y="4922518"/>
            <a:ext cx="8153400" cy="273050"/>
          </a:xfrm>
        </p:spPr>
        <p:txBody>
          <a:bodyPr/>
          <a:lstStyle>
            <a:lvl1pPr>
              <a:defRPr>
                <a:solidFill>
                  <a:srgbClr val="721015"/>
                </a:solidFill>
                <a:latin typeface="Delicious" panose="02000506040000020004" pitchFamily="50" charset="0"/>
              </a:defRPr>
            </a:lvl1pPr>
            <a:extLst/>
          </a:lstStyle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6010A74-DD57-43C3-8FAF-81F51EBA801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711446"/>
            <a:ext cx="533400" cy="182563"/>
          </a:xfrm>
        </p:spPr>
        <p:txBody>
          <a:bodyPr tIns="18000" bIns="18000">
            <a:noAutofit/>
          </a:bodyPr>
          <a:lstStyle>
            <a:lvl1pPr>
              <a:defRPr sz="1600">
                <a:latin typeface="Delicious" panose="02000506040000020004" pitchFamily="50" charset="0"/>
              </a:defRPr>
            </a:lvl1pPr>
          </a:lstStyle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92332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Cabeçalho da Seçã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D0979DD8-7B92-4F94-B059-7671A253ADB5}"/>
              </a:ext>
            </a:extLst>
          </p:cNvPr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945AEE2-AA79-48DB-8E85-5BFFCF82129A}"/>
              </a:ext>
            </a:extLst>
          </p:cNvPr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4200" b="1" dirty="0">
              <a:latin typeface="Delicious" panose="02000506040000020004" pitchFamily="50" charset="0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B6A288F4-6114-489A-A620-3D6FA2155370}"/>
              </a:ext>
            </a:extLst>
          </p:cNvPr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rgbClr val="721015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/>
          <a:lstStyle>
            <a:lvl1pPr eaLnBrk="1" latinLnBrk="0" hangingPunct="1">
              <a:buNone/>
              <a:defRPr kumimoji="0" lang="pt-BR" sz="2800">
                <a:solidFill>
                  <a:schemeClr val="tx2"/>
                </a:solidFill>
                <a:latin typeface="Delicious Smcp" panose="02000506040000020004" pitchFamily="50" charset="0"/>
              </a:defRPr>
            </a:lvl1pPr>
            <a:lvl2pPr eaLnBrk="1" latinLnBrk="0" hangingPunct="1">
              <a:buNone/>
              <a:defRPr kumimoji="0" lang="pt-BR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pt-BR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lang="pt-BR" sz="4000" b="0" cap="none">
                <a:solidFill>
                  <a:srgbClr val="FFFFFF"/>
                </a:solidFill>
                <a:latin typeface="Delicious Smcp" panose="02000506040000020004" pitchFamily="50" charset="0"/>
              </a:defRPr>
            </a:lvl1pPr>
            <a:extLst/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lide Number Placeholder 12">
            <a:extLst>
              <a:ext uri="{FF2B5EF4-FFF2-40B4-BE49-F238E27FC236}">
                <a16:creationId xmlns:a16="http://schemas.microsoft.com/office/drawing/2014/main" id="{514209C1-C5A5-45E9-B040-883525BDBC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7050"/>
          </a:xfrm>
        </p:spPr>
        <p:txBody>
          <a:bodyPr>
            <a:noAutofit/>
          </a:bodyPr>
          <a:lstStyle>
            <a:lvl1pPr>
              <a:defRPr sz="3600">
                <a:latin typeface="Delicious" panose="02000506040000020004" pitchFamily="50" charset="0"/>
              </a:defRPr>
            </a:lvl1pPr>
          </a:lstStyle>
          <a:p>
            <a:pPr>
              <a:defRPr/>
            </a:pPr>
            <a:fld id="{5BA75DDA-B228-42B1-B378-BC171B3C0818}" type="slidenum">
              <a:rPr lang="pt-BR" altLang="pt-BR" smtClean="0"/>
              <a:pPr>
                <a:defRPr/>
              </a:pPr>
              <a:t>‹nº›</a:t>
            </a:fld>
            <a:endParaRPr lang="pt-BR" altLang="pt-BR" dirty="0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5F506641-8FD7-4166-AC69-E29E43C609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722687" y="4870450"/>
            <a:ext cx="5421313" cy="273050"/>
          </a:xfrm>
        </p:spPr>
        <p:txBody>
          <a:bodyPr/>
          <a:lstStyle>
            <a:lvl1pPr>
              <a:defRPr>
                <a:solidFill>
                  <a:srgbClr val="721015"/>
                </a:solidFill>
                <a:latin typeface="Delicious" panose="02000506040000020004" pitchFamily="50" charset="0"/>
              </a:defRPr>
            </a:lvl1pPr>
            <a:extLst/>
          </a:lstStyle>
          <a:p>
            <a:pPr>
              <a:defRPr/>
            </a:pPr>
            <a:r>
              <a:rPr lang="pt-BR"/>
              <a:t>PUC Minas – Curso de Sistemas de Informação – AED – Prof. João Caram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075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6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8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4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178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58552" y="0"/>
            <a:ext cx="4585447" cy="51435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5738" y="1586205"/>
            <a:ext cx="7464491" cy="1309396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4753" y="2796988"/>
            <a:ext cx="7467600" cy="80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8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72" r:id="rId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178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2061411" cy="514350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7088469" y="-4496"/>
            <a:ext cx="206141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28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178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58552" y="0"/>
            <a:ext cx="4585447" cy="51435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772653"/>
            <a:ext cx="9144000" cy="161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7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6463" y="176462"/>
            <a:ext cx="8799096" cy="440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7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34716"/>
            <a:ext cx="9144000" cy="352926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 rotWithShape="1">
          <a:blip r:embed="rId5" cstate="email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103471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54971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34716"/>
            <a:ext cx="9144000" cy="352926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 rotWithShape="1">
          <a:blip r:embed="rId9" cstate="email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10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80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75" r:id="rId3"/>
    <p:sldLayoutId id="2147483676" r:id="rId4"/>
    <p:sldLayoutId id="2147483677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4" cstate="email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103471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34716"/>
            <a:ext cx="4812632" cy="360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81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764505" cy="474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1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9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44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Complexidade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B51557C6-C91F-4180-B003-BDF20061059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0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Leonardo Vilela Cardoso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974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D0121B-7351-4973-8AD7-23BCC2581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Sudoku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D95849-5ADE-4781-B2A0-05BD3423090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75322BE-968D-428D-AA29-E4C52094A3F7}" type="slidenum">
              <a:rPr lang="pt-BR" altLang="pt-BR" smtClean="0"/>
              <a:pPr>
                <a:defRPr/>
              </a:pPr>
              <a:t>10</a:t>
            </a:fld>
            <a:endParaRPr lang="pt-BR" altLang="pt-BR"/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11F299DF-F086-4429-800C-B751B78B64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124734"/>
            <a:ext cx="5402560" cy="3925995"/>
          </a:xfrm>
        </p:spPr>
        <p:txBody>
          <a:bodyPr/>
          <a:lstStyle/>
          <a:p>
            <a:r>
              <a:rPr lang="pt-BR" sz="2400" dirty="0"/>
              <a:t>Objetivo: preencher todos os espaços em branco do quadrado maior, que está dividido em nove grids, com os números </a:t>
            </a:r>
            <a:br>
              <a:rPr lang="pt-BR" sz="2400" dirty="0"/>
            </a:br>
            <a:r>
              <a:rPr lang="pt-BR" sz="2400" dirty="0"/>
              <a:t>indo de 1 a 9 (letras). </a:t>
            </a:r>
          </a:p>
          <a:p>
            <a:r>
              <a:rPr lang="pt-BR" sz="2400" dirty="0"/>
              <a:t>Os algarismos não podem se repetir na mesma coluna, linha ou grid.</a:t>
            </a:r>
          </a:p>
          <a:p>
            <a:endParaRPr lang="pt-BR" sz="2400" dirty="0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FEC7507A-E661-4E51-9F9E-0110AE6FD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343035"/>
            <a:ext cx="2862759" cy="2840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2176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D0121B-7351-4973-8AD7-23BCC2581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Sudoku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D95849-5ADE-4781-B2A0-05BD3423090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75322BE-968D-428D-AA29-E4C52094A3F7}" type="slidenum">
              <a:rPr lang="pt-BR" altLang="pt-BR" smtClean="0"/>
              <a:pPr>
                <a:defRPr/>
              </a:pPr>
              <a:t>11</a:t>
            </a:fld>
            <a:endParaRPr lang="pt-BR" altLang="pt-BR"/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63B15B0F-8ADB-443C-9092-9F21762C8C5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094254"/>
            <a:ext cx="8426895" cy="3925995"/>
          </a:xfrm>
        </p:spPr>
        <p:txBody>
          <a:bodyPr/>
          <a:lstStyle/>
          <a:p>
            <a:r>
              <a:rPr lang="pt-BR" altLang="pt-BR" sz="2400" dirty="0"/>
              <a:t>Usando um algoritmo de </a:t>
            </a:r>
            <a:r>
              <a:rPr lang="pt-BR" altLang="pt-BR" sz="2400" b="1" dirty="0">
                <a:solidFill>
                  <a:srgbClr val="FF0000"/>
                </a:solidFill>
              </a:rPr>
              <a:t>força bruta</a:t>
            </a:r>
            <a:r>
              <a:rPr lang="pt-BR" altLang="pt-BR" sz="2400" i="1" dirty="0"/>
              <a:t>: </a:t>
            </a:r>
          </a:p>
          <a:p>
            <a:pPr marL="366713" lvl="1" indent="0">
              <a:buNone/>
            </a:pPr>
            <a:r>
              <a:rPr lang="pt-BR" altLang="pt-BR" sz="2400" dirty="0"/>
              <a:t>Testar todas as possibilidades</a:t>
            </a:r>
          </a:p>
          <a:p>
            <a:endParaRPr lang="pt-BR" sz="2400" dirty="0"/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30FBFB0D-980D-42A7-89D3-7EDA0C2869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089" y="2067694"/>
            <a:ext cx="5048406" cy="267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2228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D0121B-7351-4973-8AD7-23BCC2581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Sudoku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D95849-5ADE-4781-B2A0-05BD3423090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75322BE-968D-428D-AA29-E4C52094A3F7}" type="slidenum">
              <a:rPr lang="pt-BR" altLang="pt-BR" smtClean="0"/>
              <a:pPr>
                <a:defRPr/>
              </a:pPr>
              <a:t>12</a:t>
            </a:fld>
            <a:endParaRPr lang="pt-BR" altLang="pt-BR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7CB2B51-1624-43CE-BDB8-AA4DDFD8F0F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599" y="1244052"/>
            <a:ext cx="8426895" cy="3669517"/>
          </a:xfrm>
        </p:spPr>
        <p:txBody>
          <a:bodyPr/>
          <a:lstStyle/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r>
              <a:rPr lang="pt-BR" altLang="pt-BR" sz="2400" dirty="0"/>
              <a:t>Neste quadro, existem </a:t>
            </a:r>
          </a:p>
          <a:p>
            <a:pPr marL="366713" lvl="1" indent="0">
              <a:buNone/>
            </a:pPr>
            <a:r>
              <a:rPr lang="pt-BR" altLang="pt-BR" sz="2400" dirty="0"/>
              <a:t>2</a:t>
            </a:r>
            <a:r>
              <a:rPr lang="pt-BR" altLang="pt-BR" sz="2400" baseline="30000" dirty="0"/>
              <a:t>5</a:t>
            </a:r>
            <a:r>
              <a:rPr lang="pt-BR" altLang="pt-BR" sz="2400" dirty="0"/>
              <a:t>×3</a:t>
            </a:r>
            <a:r>
              <a:rPr lang="pt-BR" altLang="pt-BR" sz="2400" baseline="30000" dirty="0"/>
              <a:t>32</a:t>
            </a:r>
            <a:r>
              <a:rPr lang="pt-BR" altLang="pt-BR" sz="2400" dirty="0"/>
              <a:t>×4</a:t>
            </a:r>
            <a:r>
              <a:rPr lang="pt-BR" altLang="pt-BR" sz="2400" baseline="30000" dirty="0"/>
              <a:t>13</a:t>
            </a:r>
            <a:r>
              <a:rPr lang="pt-BR" altLang="pt-BR" sz="2400" dirty="0"/>
              <a:t>×6</a:t>
            </a:r>
            <a:r>
              <a:rPr lang="pt-BR" altLang="pt-BR" sz="2400" baseline="30000" dirty="0"/>
              <a:t>1</a:t>
            </a:r>
            <a:r>
              <a:rPr lang="pt-BR" altLang="pt-BR" sz="2400" dirty="0"/>
              <a:t> = 23.875.983.329.839.202.653.175.808 </a:t>
            </a:r>
            <a:br>
              <a:rPr lang="pt-BR" altLang="pt-BR" sz="2400" dirty="0"/>
            </a:br>
            <a:r>
              <a:rPr lang="pt-BR" altLang="pt-BR" sz="2400" dirty="0">
                <a:latin typeface="Consolas" panose="020B0609020204030204" pitchFamily="49" charset="0"/>
              </a:rPr>
              <a:t>≈</a:t>
            </a:r>
            <a:r>
              <a:rPr lang="pt-BR" altLang="pt-BR" sz="2400" dirty="0"/>
              <a:t> 23, 8 × 10</a:t>
            </a:r>
            <a:r>
              <a:rPr lang="pt-BR" altLang="pt-BR" sz="2400" baseline="30000" dirty="0"/>
              <a:t>24</a:t>
            </a:r>
            <a:r>
              <a:rPr lang="pt-BR" altLang="pt-BR" sz="2400" dirty="0"/>
              <a:t> possibilidades!</a:t>
            </a:r>
          </a:p>
          <a:p>
            <a:endParaRPr lang="pt-BR" sz="2400" dirty="0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9294835E-6EBE-445C-89AB-D8190492C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34440"/>
            <a:ext cx="5048406" cy="2308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2659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D0121B-7351-4973-8AD7-23BCC2581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Sudoku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34A09EC-666B-4E00-AC32-E95920688C8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170611"/>
            <a:ext cx="8515400" cy="3888432"/>
          </a:xfrm>
        </p:spPr>
        <p:txBody>
          <a:bodyPr/>
          <a:lstStyle/>
          <a:p>
            <a:r>
              <a:rPr lang="pt-BR" altLang="pt-BR" sz="2400" dirty="0"/>
              <a:t>23.875.983.329.839.202.653.175.808</a:t>
            </a:r>
          </a:p>
          <a:p>
            <a:pPr lvl="1"/>
            <a:r>
              <a:rPr lang="pt-BR" sz="2400" dirty="0"/>
              <a:t>Pouco ou muito para um computador atual?</a:t>
            </a:r>
          </a:p>
          <a:p>
            <a:pPr lvl="1"/>
            <a:endParaRPr lang="pt-BR" sz="2400" dirty="0"/>
          </a:p>
          <a:p>
            <a:endParaRPr lang="pt-BR" sz="240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D95849-5ADE-4781-B2A0-05BD3423090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75322BE-968D-428D-AA29-E4C52094A3F7}" type="slidenum">
              <a:rPr lang="pt-BR" altLang="pt-BR" smtClean="0"/>
              <a:pPr>
                <a:defRPr/>
              </a:pPr>
              <a:t>13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24659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D0121B-7351-4973-8AD7-23BCC2581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Sudoku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D95849-5ADE-4781-B2A0-05BD3423090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75322BE-968D-428D-AA29-E4C52094A3F7}" type="slidenum">
              <a:rPr lang="pt-BR" altLang="pt-BR" smtClean="0"/>
              <a:pPr>
                <a:defRPr/>
              </a:pPr>
              <a:t>14</a:t>
            </a:fld>
            <a:endParaRPr lang="pt-BR" altLang="pt-BR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81DAEF22-8A69-4BE7-90CC-03D14E800B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987574"/>
            <a:ext cx="4826496" cy="3925995"/>
          </a:xfrm>
        </p:spPr>
        <p:txBody>
          <a:bodyPr/>
          <a:lstStyle/>
          <a:p>
            <a:r>
              <a:rPr lang="pt-BR" sz="2400" dirty="0" err="1"/>
              <a:t>Fugaku</a:t>
            </a:r>
            <a:r>
              <a:rPr lang="pt-BR" sz="2400" dirty="0"/>
              <a:t> (</a:t>
            </a:r>
            <a:r>
              <a:rPr lang="pt-BR" sz="2400" dirty="0" err="1"/>
              <a:t>Fujistu</a:t>
            </a:r>
            <a:r>
              <a:rPr lang="pt-BR" sz="2400" dirty="0"/>
              <a:t>, Japão)</a:t>
            </a:r>
          </a:p>
          <a:p>
            <a:pPr lvl="1">
              <a:buClr>
                <a:srgbClr val="721015"/>
              </a:buClr>
            </a:pPr>
            <a:r>
              <a:rPr lang="pt-BR" sz="2400" dirty="0"/>
              <a:t>7.229.072 núcleos de processamento A64FX</a:t>
            </a:r>
          </a:p>
          <a:p>
            <a:r>
              <a:rPr lang="pt-BR" sz="2400" dirty="0"/>
              <a:t>4.6 PB de memória principal</a:t>
            </a:r>
          </a:p>
          <a:p>
            <a:r>
              <a:rPr lang="pt-BR" sz="2400" dirty="0"/>
              <a:t>537 </a:t>
            </a:r>
            <a:r>
              <a:rPr lang="pt-BR" sz="2400" dirty="0" err="1"/>
              <a:t>Pflops</a:t>
            </a:r>
            <a:r>
              <a:rPr lang="pt-BR" sz="2400" dirty="0"/>
              <a:t> no pico de operação</a:t>
            </a:r>
          </a:p>
          <a:p>
            <a:pPr lvl="1">
              <a:buClr>
                <a:srgbClr val="721015"/>
              </a:buClr>
            </a:pPr>
            <a:r>
              <a:rPr lang="pt-BR" sz="2400" dirty="0"/>
              <a:t>537 x 10</a:t>
            </a:r>
            <a:r>
              <a:rPr lang="pt-BR" sz="2400" baseline="30000" dirty="0"/>
              <a:t>15</a:t>
            </a:r>
            <a:r>
              <a:rPr lang="pt-BR" sz="2400" dirty="0"/>
              <a:t> instruções de ponto flutuante por segundo</a:t>
            </a:r>
          </a:p>
          <a:p>
            <a:endParaRPr lang="pt-BR" sz="2400" dirty="0"/>
          </a:p>
        </p:txBody>
      </p:sp>
      <p:pic>
        <p:nvPicPr>
          <p:cNvPr id="10" name="Espaço Reservado para Conteúdo 6">
            <a:extLst>
              <a:ext uri="{FF2B5EF4-FFF2-40B4-BE49-F238E27FC236}">
                <a16:creationId xmlns:a16="http://schemas.microsoft.com/office/drawing/2014/main" id="{19F76A9B-9AEE-49D0-8441-C8FC50ACF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1554766"/>
            <a:ext cx="3743970" cy="249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850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D0121B-7351-4973-8AD7-23BCC2581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Sudoku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Espaço Reservado para Conteúdo 6">
                <a:extLst>
                  <a:ext uri="{FF2B5EF4-FFF2-40B4-BE49-F238E27FC236}">
                    <a16:creationId xmlns:a16="http://schemas.microsoft.com/office/drawing/2014/main" id="{434A09EC-666B-4E00-AC32-E95920688C8D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609600" y="1137593"/>
                <a:ext cx="8515400" cy="3888432"/>
              </a:xfrm>
            </p:spPr>
            <p:txBody>
              <a:bodyPr/>
              <a:lstStyle/>
              <a:p>
                <a:r>
                  <a:rPr lang="pt-BR" altLang="pt-BR" sz="2400" dirty="0"/>
                  <a:t>23.875.983.329.839.202.653.175.808</a:t>
                </a:r>
              </a:p>
              <a:p>
                <a:pPr lvl="1"/>
                <a:r>
                  <a:rPr lang="pt-BR" sz="2400" dirty="0"/>
                  <a:t>23, 8 × 10</a:t>
                </a:r>
                <a:r>
                  <a:rPr lang="pt-BR" sz="2400" baseline="30000" dirty="0"/>
                  <a:t>24</a:t>
                </a:r>
                <a:r>
                  <a:rPr lang="pt-BR" sz="2400" dirty="0"/>
                  <a:t> possibilidades</a:t>
                </a:r>
              </a:p>
              <a:p>
                <a:endParaRPr lang="pt-BR" sz="2400" dirty="0"/>
              </a:p>
              <a:p>
                <a:r>
                  <a:rPr lang="pt-BR" sz="2400" dirty="0" err="1"/>
                  <a:t>Fugaku</a:t>
                </a:r>
                <a:r>
                  <a:rPr lang="pt-BR" sz="2400" dirty="0"/>
                  <a:t>: 537 x 10</a:t>
                </a:r>
                <a:r>
                  <a:rPr lang="pt-BR" sz="2400" baseline="30000" dirty="0"/>
                  <a:t>15</a:t>
                </a:r>
                <a:r>
                  <a:rPr lang="pt-BR" sz="2400" dirty="0"/>
                  <a:t> instruções/segundo</a:t>
                </a:r>
              </a:p>
              <a:p>
                <a:pPr lvl="1"/>
                <a:r>
                  <a:rPr lang="pt-BR" sz="2400" dirty="0"/>
                  <a:t>Sendo otimista, em uma tabela de 81 posições: </a:t>
                </a:r>
              </a:p>
              <a:p>
                <a:pPr marL="366713" lvl="1" indent="0">
                  <a:buNone/>
                </a:pPr>
                <a:endParaRPr lang="pt-BR" sz="2400" i="1" dirty="0">
                  <a:latin typeface="Cambria Math" panose="02040503050406030204" pitchFamily="18" charset="0"/>
                </a:endParaRPr>
              </a:p>
              <a:p>
                <a:pPr marL="366713" lvl="1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573 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sup>
                        </m:sSup>
                      </m:num>
                      <m:den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81</m:t>
                        </m:r>
                      </m:den>
                    </m:f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6,63 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 10</m:t>
                        </m:r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</m:oMath>
                </a14:m>
                <a:r>
                  <a:rPr lang="pt-BR" sz="2400" dirty="0"/>
                  <a:t> tabelas por segundo</a:t>
                </a:r>
              </a:p>
              <a:p>
                <a:endParaRPr lang="pt-BR" sz="2400" dirty="0"/>
              </a:p>
              <a:p>
                <a:endParaRPr lang="pt-BR" sz="2400" dirty="0"/>
              </a:p>
            </p:txBody>
          </p:sp>
        </mc:Choice>
        <mc:Fallback>
          <p:sp>
            <p:nvSpPr>
              <p:cNvPr id="7" name="Espaço Reservado para Conteúdo 6">
                <a:extLst>
                  <a:ext uri="{FF2B5EF4-FFF2-40B4-BE49-F238E27FC236}">
                    <a16:creationId xmlns:a16="http://schemas.microsoft.com/office/drawing/2014/main" id="{434A09EC-666B-4E00-AC32-E95920688C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609600" y="1137593"/>
                <a:ext cx="8515400" cy="388843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D95849-5ADE-4781-B2A0-05BD3423090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75322BE-968D-428D-AA29-E4C52094A3F7}" type="slidenum">
              <a:rPr lang="pt-BR" altLang="pt-BR" smtClean="0"/>
              <a:pPr>
                <a:defRPr/>
              </a:pPr>
              <a:t>15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07349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D0121B-7351-4973-8AD7-23BCC2581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Sudoku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6">
                <a:extLst>
                  <a:ext uri="{FF2B5EF4-FFF2-40B4-BE49-F238E27FC236}">
                    <a16:creationId xmlns:a16="http://schemas.microsoft.com/office/drawing/2014/main" id="{434A09EC-666B-4E00-AC32-E95920688C8D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609600" y="1137593"/>
                <a:ext cx="8515400" cy="3888432"/>
              </a:xfrm>
            </p:spPr>
            <p:txBody>
              <a:bodyPr/>
              <a:lstStyle/>
              <a:p>
                <a:r>
                  <a:rPr lang="pt-BR" altLang="pt-BR" sz="2400" dirty="0"/>
                  <a:t>23.875.983.329.839.202.653.175.808</a:t>
                </a:r>
              </a:p>
              <a:p>
                <a:pPr lvl="1"/>
                <a:r>
                  <a:rPr lang="pt-BR" sz="2400" dirty="0"/>
                  <a:t>23, 8 × 10</a:t>
                </a:r>
                <a:r>
                  <a:rPr lang="pt-BR" sz="2400" baseline="30000" dirty="0"/>
                  <a:t>24</a:t>
                </a:r>
                <a:r>
                  <a:rPr lang="pt-BR" sz="2400" dirty="0"/>
                  <a:t> possibilidades</a:t>
                </a:r>
              </a:p>
              <a:p>
                <a:endParaRPr lang="pt-BR" sz="2400" dirty="0"/>
              </a:p>
              <a:p>
                <a:r>
                  <a:rPr lang="pt-BR" sz="2400" dirty="0" err="1"/>
                  <a:t>Fugaku</a:t>
                </a:r>
                <a:r>
                  <a:rPr lang="pt-BR" sz="2400" dirty="0"/>
                  <a:t>: 6,63 x 10</a:t>
                </a:r>
                <a:r>
                  <a:rPr lang="pt-BR" sz="2400" baseline="30000" dirty="0"/>
                  <a:t>15</a:t>
                </a:r>
                <a:r>
                  <a:rPr lang="pt-BR" sz="2400" dirty="0"/>
                  <a:t> tabelas/segundo</a:t>
                </a:r>
              </a:p>
              <a:p>
                <a:endParaRPr lang="pt-BR" sz="2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23,8 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6,63 </m:t>
                            </m:r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 10</m:t>
                            </m:r>
                          </m:e>
                          <m:sup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sup>
                        </m:sSup>
                      </m:den>
                    </m:f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=3,59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pt-BR" sz="2400" dirty="0"/>
                  <a:t> segundos</a:t>
                </a:r>
              </a:p>
            </p:txBody>
          </p:sp>
        </mc:Choice>
        <mc:Fallback xmlns="">
          <p:sp>
            <p:nvSpPr>
              <p:cNvPr id="7" name="Espaço Reservado para Conteúdo 6">
                <a:extLst>
                  <a:ext uri="{FF2B5EF4-FFF2-40B4-BE49-F238E27FC236}">
                    <a16:creationId xmlns:a16="http://schemas.microsoft.com/office/drawing/2014/main" id="{434A09EC-666B-4E00-AC32-E95920688C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609600" y="1137593"/>
                <a:ext cx="8515400" cy="388843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D95849-5ADE-4781-B2A0-05BD3423090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75322BE-968D-428D-AA29-E4C52094A3F7}" type="slidenum">
              <a:rPr lang="pt-BR" altLang="pt-BR" smtClean="0"/>
              <a:pPr>
                <a:defRPr/>
              </a:pPr>
              <a:t>16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97754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D0121B-7351-4973-8AD7-23BCC2581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Sudoku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6">
                <a:extLst>
                  <a:ext uri="{FF2B5EF4-FFF2-40B4-BE49-F238E27FC236}">
                    <a16:creationId xmlns:a16="http://schemas.microsoft.com/office/drawing/2014/main" id="{434A09EC-666B-4E00-AC32-E95920688C8D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609600" y="1137593"/>
                <a:ext cx="8515400" cy="3888432"/>
              </a:xfrm>
            </p:spPr>
            <p:txBody>
              <a:bodyPr/>
              <a:lstStyle/>
              <a:p>
                <a:r>
                  <a:rPr lang="pt-BR" altLang="pt-BR" sz="2400" dirty="0"/>
                  <a:t>23.875.983.329.839.202.653.175.808</a:t>
                </a:r>
              </a:p>
              <a:p>
                <a:pPr lvl="1"/>
                <a:r>
                  <a:rPr lang="pt-BR" sz="2400" dirty="0"/>
                  <a:t>23, 8 × 10</a:t>
                </a:r>
                <a:r>
                  <a:rPr lang="pt-BR" sz="2400" baseline="30000" dirty="0"/>
                  <a:t>24</a:t>
                </a:r>
                <a:r>
                  <a:rPr lang="pt-BR" sz="2400" dirty="0"/>
                  <a:t> possibilidades</a:t>
                </a:r>
              </a:p>
              <a:p>
                <a:endParaRPr lang="pt-BR" sz="2400" dirty="0"/>
              </a:p>
              <a:p>
                <a:r>
                  <a:rPr lang="pt-BR" sz="2400" dirty="0" err="1"/>
                  <a:t>Fugaku</a:t>
                </a:r>
                <a:r>
                  <a:rPr lang="pt-BR" sz="2400" dirty="0"/>
                  <a:t>: 3,59 x 10</a:t>
                </a:r>
                <a:r>
                  <a:rPr lang="pt-BR" sz="2400" baseline="30000" dirty="0"/>
                  <a:t>9</a:t>
                </a:r>
                <a:r>
                  <a:rPr lang="pt-BR" sz="2400" dirty="0"/>
                  <a:t> segundos</a:t>
                </a:r>
              </a:p>
              <a:p>
                <a:pPr lvl="1"/>
                <a:r>
                  <a:rPr lang="pt-BR" sz="2400" dirty="0"/>
                  <a:t>1 hora = 3600 = 3,6 x 10</a:t>
                </a:r>
                <a:r>
                  <a:rPr lang="pt-BR" sz="2400" baseline="30000" dirty="0"/>
                  <a:t>3</a:t>
                </a:r>
                <a:r>
                  <a:rPr lang="pt-BR" sz="2400" baseline="-25000" dirty="0"/>
                  <a:t> </a:t>
                </a:r>
                <a:r>
                  <a:rPr lang="pt-BR" sz="2400" dirty="0"/>
                  <a:t>segundos</a:t>
                </a:r>
              </a:p>
              <a:p>
                <a:pPr marL="366713" lvl="1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3,59 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num>
                      <m:den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3,6 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=0,9972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pt-BR" sz="2400" dirty="0"/>
                  <a:t> horas</a:t>
                </a:r>
              </a:p>
              <a:p>
                <a:pPr lvl="1"/>
                <a:r>
                  <a:rPr lang="pt-BR" sz="2400" dirty="0"/>
                  <a:t>997.200 horas  = 41.550 dias =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113 anos e 9 meses</a:t>
                </a:r>
              </a:p>
            </p:txBody>
          </p:sp>
        </mc:Choice>
        <mc:Fallback xmlns="">
          <p:sp>
            <p:nvSpPr>
              <p:cNvPr id="7" name="Espaço Reservado para Conteúdo 6">
                <a:extLst>
                  <a:ext uri="{FF2B5EF4-FFF2-40B4-BE49-F238E27FC236}">
                    <a16:creationId xmlns:a16="http://schemas.microsoft.com/office/drawing/2014/main" id="{434A09EC-666B-4E00-AC32-E95920688C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609600" y="1137593"/>
                <a:ext cx="8515400" cy="388843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D95849-5ADE-4781-B2A0-05BD3423090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75322BE-968D-428D-AA29-E4C52094A3F7}" type="slidenum">
              <a:rPr lang="pt-BR" altLang="pt-BR" smtClean="0"/>
              <a:pPr>
                <a:defRPr/>
              </a:pPr>
              <a:t>17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77755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D0121B-7351-4973-8AD7-23BCC2581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Sudoku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34A09EC-666B-4E00-AC32-E95920688C8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137593"/>
            <a:ext cx="8515400" cy="3888432"/>
          </a:xfrm>
        </p:spPr>
        <p:txBody>
          <a:bodyPr/>
          <a:lstStyle/>
          <a:p>
            <a:r>
              <a:rPr lang="pt-BR" altLang="pt-BR" sz="2400" dirty="0"/>
              <a:t>23.875.983.329.839.202.653.175.808 </a:t>
            </a:r>
          </a:p>
          <a:p>
            <a:pPr lvl="1"/>
            <a:endParaRPr lang="pt-BR" sz="2400" dirty="0"/>
          </a:p>
          <a:p>
            <a:r>
              <a:rPr lang="pt-BR" sz="2400" dirty="0"/>
              <a:t>Mais do que 113 anos no maior supercomputador do planeta Terra em 2021!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D95849-5ADE-4781-B2A0-05BD3423090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75322BE-968D-428D-AA29-E4C52094A3F7}" type="slidenum">
              <a:rPr lang="pt-BR" altLang="pt-BR" smtClean="0"/>
              <a:pPr>
                <a:defRPr/>
              </a:pPr>
              <a:t>18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65435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D009A-8821-4DD1-AB78-70B16E1DC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Complexidade de algoritmos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7B1BA4-92C3-4AB4-BEDA-854D599103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137593"/>
            <a:ext cx="8515400" cy="3888432"/>
          </a:xfrm>
        </p:spPr>
        <p:txBody>
          <a:bodyPr/>
          <a:lstStyle/>
          <a:p>
            <a:r>
              <a:rPr lang="pt-BR" sz="2400" dirty="0"/>
              <a:t>Por que estudar complexidade de algoritmos?</a:t>
            </a:r>
          </a:p>
          <a:p>
            <a:pPr lvl="1"/>
            <a:r>
              <a:rPr lang="pt-BR" sz="2400" dirty="0"/>
              <a:t>Limitações de memória</a:t>
            </a:r>
          </a:p>
          <a:p>
            <a:pPr lvl="1"/>
            <a:r>
              <a:rPr lang="pt-BR" sz="2400" dirty="0"/>
              <a:t>Limitações de processamento</a:t>
            </a:r>
          </a:p>
          <a:p>
            <a:pPr lvl="1"/>
            <a:r>
              <a:rPr lang="pt-BR" sz="2400" dirty="0"/>
              <a:t>Tempo de execução cresce com os dados de entrada</a:t>
            </a:r>
          </a:p>
          <a:p>
            <a:endParaRPr lang="pt-BR" sz="240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529894C-2208-4294-92E6-0BC7DCE59EF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19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14906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35E779-F3B0-4AF2-9A71-49678195F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947B8C-A96E-4A1D-8970-C0EA5B65832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137593"/>
            <a:ext cx="8515400" cy="3381067"/>
          </a:xfrm>
        </p:spPr>
        <p:txBody>
          <a:bodyPr/>
          <a:lstStyle/>
          <a:p>
            <a:pPr>
              <a:spcBef>
                <a:spcPts val="2100"/>
              </a:spcBef>
            </a:pPr>
            <a:r>
              <a:rPr lang="pt-BR" sz="2400" dirty="0"/>
              <a:t>Sequência de passos computacionais que transformam uma entrada em uma saída.</a:t>
            </a:r>
          </a:p>
          <a:p>
            <a:pPr>
              <a:spcBef>
                <a:spcPts val="2100"/>
              </a:spcBef>
            </a:pPr>
            <a:r>
              <a:rPr lang="pt-BR" sz="2400" dirty="0"/>
              <a:t>Sequência de ações executáveis para a obtenção de uma solução para um determinado tipo de problema.</a:t>
            </a:r>
          </a:p>
          <a:p>
            <a:pPr>
              <a:spcBef>
                <a:spcPts val="2100"/>
              </a:spcBef>
            </a:pPr>
            <a:r>
              <a:rPr lang="pt-BR" sz="2400" dirty="0"/>
              <a:t>Sequência não ambígua de instruções que é executada até que determinada condição se verifique.</a:t>
            </a:r>
          </a:p>
          <a:p>
            <a:endParaRPr lang="pt-BR" sz="240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8E6CB2E-18C8-4107-8E3B-D23F1583D35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7206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669AFC-DEE9-4B23-ACE5-44438EBE1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Custo de algoritmos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4DFB50-9601-46D2-BD0D-7B73FBFFC87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137593"/>
            <a:ext cx="8515400" cy="3888432"/>
          </a:xfrm>
        </p:spPr>
        <p:txBody>
          <a:bodyPr/>
          <a:lstStyle/>
          <a:p>
            <a:r>
              <a:rPr lang="pt-BR" sz="2400" dirty="0"/>
              <a:t>Como investigar o custo de um algoritmo?</a:t>
            </a:r>
          </a:p>
          <a:p>
            <a:endParaRPr lang="pt-BR" sz="2400" dirty="0"/>
          </a:p>
          <a:p>
            <a:r>
              <a:rPr lang="pt-BR" sz="2400" dirty="0"/>
              <a:t>Alternativa 1: </a:t>
            </a:r>
            <a:r>
              <a:rPr lang="pt-BR" sz="2400" b="1" dirty="0">
                <a:solidFill>
                  <a:srgbClr val="FF0000"/>
                </a:solidFill>
              </a:rPr>
              <a:t>execução</a:t>
            </a:r>
            <a:r>
              <a:rPr lang="pt-BR" sz="2400" dirty="0"/>
              <a:t> do programa em um computador e </a:t>
            </a:r>
            <a:r>
              <a:rPr lang="pt-BR" sz="2400" b="1" dirty="0">
                <a:solidFill>
                  <a:srgbClr val="FF0000"/>
                </a:solidFill>
              </a:rPr>
              <a:t>medição do tempo</a:t>
            </a:r>
          </a:p>
          <a:p>
            <a:pPr lvl="1"/>
            <a:r>
              <a:rPr lang="pt-BR" sz="2400" dirty="0"/>
              <a:t>Problemas: diferenças de compilador; dependência do hardware, uso de memória virtual</a:t>
            </a:r>
          </a:p>
          <a:p>
            <a:endParaRPr lang="pt-BR" sz="240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9BE1BC-657D-4BB2-B89F-EFE79A16AF2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20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113051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669AFC-DEE9-4B23-ACE5-44438EBE1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Custo de algoritmos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4DFB50-9601-46D2-BD0D-7B73FBFFC87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137593"/>
            <a:ext cx="8515400" cy="3888432"/>
          </a:xfrm>
        </p:spPr>
        <p:txBody>
          <a:bodyPr/>
          <a:lstStyle/>
          <a:p>
            <a:r>
              <a:rPr lang="pt-BR" sz="2400" dirty="0"/>
              <a:t>Como investigar o custo de um algoritmo?</a:t>
            </a:r>
          </a:p>
          <a:p>
            <a:endParaRPr lang="pt-BR" sz="2400" dirty="0"/>
          </a:p>
          <a:p>
            <a:r>
              <a:rPr lang="pt-BR" sz="2400" dirty="0"/>
              <a:t>Alternativa 2: uso de um </a:t>
            </a:r>
            <a:r>
              <a:rPr lang="pt-BR" sz="2400" b="1" dirty="0">
                <a:solidFill>
                  <a:srgbClr val="FF0000"/>
                </a:solidFill>
              </a:rPr>
              <a:t>modelo matemático</a:t>
            </a:r>
          </a:p>
          <a:p>
            <a:pPr lvl="1"/>
            <a:r>
              <a:rPr lang="pt-BR" sz="2400" dirty="0"/>
              <a:t>Definir um conjunto de operações relevantes para o problema tratado no algoritmo</a:t>
            </a:r>
          </a:p>
          <a:p>
            <a:pPr lvl="1"/>
            <a:r>
              <a:rPr lang="pt-BR" sz="2400" dirty="0"/>
              <a:t>Definir o custo de execução deste conjunto de operações</a:t>
            </a:r>
          </a:p>
          <a:p>
            <a:pPr lvl="2"/>
            <a:r>
              <a:rPr lang="pt-BR" dirty="0"/>
              <a:t>(quantidade de vezes)</a:t>
            </a:r>
          </a:p>
          <a:p>
            <a:endParaRPr lang="pt-BR" sz="240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9BE1BC-657D-4BB2-B89F-EFE79A16AF2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21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037596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DA7A08-B874-41C5-8653-6660330AD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complexidade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236F23-9AC4-4E01-BE65-BFCE866986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170611"/>
            <a:ext cx="8515400" cy="3888432"/>
          </a:xfrm>
        </p:spPr>
        <p:txBody>
          <a:bodyPr/>
          <a:lstStyle/>
          <a:p>
            <a:r>
              <a:rPr lang="pt-BR" sz="2400" dirty="0"/>
              <a:t>Função que estima o </a:t>
            </a:r>
            <a:r>
              <a:rPr lang="pt-BR" sz="2400" b="1" dirty="0">
                <a:solidFill>
                  <a:srgbClr val="FF0000"/>
                </a:solidFill>
              </a:rPr>
              <a:t>tempo de execução</a:t>
            </a:r>
            <a:r>
              <a:rPr lang="pt-BR" sz="2400" b="1" dirty="0"/>
              <a:t> </a:t>
            </a:r>
            <a:r>
              <a:rPr lang="pt-BR" sz="2400" dirty="0"/>
              <a:t>de um problema com </a:t>
            </a:r>
            <a:r>
              <a:rPr lang="pt-BR" sz="2400" b="1" dirty="0">
                <a:solidFill>
                  <a:srgbClr val="FF0000"/>
                </a:solidFill>
              </a:rPr>
              <a:t>entrada de dados de tamanho n</a:t>
            </a:r>
            <a:r>
              <a:rPr lang="pt-BR" sz="2400" i="1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pt-BR" sz="2400" b="1" dirty="0"/>
              <a:t>f(n)</a:t>
            </a:r>
          </a:p>
          <a:p>
            <a:endParaRPr lang="pt-BR" sz="2400" dirty="0"/>
          </a:p>
          <a:p>
            <a:r>
              <a:rPr lang="pt-BR" sz="2400" dirty="0"/>
              <a:t>Quantidade de execuções do conjunto de operações relevantes do algoritmo</a:t>
            </a:r>
          </a:p>
          <a:p>
            <a:endParaRPr lang="pt-BR" sz="240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9A268EB-888A-4FAB-95E6-6153BE7310E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22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280443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6EFC8E-3F0B-400F-B4F9-ADBC34A2E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Exemplo/exercício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D6E71E-7298-45BE-B811-79BB124780B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3400" y="1170611"/>
            <a:ext cx="8515400" cy="3888432"/>
          </a:xfrm>
        </p:spPr>
        <p:txBody>
          <a:bodyPr/>
          <a:lstStyle/>
          <a:p>
            <a:pPr marL="881390" lvl="2" indent="-195505" eaLnBrk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pt-BR" altLang="pt-BR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int</a:t>
            </a:r>
            <a:r>
              <a:rPr lang="pt-BR" altLang="pt-BR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pt-BR" altLang="pt-BR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max</a:t>
            </a:r>
            <a:r>
              <a:rPr lang="pt-BR" altLang="pt-BR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(</a:t>
            </a:r>
            <a:r>
              <a:rPr lang="pt-BR" altLang="pt-BR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int</a:t>
            </a:r>
            <a:r>
              <a:rPr lang="pt-BR" altLang="pt-BR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[] vetor){</a:t>
            </a:r>
          </a:p>
          <a:p>
            <a:pPr marL="1175187" lvl="3" indent="-146898" eaLnBrk="1">
              <a:spcBef>
                <a:spcPts val="0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None/>
              <a:defRPr/>
            </a:pPr>
            <a:r>
              <a:rPr lang="pt-BR" altLang="pt-BR" sz="24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int</a:t>
            </a:r>
            <a:r>
              <a:rPr lang="pt-BR" altLang="pt-BR" sz="24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i, </a:t>
            </a:r>
            <a:r>
              <a:rPr lang="pt-BR" altLang="pt-BR" sz="24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24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;</a:t>
            </a:r>
          </a:p>
          <a:p>
            <a:pPr marL="1175187" lvl="3" indent="-146898" eaLnBrk="1">
              <a:spcBef>
                <a:spcPts val="0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None/>
              <a:defRPr/>
            </a:pPr>
            <a:endParaRPr lang="pt-BR" altLang="pt-BR" sz="2400" b="1" dirty="0">
              <a:latin typeface="Consolas" panose="020B0609020204030204" pitchFamily="49" charset="0"/>
              <a:ea typeface="MS Gothic" panose="020B0609070205080204" pitchFamily="49" charset="-128"/>
              <a:cs typeface="Consolas" panose="020B0609020204030204" pitchFamily="49" charset="0"/>
            </a:endParaRPr>
          </a:p>
          <a:p>
            <a:pPr marL="1175187" lvl="3" indent="-146898" eaLnBrk="1">
              <a:spcBef>
                <a:spcPts val="0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None/>
              <a:defRPr/>
            </a:pPr>
            <a:r>
              <a:rPr lang="pt-BR" altLang="pt-BR" sz="24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24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= vetor[0];</a:t>
            </a:r>
          </a:p>
          <a:p>
            <a:pPr marL="1175187" lvl="3" indent="-146898" eaLnBrk="1">
              <a:spcBef>
                <a:spcPts val="0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None/>
              <a:defRPr/>
            </a:pPr>
            <a:r>
              <a:rPr lang="pt-BR" altLang="pt-BR" sz="24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for(i=1; i&lt;</a:t>
            </a:r>
            <a:r>
              <a:rPr lang="pt-BR" altLang="pt-BR" sz="24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vetor.Length</a:t>
            </a:r>
            <a:r>
              <a:rPr lang="pt-BR" altLang="pt-BR" sz="24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; i++)</a:t>
            </a:r>
          </a:p>
          <a:p>
            <a:pPr marL="1468984" lvl="4" indent="-146898" eaLnBrk="1">
              <a:spcBef>
                <a:spcPts val="0"/>
              </a:spcBef>
              <a:spcAft>
                <a:spcPts val="0"/>
              </a:spcAft>
              <a:buSzPct val="75000"/>
              <a:buFont typeface="Wingdings" panose="05000000000000000000" pitchFamily="2" charset="2"/>
              <a:buNone/>
              <a:defRPr/>
            </a:pPr>
            <a:r>
              <a:rPr lang="pt-BR" altLang="pt-BR" sz="24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if</a:t>
            </a:r>
            <a:r>
              <a:rPr lang="pt-BR" altLang="pt-BR" sz="24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(</a:t>
            </a:r>
            <a:r>
              <a:rPr lang="pt-BR" altLang="pt-BR" sz="24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24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&lt; vetor[i]) </a:t>
            </a:r>
            <a:r>
              <a:rPr lang="pt-BR" altLang="pt-BR" sz="24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24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= vetor[i];</a:t>
            </a:r>
          </a:p>
          <a:p>
            <a:pPr marL="1175187" lvl="3" indent="-146898" eaLnBrk="1">
              <a:spcBef>
                <a:spcPts val="0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None/>
              <a:defRPr/>
            </a:pPr>
            <a:r>
              <a:rPr lang="pt-BR" altLang="pt-BR" sz="24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return</a:t>
            </a:r>
            <a:r>
              <a:rPr lang="pt-BR" altLang="pt-BR" sz="24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pt-BR" altLang="pt-BR" sz="24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24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;</a:t>
            </a:r>
          </a:p>
          <a:p>
            <a:pPr marL="881390" lvl="2" indent="-195505" eaLnBrk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pt-BR" altLang="pt-BR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}</a:t>
            </a:r>
          </a:p>
          <a:p>
            <a:endParaRPr lang="pt-BR" sz="240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A0A550E-8748-49D0-92F8-90C86888531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23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453043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6EFC8E-3F0B-400F-B4F9-ADBC34A2E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Exemplo/exercício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D6E71E-7298-45BE-B811-79BB124780B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8600" y="1170611"/>
            <a:ext cx="9161220" cy="3888432"/>
          </a:xfrm>
        </p:spPr>
        <p:txBody>
          <a:bodyPr/>
          <a:lstStyle/>
          <a:p>
            <a:pPr marL="881390" lvl="2" indent="-195505" eaLnBrk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int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max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(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int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[] vetor){</a:t>
            </a:r>
          </a:p>
          <a:p>
            <a:pPr marL="1175187" lvl="3" indent="-146898" eaLnBrk="1">
              <a:spcBef>
                <a:spcPts val="0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int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i,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;</a:t>
            </a:r>
          </a:p>
          <a:p>
            <a:pPr marL="1175187" lvl="3" indent="-146898" eaLnBrk="1">
              <a:spcBef>
                <a:spcPts val="0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None/>
              <a:defRPr/>
            </a:pPr>
            <a:endParaRPr lang="pt-BR" altLang="pt-BR" sz="1800" b="1" dirty="0">
              <a:latin typeface="Consolas" panose="020B0609020204030204" pitchFamily="49" charset="0"/>
              <a:ea typeface="MS Gothic" panose="020B0609070205080204" pitchFamily="49" charset="-128"/>
              <a:cs typeface="Consolas" panose="020B0609020204030204" pitchFamily="49" charset="0"/>
            </a:endParaRPr>
          </a:p>
          <a:p>
            <a:pPr marL="1175187" lvl="3" indent="-146898" eaLnBrk="1">
              <a:spcBef>
                <a:spcPts val="0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= vetor[0];</a:t>
            </a:r>
          </a:p>
          <a:p>
            <a:pPr marL="1175187" lvl="3" indent="-146898" eaLnBrk="1">
              <a:spcBef>
                <a:spcPts val="0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None/>
              <a:defRPr/>
            </a:pP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for(i=1; i&lt;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vetor.Length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; i++)</a:t>
            </a:r>
          </a:p>
          <a:p>
            <a:pPr marL="1468984" lvl="4" indent="-146898" eaLnBrk="1">
              <a:spcBef>
                <a:spcPts val="0"/>
              </a:spcBef>
              <a:spcAft>
                <a:spcPts val="0"/>
              </a:spcAft>
              <a:buSzPct val="7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if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(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&lt; vetor[i])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= vetor[i];</a:t>
            </a:r>
          </a:p>
          <a:p>
            <a:pPr marL="1175187" lvl="3" indent="-146898" eaLnBrk="1">
              <a:spcBef>
                <a:spcPts val="0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return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;</a:t>
            </a:r>
          </a:p>
          <a:p>
            <a:pPr marL="881390" lvl="2" indent="-195505" eaLnBrk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pt-BR" sz="2400" dirty="0"/>
              <a:t>O que o algoritmo faz? </a:t>
            </a:r>
            <a:r>
              <a:rPr lang="pt-BR" altLang="pt-BR" sz="2400" dirty="0">
                <a:ea typeface="MS Gothic" panose="020B0609070205080204" pitchFamily="49" charset="-128"/>
                <a:cs typeface="Tahoma" panose="020B0604030504040204" pitchFamily="34" charset="0"/>
              </a:rPr>
              <a:t>Quais as operações relevantes?</a:t>
            </a:r>
          </a:p>
          <a:p>
            <a:pPr marL="0" indent="0">
              <a:buNone/>
            </a:pPr>
            <a:r>
              <a:rPr lang="pt-BR" altLang="pt-BR" sz="2400" dirty="0">
                <a:ea typeface="MS Gothic" panose="020B0609070205080204" pitchFamily="49" charset="-128"/>
                <a:cs typeface="Tahoma" panose="020B0604030504040204" pitchFamily="34" charset="0"/>
              </a:rPr>
              <a:t>Quantas vezes são executadas, em relação ao tamanho N dos dados?</a:t>
            </a: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A0A550E-8748-49D0-92F8-90C86888531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24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4681359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6EFC8E-3F0B-400F-B4F9-ADBC34A2E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Exemplo/exercício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D6E71E-7298-45BE-B811-79BB124780B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5740" y="987574"/>
            <a:ext cx="8919260" cy="3888432"/>
          </a:xfrm>
        </p:spPr>
        <p:txBody>
          <a:bodyPr/>
          <a:lstStyle/>
          <a:p>
            <a:pPr marL="881390" lvl="2" indent="-195505" eaLnBrk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int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max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(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int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[] vetor){</a:t>
            </a:r>
          </a:p>
          <a:p>
            <a:pPr marL="1175187" lvl="3" indent="-146898" eaLnBrk="1">
              <a:spcBef>
                <a:spcPts val="0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int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i,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;</a:t>
            </a:r>
          </a:p>
          <a:p>
            <a:pPr marL="1175187" lvl="3" indent="-146898" eaLnBrk="1">
              <a:spcBef>
                <a:spcPts val="0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None/>
              <a:defRPr/>
            </a:pPr>
            <a:endParaRPr lang="pt-BR" altLang="pt-BR" sz="1800" b="1" dirty="0">
              <a:latin typeface="Consolas" panose="020B0609020204030204" pitchFamily="49" charset="0"/>
              <a:ea typeface="MS Gothic" panose="020B0609070205080204" pitchFamily="49" charset="-128"/>
              <a:cs typeface="Consolas" panose="020B0609020204030204" pitchFamily="49" charset="0"/>
            </a:endParaRPr>
          </a:p>
          <a:p>
            <a:pPr marL="1175187" lvl="3" indent="-146898" eaLnBrk="1">
              <a:spcBef>
                <a:spcPts val="0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= vetor[0];</a:t>
            </a:r>
          </a:p>
          <a:p>
            <a:pPr marL="1175187" lvl="3" indent="-146898" eaLnBrk="1">
              <a:spcBef>
                <a:spcPts val="0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None/>
              <a:defRPr/>
            </a:pP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for(i=1; i&lt;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vetor.Length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; i++)</a:t>
            </a:r>
          </a:p>
          <a:p>
            <a:pPr marL="1468984" lvl="4" indent="-146898" eaLnBrk="1">
              <a:spcBef>
                <a:spcPts val="0"/>
              </a:spcBef>
              <a:spcAft>
                <a:spcPts val="0"/>
              </a:spcAft>
              <a:buSzPct val="7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if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(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&lt; vetor[i])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= vetor[i];</a:t>
            </a:r>
          </a:p>
          <a:p>
            <a:pPr marL="1175187" lvl="3" indent="-146898" eaLnBrk="1">
              <a:spcBef>
                <a:spcPts val="0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return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;</a:t>
            </a:r>
          </a:p>
          <a:p>
            <a:pPr marL="881390" lvl="2" indent="-195505" eaLnBrk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pt-BR" sz="2400" dirty="0"/>
              <a:t>O que o algoritmo faz? </a:t>
            </a:r>
            <a:r>
              <a:rPr lang="pt-BR" altLang="pt-BR" sz="2400" dirty="0">
                <a:ea typeface="MS Gothic" panose="020B0609070205080204" pitchFamily="49" charset="-128"/>
                <a:cs typeface="Tahoma" panose="020B0604030504040204" pitchFamily="34" charset="0"/>
              </a:rPr>
              <a:t>Quais as operações relevantes?</a:t>
            </a:r>
          </a:p>
          <a:p>
            <a:pPr marL="0" indent="0">
              <a:buNone/>
            </a:pPr>
            <a:r>
              <a:rPr lang="pt-BR" altLang="pt-BR" sz="2400" dirty="0">
                <a:ea typeface="MS Gothic" panose="020B0609070205080204" pitchFamily="49" charset="-128"/>
                <a:cs typeface="Tahoma" panose="020B0604030504040204" pitchFamily="34" charset="0"/>
              </a:rPr>
              <a:t>Quantas vezes são executadas, em relação ao tamanho N dos dados?</a:t>
            </a: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A0A550E-8748-49D0-92F8-90C86888531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25</a:t>
            </a:fld>
            <a:endParaRPr lang="pt-BR" altLang="pt-BR" dirty="0"/>
          </a:p>
        </p:txBody>
      </p:sp>
      <p:sp>
        <p:nvSpPr>
          <p:cNvPr id="6" name="Seta para a direita 1">
            <a:extLst>
              <a:ext uri="{FF2B5EF4-FFF2-40B4-BE49-F238E27FC236}">
                <a16:creationId xmlns:a16="http://schemas.microsoft.com/office/drawing/2014/main" id="{1CF9E60C-3B5B-44A2-83F9-1D79111E6B7B}"/>
              </a:ext>
            </a:extLst>
          </p:cNvPr>
          <p:cNvSpPr/>
          <p:nvPr/>
        </p:nvSpPr>
        <p:spPr>
          <a:xfrm rot="9006118">
            <a:off x="3111733" y="1958541"/>
            <a:ext cx="1384300" cy="288925"/>
          </a:xfrm>
          <a:prstGeom prst="rightArrow">
            <a:avLst/>
          </a:prstGeom>
          <a:solidFill>
            <a:schemeClr val="accent2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CaixaDeTexto 2">
            <a:extLst>
              <a:ext uri="{FF2B5EF4-FFF2-40B4-BE49-F238E27FC236}">
                <a16:creationId xmlns:a16="http://schemas.microsoft.com/office/drawing/2014/main" id="{C42D7A73-409C-4EBD-9ECC-81B179AE8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5396" y="1536266"/>
            <a:ext cx="18630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b="1" dirty="0">
                <a:solidFill>
                  <a:srgbClr val="721015"/>
                </a:solidFill>
                <a:latin typeface="Delicious" pitchFamily="50" charset="0"/>
              </a:rPr>
              <a:t>Uma comparação</a:t>
            </a:r>
          </a:p>
        </p:txBody>
      </p:sp>
    </p:spTree>
    <p:extLst>
      <p:ext uri="{BB962C8B-B14F-4D97-AF65-F5344CB8AC3E}">
        <p14:creationId xmlns:p14="http://schemas.microsoft.com/office/powerpoint/2010/main" val="446623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6EFC8E-3F0B-400F-B4F9-ADBC34A2E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Exemplo/exercício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D6E71E-7298-45BE-B811-79BB124780B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0980" y="987574"/>
            <a:ext cx="8904020" cy="3888432"/>
          </a:xfrm>
        </p:spPr>
        <p:txBody>
          <a:bodyPr/>
          <a:lstStyle/>
          <a:p>
            <a:pPr marL="881390" lvl="2" indent="-195505" eaLnBrk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int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max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(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int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[] vetor){</a:t>
            </a:r>
          </a:p>
          <a:p>
            <a:pPr marL="1175187" lvl="3" indent="-146898" eaLnBrk="1">
              <a:spcBef>
                <a:spcPts val="0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int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i,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;</a:t>
            </a:r>
          </a:p>
          <a:p>
            <a:pPr marL="1175187" lvl="3" indent="-146898" eaLnBrk="1">
              <a:spcBef>
                <a:spcPts val="0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None/>
              <a:defRPr/>
            </a:pPr>
            <a:endParaRPr lang="pt-BR" altLang="pt-BR" sz="1800" b="1" dirty="0">
              <a:latin typeface="Consolas" panose="020B0609020204030204" pitchFamily="49" charset="0"/>
              <a:ea typeface="MS Gothic" panose="020B0609070205080204" pitchFamily="49" charset="-128"/>
              <a:cs typeface="Consolas" panose="020B0609020204030204" pitchFamily="49" charset="0"/>
            </a:endParaRPr>
          </a:p>
          <a:p>
            <a:pPr marL="1175187" lvl="3" indent="-146898" eaLnBrk="1">
              <a:spcBef>
                <a:spcPts val="0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= vetor[0];</a:t>
            </a:r>
          </a:p>
          <a:p>
            <a:pPr marL="1175187" lvl="3" indent="-146898" eaLnBrk="1">
              <a:spcBef>
                <a:spcPts val="0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None/>
              <a:defRPr/>
            </a:pP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for(i=1; i&lt;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vetor.Length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; i++)</a:t>
            </a:r>
          </a:p>
          <a:p>
            <a:pPr marL="1468984" lvl="4" indent="-146898" eaLnBrk="1">
              <a:spcBef>
                <a:spcPts val="0"/>
              </a:spcBef>
              <a:spcAft>
                <a:spcPts val="0"/>
              </a:spcAft>
              <a:buSzPct val="7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if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(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&lt; vetor[i])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= vetor[i];</a:t>
            </a:r>
          </a:p>
          <a:p>
            <a:pPr marL="1175187" lvl="3" indent="-146898" eaLnBrk="1">
              <a:spcBef>
                <a:spcPts val="0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return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;</a:t>
            </a:r>
          </a:p>
          <a:p>
            <a:pPr marL="881390" lvl="2" indent="-195505" eaLnBrk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pt-BR" sz="2400" dirty="0"/>
              <a:t>O que o algoritmo faz? </a:t>
            </a:r>
            <a:r>
              <a:rPr lang="pt-BR" altLang="pt-BR" sz="2400" dirty="0">
                <a:ea typeface="MS Gothic" panose="020B0609070205080204" pitchFamily="49" charset="-128"/>
                <a:cs typeface="Tahoma" panose="020B0604030504040204" pitchFamily="34" charset="0"/>
              </a:rPr>
              <a:t>Quais as operações relevantes?</a:t>
            </a:r>
          </a:p>
          <a:p>
            <a:pPr marL="0" indent="0">
              <a:buNone/>
            </a:pPr>
            <a:r>
              <a:rPr lang="pt-BR" altLang="pt-BR" sz="2400" dirty="0">
                <a:ea typeface="MS Gothic" panose="020B0609070205080204" pitchFamily="49" charset="-128"/>
                <a:cs typeface="Tahoma" panose="020B0604030504040204" pitchFamily="34" charset="0"/>
              </a:rPr>
              <a:t>Quantas vezes são executadas, em relação ao tamanho N dos dados?</a:t>
            </a: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A0A550E-8748-49D0-92F8-90C86888531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26</a:t>
            </a:fld>
            <a:endParaRPr lang="pt-BR" altLang="pt-BR" dirty="0"/>
          </a:p>
        </p:txBody>
      </p:sp>
      <p:sp>
        <p:nvSpPr>
          <p:cNvPr id="6" name="Seta para a direita 1">
            <a:extLst>
              <a:ext uri="{FF2B5EF4-FFF2-40B4-BE49-F238E27FC236}">
                <a16:creationId xmlns:a16="http://schemas.microsoft.com/office/drawing/2014/main" id="{1CF9E60C-3B5B-44A2-83F9-1D79111E6B7B}"/>
              </a:ext>
            </a:extLst>
          </p:cNvPr>
          <p:cNvSpPr/>
          <p:nvPr/>
        </p:nvSpPr>
        <p:spPr>
          <a:xfrm rot="9006118">
            <a:off x="5271974" y="1673396"/>
            <a:ext cx="1384300" cy="288925"/>
          </a:xfrm>
          <a:prstGeom prst="rightArrow">
            <a:avLst/>
          </a:prstGeom>
          <a:solidFill>
            <a:schemeClr val="accent2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96224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6EFC8E-3F0B-400F-B4F9-ADBC34A2E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Exemplo/exercício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D6E71E-7298-45BE-B811-79BB124780B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5740" y="1170611"/>
            <a:ext cx="8919260" cy="3500449"/>
          </a:xfrm>
        </p:spPr>
        <p:txBody>
          <a:bodyPr/>
          <a:lstStyle/>
          <a:p>
            <a:pPr marL="881390" lvl="2" indent="-195505" eaLnBrk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int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max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(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int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[] vetor){</a:t>
            </a:r>
          </a:p>
          <a:p>
            <a:pPr marL="1175187" lvl="3" indent="-146898" eaLnBrk="1">
              <a:spcBef>
                <a:spcPts val="0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int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i,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;</a:t>
            </a:r>
          </a:p>
          <a:p>
            <a:pPr marL="1175187" lvl="3" indent="-146898" eaLnBrk="1">
              <a:spcBef>
                <a:spcPts val="0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None/>
              <a:defRPr/>
            </a:pPr>
            <a:endParaRPr lang="pt-BR" altLang="pt-BR" sz="1800" b="1" dirty="0">
              <a:latin typeface="Consolas" panose="020B0609020204030204" pitchFamily="49" charset="0"/>
              <a:ea typeface="MS Gothic" panose="020B0609070205080204" pitchFamily="49" charset="-128"/>
              <a:cs typeface="Consolas" panose="020B0609020204030204" pitchFamily="49" charset="0"/>
            </a:endParaRPr>
          </a:p>
          <a:p>
            <a:pPr marL="1175187" lvl="3" indent="-146898" eaLnBrk="1">
              <a:spcBef>
                <a:spcPts val="0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= vetor[0];</a:t>
            </a:r>
          </a:p>
          <a:p>
            <a:pPr marL="1175187" lvl="3" indent="-146898" eaLnBrk="1">
              <a:spcBef>
                <a:spcPts val="0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None/>
              <a:defRPr/>
            </a:pP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for(i=1; i&lt;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vetor.Length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; i++)</a:t>
            </a:r>
          </a:p>
          <a:p>
            <a:pPr marL="1468984" lvl="4" indent="-146898" eaLnBrk="1">
              <a:spcBef>
                <a:spcPts val="0"/>
              </a:spcBef>
              <a:spcAft>
                <a:spcPts val="0"/>
              </a:spcAft>
              <a:buSzPct val="7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if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(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&lt; vetor[i])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= vetor[i];</a:t>
            </a:r>
          </a:p>
          <a:p>
            <a:pPr marL="1175187" lvl="3" indent="-146898" eaLnBrk="1">
              <a:spcBef>
                <a:spcPts val="0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return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;</a:t>
            </a:r>
          </a:p>
          <a:p>
            <a:pPr marL="881390" lvl="2" indent="-195505" eaLnBrk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pt-BR" sz="2400" dirty="0"/>
              <a:t>O que o algoritmo faz? </a:t>
            </a:r>
            <a:r>
              <a:rPr lang="pt-BR" altLang="pt-BR" sz="2400" dirty="0">
                <a:ea typeface="MS Gothic" panose="020B0609070205080204" pitchFamily="49" charset="-128"/>
                <a:cs typeface="Tahoma" panose="020B0604030504040204" pitchFamily="34" charset="0"/>
              </a:rPr>
              <a:t>Quais as operações relevantes?</a:t>
            </a:r>
          </a:p>
          <a:p>
            <a:pPr marL="0" indent="0">
              <a:buNone/>
            </a:pPr>
            <a:r>
              <a:rPr lang="pt-BR" altLang="pt-BR" sz="2400" dirty="0">
                <a:ea typeface="MS Gothic" panose="020B0609070205080204" pitchFamily="49" charset="-128"/>
                <a:cs typeface="Tahoma" panose="020B0604030504040204" pitchFamily="34" charset="0"/>
              </a:rPr>
              <a:t>Quantas vezes são executadas, em relação ao tamanho N dos dados?</a:t>
            </a: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A0A550E-8748-49D0-92F8-90C86888531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27</a:t>
            </a:fld>
            <a:endParaRPr lang="pt-BR" altLang="pt-BR" dirty="0"/>
          </a:p>
        </p:txBody>
      </p:sp>
      <p:sp>
        <p:nvSpPr>
          <p:cNvPr id="6" name="Seta para a direita 1">
            <a:extLst>
              <a:ext uri="{FF2B5EF4-FFF2-40B4-BE49-F238E27FC236}">
                <a16:creationId xmlns:a16="http://schemas.microsoft.com/office/drawing/2014/main" id="{1CF9E60C-3B5B-44A2-83F9-1D79111E6B7B}"/>
              </a:ext>
            </a:extLst>
          </p:cNvPr>
          <p:cNvSpPr/>
          <p:nvPr/>
        </p:nvSpPr>
        <p:spPr>
          <a:xfrm rot="9006118">
            <a:off x="5271974" y="1673396"/>
            <a:ext cx="1384300" cy="288925"/>
          </a:xfrm>
          <a:prstGeom prst="rightArrow">
            <a:avLst/>
          </a:prstGeom>
          <a:solidFill>
            <a:schemeClr val="accent2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CaixaDeTexto 2">
            <a:extLst>
              <a:ext uri="{FF2B5EF4-FFF2-40B4-BE49-F238E27FC236}">
                <a16:creationId xmlns:a16="http://schemas.microsoft.com/office/drawing/2014/main" id="{C42D7A73-409C-4EBD-9ECC-81B179AE8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1410" y="1301102"/>
            <a:ext cx="221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b="1" dirty="0">
                <a:solidFill>
                  <a:srgbClr val="721015"/>
                </a:solidFill>
                <a:latin typeface="Delicious" pitchFamily="50" charset="0"/>
              </a:rPr>
              <a:t>Repetida (n-1) vezes</a:t>
            </a:r>
          </a:p>
        </p:txBody>
      </p:sp>
    </p:spTree>
    <p:extLst>
      <p:ext uri="{BB962C8B-B14F-4D97-AF65-F5344CB8AC3E}">
        <p14:creationId xmlns:p14="http://schemas.microsoft.com/office/powerpoint/2010/main" val="2732870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DFE24-0D25-484D-AF27-1833564C2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Exemplo/exercício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D5B1E3-7719-4468-9807-F95AAEDC326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8600" y="1255068"/>
            <a:ext cx="8896400" cy="3888432"/>
          </a:xfrm>
        </p:spPr>
        <p:txBody>
          <a:bodyPr/>
          <a:lstStyle/>
          <a:p>
            <a:r>
              <a:rPr lang="pt-BR" sz="2400" dirty="0"/>
              <a:t>f(n) = 1 x (n-1) = (n-1)</a:t>
            </a:r>
          </a:p>
          <a:p>
            <a:endParaRPr lang="pt-BR" sz="2400" dirty="0"/>
          </a:p>
          <a:p>
            <a:r>
              <a:rPr lang="pt-BR" sz="2400" dirty="0"/>
              <a:t>Resposta:</a:t>
            </a:r>
          </a:p>
          <a:p>
            <a:pPr lvl="1"/>
            <a:r>
              <a:rPr lang="pt-BR" altLang="pt-BR" sz="2400" b="1" dirty="0">
                <a:ea typeface="MS Gothic" panose="020B0609070205080204" pitchFamily="49" charset="-128"/>
                <a:cs typeface="Tahoma" panose="020B0604030504040204" pitchFamily="34" charset="0"/>
              </a:rPr>
              <a:t>f(n) = n-1, para n&gt;0</a:t>
            </a:r>
          </a:p>
          <a:p>
            <a:endParaRPr lang="pt-BR" sz="240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3127803-3AAC-4F44-8B87-AA21C8B56E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28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5498715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EA4C14-0ADA-48F1-952E-BC12140B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/ exercício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3C9C0F-10B3-43F9-BBC5-5633D16502D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071394"/>
            <a:ext cx="8515400" cy="3888432"/>
          </a:xfrm>
        </p:spPr>
        <p:txBody>
          <a:bodyPr/>
          <a:lstStyle/>
          <a:p>
            <a:pPr marL="881390" lvl="2" indent="-195505" eaLnBrk="1"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int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[] maxMin_1(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int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[] vetor){</a:t>
            </a:r>
          </a:p>
          <a:p>
            <a:pPr marL="1175187" lvl="3" indent="-146898" eaLnBrk="1">
              <a:spcAft>
                <a:spcPts val="383"/>
              </a:spcAft>
              <a:buSzPct val="4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int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i,</a:t>
            </a:r>
          </a:p>
          <a:p>
            <a:pPr marL="1175187" lvl="3" indent="-146898" eaLnBrk="1">
              <a:spcAft>
                <a:spcPts val="383"/>
              </a:spcAft>
              <a:buSzPct val="4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int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[]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= new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int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[2];</a:t>
            </a:r>
          </a:p>
          <a:p>
            <a:pPr marL="1175187" lvl="3" indent="-146898" eaLnBrk="1">
              <a:spcAft>
                <a:spcPts val="383"/>
              </a:spcAft>
              <a:buSzPct val="4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[0] = vetor[0];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[1]=vetor[0];</a:t>
            </a:r>
          </a:p>
          <a:p>
            <a:pPr marL="1175187" lvl="3" indent="-146898" eaLnBrk="1">
              <a:spcAft>
                <a:spcPts val="383"/>
              </a:spcAft>
              <a:buSzPct val="45000"/>
              <a:buFont typeface="Wingdings" panose="05000000000000000000" pitchFamily="2" charset="2"/>
              <a:buNone/>
              <a:defRPr/>
            </a:pP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for(i=1; i&lt;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vetor.Length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; i++){</a:t>
            </a:r>
          </a:p>
          <a:p>
            <a:pPr marL="1468984" lvl="4" indent="-146898" eaLnBrk="1">
              <a:buSzPct val="7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if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(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[1] &gt; vetor[i])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[1] = vetor[i];</a:t>
            </a:r>
          </a:p>
          <a:p>
            <a:pPr marL="1468984" lvl="4" indent="-146898" eaLnBrk="1">
              <a:buSzPct val="7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if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(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[0] &lt; vetor[i])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[0] = vetor[i];</a:t>
            </a:r>
          </a:p>
          <a:p>
            <a:pPr marL="1011784" lvl="3" indent="-146898" eaLnBrk="1">
              <a:buFont typeface="Wingdings" panose="05000000000000000000" pitchFamily="2" charset="2"/>
              <a:buNone/>
              <a:defRPr/>
            </a:pP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}</a:t>
            </a:r>
          </a:p>
          <a:p>
            <a:pPr marL="1175187" lvl="3" indent="-146898" eaLnBrk="1">
              <a:spcAft>
                <a:spcPts val="383"/>
              </a:spcAft>
              <a:buSzPct val="4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return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;</a:t>
            </a:r>
          </a:p>
          <a:p>
            <a:pPr marL="881390" lvl="2" indent="-195505" eaLnBrk="1">
              <a:buFont typeface="Wingdings" panose="05000000000000000000" pitchFamily="2" charset="2"/>
              <a:buNone/>
              <a:defRPr/>
            </a:pP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}</a:t>
            </a: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2DFCF76-2CB9-40AB-A870-BE097F04ECC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29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861608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41A0F-FEFB-411C-B889-95458A110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 e correção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9EACD6-3972-4A66-BF48-3AEA98F2858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8600" y="1223794"/>
            <a:ext cx="8515400" cy="3645386"/>
          </a:xfrm>
        </p:spPr>
        <p:txBody>
          <a:bodyPr/>
          <a:lstStyle/>
          <a:p>
            <a:r>
              <a:rPr lang="pt-BR" sz="2400" dirty="0"/>
              <a:t>Um algoritmo é </a:t>
            </a:r>
            <a:r>
              <a:rPr lang="pt-BR" sz="2400" b="1" dirty="0">
                <a:solidFill>
                  <a:srgbClr val="FF0000"/>
                </a:solidFill>
              </a:rPr>
              <a:t>correto</a:t>
            </a:r>
            <a:r>
              <a:rPr lang="pt-BR" sz="2400" dirty="0"/>
              <a:t> se, para cada instância de entrada, ele termina com a saída correta</a:t>
            </a:r>
          </a:p>
          <a:p>
            <a:pPr lvl="1"/>
            <a:r>
              <a:rPr lang="pt-BR" sz="2400" dirty="0"/>
              <a:t>Eficácia</a:t>
            </a:r>
          </a:p>
          <a:p>
            <a:pPr lvl="1"/>
            <a:endParaRPr lang="pt-BR" sz="2400" dirty="0"/>
          </a:p>
          <a:p>
            <a:r>
              <a:rPr lang="pt-BR" sz="2400" dirty="0"/>
              <a:t>Um algoritmo </a:t>
            </a:r>
            <a:r>
              <a:rPr lang="pt-BR" sz="2400" b="1" dirty="0">
                <a:solidFill>
                  <a:srgbClr val="FF0000"/>
                </a:solidFill>
              </a:rPr>
              <a:t>incorreto</a:t>
            </a:r>
            <a:r>
              <a:rPr lang="pt-BR" sz="2400" dirty="0"/>
              <a:t> pode não terminar em algumas instâncias de entrada, ou então pode terminar com outra resposta que não a desejada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837DC53-9EC8-40AF-9A3D-80C8EE2D2DC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5389250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EA4C14-0ADA-48F1-952E-BC12140B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/ exercício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3C9C0F-10B3-43F9-BBC5-5633D16502D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881390" lvl="2" indent="-195505" eaLnBrk="1"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int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[] maxMin_1(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int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[] vetor){</a:t>
            </a:r>
          </a:p>
          <a:p>
            <a:pPr marL="1175187" lvl="3" indent="-146898" eaLnBrk="1">
              <a:spcAft>
                <a:spcPts val="383"/>
              </a:spcAft>
              <a:buSzPct val="4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int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i,</a:t>
            </a:r>
          </a:p>
          <a:p>
            <a:pPr marL="1175187" lvl="3" indent="-146898" eaLnBrk="1">
              <a:spcAft>
                <a:spcPts val="383"/>
              </a:spcAft>
              <a:buSzPct val="4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int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[]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= new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int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[2];</a:t>
            </a:r>
          </a:p>
          <a:p>
            <a:pPr marL="1175187" lvl="3" indent="-146898" eaLnBrk="1">
              <a:spcAft>
                <a:spcPts val="383"/>
              </a:spcAft>
              <a:buSzPct val="4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[0] = vetor[0];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[1]=vetor[0];</a:t>
            </a:r>
          </a:p>
          <a:p>
            <a:pPr marL="1175187" lvl="3" indent="-146898" eaLnBrk="1">
              <a:spcAft>
                <a:spcPts val="383"/>
              </a:spcAft>
              <a:buSzPct val="45000"/>
              <a:buFont typeface="Wingdings" panose="05000000000000000000" pitchFamily="2" charset="2"/>
              <a:buNone/>
              <a:defRPr/>
            </a:pP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for(i=1; i&lt;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vetor.Length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; i++){</a:t>
            </a:r>
          </a:p>
          <a:p>
            <a:pPr marL="1468984" lvl="4" indent="-146898" eaLnBrk="1">
              <a:buSzPct val="7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if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(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[1] &gt; vetor[i])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[1] = vetor[i];</a:t>
            </a:r>
          </a:p>
          <a:p>
            <a:pPr marL="1468984" lvl="4" indent="-146898" eaLnBrk="1">
              <a:buSzPct val="7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if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(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[0] &lt; vetor[i])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[0] = vetor[i];</a:t>
            </a:r>
          </a:p>
          <a:p>
            <a:pPr marL="1011784" lvl="3" indent="-146898" eaLnBrk="1">
              <a:buFont typeface="Wingdings" panose="05000000000000000000" pitchFamily="2" charset="2"/>
              <a:buNone/>
              <a:defRPr/>
            </a:pP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}</a:t>
            </a:r>
          </a:p>
          <a:p>
            <a:pPr marL="1175187" lvl="3" indent="-146898" eaLnBrk="1">
              <a:spcAft>
                <a:spcPts val="383"/>
              </a:spcAft>
              <a:buSzPct val="4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return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;</a:t>
            </a:r>
          </a:p>
          <a:p>
            <a:pPr marL="881390" lvl="2" indent="-195505" eaLnBrk="1">
              <a:buFont typeface="Wingdings" panose="05000000000000000000" pitchFamily="2" charset="2"/>
              <a:buNone/>
              <a:defRPr/>
            </a:pP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}</a:t>
            </a: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2DFCF76-2CB9-40AB-A870-BE097F04ECC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30</a:t>
            </a:fld>
            <a:endParaRPr lang="pt-BR" altLang="pt-BR" dirty="0"/>
          </a:p>
        </p:txBody>
      </p:sp>
      <p:sp>
        <p:nvSpPr>
          <p:cNvPr id="6" name="Seta para a direita 1">
            <a:extLst>
              <a:ext uri="{FF2B5EF4-FFF2-40B4-BE49-F238E27FC236}">
                <a16:creationId xmlns:a16="http://schemas.microsoft.com/office/drawing/2014/main" id="{35958DDF-3FFF-4B91-8FD7-605231824A53}"/>
              </a:ext>
            </a:extLst>
          </p:cNvPr>
          <p:cNvSpPr/>
          <p:nvPr/>
        </p:nvSpPr>
        <p:spPr>
          <a:xfrm rot="2260629">
            <a:off x="699537" y="2427287"/>
            <a:ext cx="1384300" cy="288925"/>
          </a:xfrm>
          <a:prstGeom prst="rightArrow">
            <a:avLst/>
          </a:prstGeom>
          <a:solidFill>
            <a:schemeClr val="accent2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CaixaDeTexto 2">
            <a:extLst>
              <a:ext uri="{FF2B5EF4-FFF2-40B4-BE49-F238E27FC236}">
                <a16:creationId xmlns:a16="http://schemas.microsoft.com/office/drawing/2014/main" id="{76210B70-081B-4DB1-A67A-38A578288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3125" y="1767337"/>
            <a:ext cx="18630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b="1" dirty="0">
                <a:solidFill>
                  <a:srgbClr val="721015"/>
                </a:solidFill>
                <a:latin typeface="Delicious" pitchFamily="50" charset="0"/>
              </a:rPr>
              <a:t>Uma comparação</a:t>
            </a:r>
          </a:p>
        </p:txBody>
      </p:sp>
    </p:spTree>
    <p:extLst>
      <p:ext uri="{BB962C8B-B14F-4D97-AF65-F5344CB8AC3E}">
        <p14:creationId xmlns:p14="http://schemas.microsoft.com/office/powerpoint/2010/main" val="7724460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EA4C14-0ADA-48F1-952E-BC12140B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/ exercício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3C9C0F-10B3-43F9-BBC5-5633D16502D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881390" lvl="2" indent="-195505" eaLnBrk="1"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int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[] maxMin_1(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int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[] vetor){</a:t>
            </a:r>
          </a:p>
          <a:p>
            <a:pPr marL="1175187" lvl="3" indent="-146898" eaLnBrk="1">
              <a:spcAft>
                <a:spcPts val="383"/>
              </a:spcAft>
              <a:buSzPct val="4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int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i,</a:t>
            </a:r>
          </a:p>
          <a:p>
            <a:pPr marL="1175187" lvl="3" indent="-146898" eaLnBrk="1">
              <a:spcAft>
                <a:spcPts val="383"/>
              </a:spcAft>
              <a:buSzPct val="4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int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[]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= new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int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[2];</a:t>
            </a:r>
          </a:p>
          <a:p>
            <a:pPr marL="1175187" lvl="3" indent="-146898" eaLnBrk="1">
              <a:spcAft>
                <a:spcPts val="383"/>
              </a:spcAft>
              <a:buSzPct val="4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[0] = vetor[0];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[1]=vetor[0];</a:t>
            </a:r>
          </a:p>
          <a:p>
            <a:pPr marL="1175187" lvl="3" indent="-146898" eaLnBrk="1">
              <a:spcAft>
                <a:spcPts val="383"/>
              </a:spcAft>
              <a:buSzPct val="45000"/>
              <a:buFont typeface="Wingdings" panose="05000000000000000000" pitchFamily="2" charset="2"/>
              <a:buNone/>
              <a:defRPr/>
            </a:pP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for(i=1; i&lt;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vetor.Length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; i++){</a:t>
            </a:r>
          </a:p>
          <a:p>
            <a:pPr marL="1468984" lvl="4" indent="-146898" eaLnBrk="1">
              <a:buSzPct val="7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if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(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[1] &gt; vetor[i])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[1] = vetor[i];</a:t>
            </a:r>
          </a:p>
          <a:p>
            <a:pPr marL="1468984" lvl="4" indent="-146898" eaLnBrk="1">
              <a:buSzPct val="7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if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(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[0] &lt; vetor[i])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[0] = vetor[i];</a:t>
            </a:r>
          </a:p>
          <a:p>
            <a:pPr marL="1011784" lvl="3" indent="-146898" eaLnBrk="1">
              <a:buFont typeface="Wingdings" panose="05000000000000000000" pitchFamily="2" charset="2"/>
              <a:buNone/>
              <a:defRPr/>
            </a:pP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}</a:t>
            </a:r>
          </a:p>
          <a:p>
            <a:pPr marL="1175187" lvl="3" indent="-146898" eaLnBrk="1">
              <a:spcAft>
                <a:spcPts val="383"/>
              </a:spcAft>
              <a:buSzPct val="4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return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;</a:t>
            </a:r>
          </a:p>
          <a:p>
            <a:pPr marL="881390" lvl="2" indent="-195505" eaLnBrk="1">
              <a:buFont typeface="Wingdings" panose="05000000000000000000" pitchFamily="2" charset="2"/>
              <a:buNone/>
              <a:defRPr/>
            </a:pP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}</a:t>
            </a: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2DFCF76-2CB9-40AB-A870-BE097F04ECC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31</a:t>
            </a:fld>
            <a:endParaRPr lang="pt-BR" altLang="pt-BR" dirty="0"/>
          </a:p>
        </p:txBody>
      </p:sp>
      <p:sp>
        <p:nvSpPr>
          <p:cNvPr id="8" name="Seta para a direita 1">
            <a:extLst>
              <a:ext uri="{FF2B5EF4-FFF2-40B4-BE49-F238E27FC236}">
                <a16:creationId xmlns:a16="http://schemas.microsoft.com/office/drawing/2014/main" id="{581958AE-C086-48E5-B527-24FFDC3B9266}"/>
              </a:ext>
            </a:extLst>
          </p:cNvPr>
          <p:cNvSpPr/>
          <p:nvPr/>
        </p:nvSpPr>
        <p:spPr>
          <a:xfrm rot="2260629">
            <a:off x="699537" y="2753996"/>
            <a:ext cx="1384300" cy="28892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9" name="CaixaDeTexto 2">
            <a:extLst>
              <a:ext uri="{FF2B5EF4-FFF2-40B4-BE49-F238E27FC236}">
                <a16:creationId xmlns:a16="http://schemas.microsoft.com/office/drawing/2014/main" id="{3E3808F6-8570-4C95-A038-C5643E9A2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3125" y="2094046"/>
            <a:ext cx="18630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b="1" dirty="0">
                <a:solidFill>
                  <a:srgbClr val="721015"/>
                </a:solidFill>
                <a:latin typeface="Delicious" pitchFamily="50" charset="0"/>
              </a:rPr>
              <a:t>Uma comparação</a:t>
            </a:r>
          </a:p>
        </p:txBody>
      </p:sp>
    </p:spTree>
    <p:extLst>
      <p:ext uri="{BB962C8B-B14F-4D97-AF65-F5344CB8AC3E}">
        <p14:creationId xmlns:p14="http://schemas.microsoft.com/office/powerpoint/2010/main" val="2055293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EA4C14-0ADA-48F1-952E-BC12140B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/ exercício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3C9C0F-10B3-43F9-BBC5-5633D16502D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881390" lvl="2" indent="-195505" eaLnBrk="1"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int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[] maxMin_1(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int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[] vetor){</a:t>
            </a:r>
          </a:p>
          <a:p>
            <a:pPr marL="1175187" lvl="3" indent="-146898" eaLnBrk="1">
              <a:spcAft>
                <a:spcPts val="383"/>
              </a:spcAft>
              <a:buSzPct val="4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int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i,</a:t>
            </a:r>
          </a:p>
          <a:p>
            <a:pPr marL="1175187" lvl="3" indent="-146898" eaLnBrk="1">
              <a:spcAft>
                <a:spcPts val="383"/>
              </a:spcAft>
              <a:buSzPct val="4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int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[]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= new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int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[2];</a:t>
            </a:r>
          </a:p>
          <a:p>
            <a:pPr marL="1175187" lvl="3" indent="-146898" eaLnBrk="1">
              <a:spcAft>
                <a:spcPts val="383"/>
              </a:spcAft>
              <a:buSzPct val="4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[0] = vetor[0];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[1]=vetor[0];</a:t>
            </a:r>
          </a:p>
          <a:p>
            <a:pPr marL="1175187" lvl="3" indent="-146898" eaLnBrk="1">
              <a:spcAft>
                <a:spcPts val="383"/>
              </a:spcAft>
              <a:buSzPct val="45000"/>
              <a:buFont typeface="Wingdings" panose="05000000000000000000" pitchFamily="2" charset="2"/>
              <a:buNone/>
              <a:defRPr/>
            </a:pP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for(i=1; i&lt;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vetor.Length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; i++){</a:t>
            </a:r>
          </a:p>
          <a:p>
            <a:pPr marL="1468984" lvl="4" indent="-146898" eaLnBrk="1">
              <a:buSzPct val="7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if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(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[1] &gt; vetor[i])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[1] = vetor[i];</a:t>
            </a:r>
          </a:p>
          <a:p>
            <a:pPr marL="1468984" lvl="4" indent="-146898" eaLnBrk="1">
              <a:buSzPct val="7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if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(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[0] &lt; vetor[i])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[0] = vetor[i];</a:t>
            </a:r>
          </a:p>
          <a:p>
            <a:pPr marL="1011784" lvl="3" indent="-146898" eaLnBrk="1">
              <a:buFont typeface="Wingdings" panose="05000000000000000000" pitchFamily="2" charset="2"/>
              <a:buNone/>
              <a:defRPr/>
            </a:pP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}</a:t>
            </a:r>
          </a:p>
          <a:p>
            <a:pPr marL="1175187" lvl="3" indent="-146898" eaLnBrk="1">
              <a:spcAft>
                <a:spcPts val="383"/>
              </a:spcAft>
              <a:buSzPct val="4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return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;</a:t>
            </a:r>
          </a:p>
          <a:p>
            <a:pPr marL="881390" lvl="2" indent="-195505" eaLnBrk="1">
              <a:buFont typeface="Wingdings" panose="05000000000000000000" pitchFamily="2" charset="2"/>
              <a:buNone/>
              <a:defRPr/>
            </a:pP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}</a:t>
            </a: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2DFCF76-2CB9-40AB-A870-BE097F04ECC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32</a:t>
            </a:fld>
            <a:endParaRPr lang="pt-BR" altLang="pt-BR" dirty="0"/>
          </a:p>
        </p:txBody>
      </p:sp>
      <p:sp>
        <p:nvSpPr>
          <p:cNvPr id="6" name="Chave Esquerda 5">
            <a:extLst>
              <a:ext uri="{FF2B5EF4-FFF2-40B4-BE49-F238E27FC236}">
                <a16:creationId xmlns:a16="http://schemas.microsoft.com/office/drawing/2014/main" id="{E0A29C2C-F311-4B1E-90B2-7017B06F9E3D}"/>
              </a:ext>
            </a:extLst>
          </p:cNvPr>
          <p:cNvSpPr/>
          <p:nvPr/>
        </p:nvSpPr>
        <p:spPr>
          <a:xfrm>
            <a:off x="1619672" y="2859782"/>
            <a:ext cx="288032" cy="576064"/>
          </a:xfrm>
          <a:prstGeom prst="leftBrace">
            <a:avLst>
              <a:gd name="adj1" fmla="val 42046"/>
              <a:gd name="adj2" fmla="val 50000"/>
            </a:avLst>
          </a:prstGeom>
          <a:ln w="28575">
            <a:solidFill>
              <a:srgbClr val="DA1F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721015"/>
                </a:solidFill>
              </a:ln>
            </a:endParaRPr>
          </a:p>
        </p:txBody>
      </p:sp>
      <p:sp>
        <p:nvSpPr>
          <p:cNvPr id="10" name="CaixaDeTexto 2">
            <a:extLst>
              <a:ext uri="{FF2B5EF4-FFF2-40B4-BE49-F238E27FC236}">
                <a16:creationId xmlns:a16="http://schemas.microsoft.com/office/drawing/2014/main" id="{E204AB37-C5A3-4A5B-B633-2258F0273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65" y="2742354"/>
            <a:ext cx="1911101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1700" b="1" dirty="0">
                <a:solidFill>
                  <a:srgbClr val="721015"/>
                </a:solidFill>
                <a:latin typeface="Delicious" pitchFamily="50" charset="0"/>
              </a:rPr>
              <a:t>Duas comparações</a:t>
            </a:r>
          </a:p>
          <a:p>
            <a:pPr algn="ctr"/>
            <a:r>
              <a:rPr lang="pt-BR" altLang="pt-BR" sz="1700" b="1" dirty="0">
                <a:solidFill>
                  <a:srgbClr val="721015"/>
                </a:solidFill>
                <a:latin typeface="Delicious" pitchFamily="50" charset="0"/>
              </a:rPr>
              <a:t>em sequência</a:t>
            </a:r>
          </a:p>
        </p:txBody>
      </p:sp>
    </p:spTree>
    <p:extLst>
      <p:ext uri="{BB962C8B-B14F-4D97-AF65-F5344CB8AC3E}">
        <p14:creationId xmlns:p14="http://schemas.microsoft.com/office/powerpoint/2010/main" val="33925761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EA4C14-0ADA-48F1-952E-BC12140B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/ exercício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3C9C0F-10B3-43F9-BBC5-5633D16502D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881390" lvl="2" indent="-195505" eaLnBrk="1"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int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[] maxMin_1(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int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[] vetor){</a:t>
            </a:r>
          </a:p>
          <a:p>
            <a:pPr marL="1175187" lvl="3" indent="-146898" eaLnBrk="1">
              <a:spcAft>
                <a:spcPts val="383"/>
              </a:spcAft>
              <a:buSzPct val="4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int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i,</a:t>
            </a:r>
          </a:p>
          <a:p>
            <a:pPr marL="1175187" lvl="3" indent="-146898" eaLnBrk="1">
              <a:spcAft>
                <a:spcPts val="383"/>
              </a:spcAft>
              <a:buSzPct val="4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int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[]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= new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int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[2];</a:t>
            </a:r>
          </a:p>
          <a:p>
            <a:pPr marL="1175187" lvl="3" indent="-146898" eaLnBrk="1">
              <a:spcAft>
                <a:spcPts val="383"/>
              </a:spcAft>
              <a:buSzPct val="4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[0] = vetor[0];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[1]=vetor[0];</a:t>
            </a:r>
          </a:p>
          <a:p>
            <a:pPr marL="1175187" lvl="3" indent="-146898" eaLnBrk="1">
              <a:spcAft>
                <a:spcPts val="383"/>
              </a:spcAft>
              <a:buSzPct val="45000"/>
              <a:buFont typeface="Wingdings" panose="05000000000000000000" pitchFamily="2" charset="2"/>
              <a:buNone/>
              <a:defRPr/>
            </a:pP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for(i=1; i&lt;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vetor.Length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; i++){</a:t>
            </a:r>
          </a:p>
          <a:p>
            <a:pPr marL="1468984" lvl="4" indent="-146898" eaLnBrk="1">
              <a:buSzPct val="7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if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(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[1] &gt; vetor[i])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[1] = vetor[i];</a:t>
            </a:r>
          </a:p>
          <a:p>
            <a:pPr marL="1468984" lvl="4" indent="-146898" eaLnBrk="1">
              <a:buSzPct val="7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if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(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[0] &lt; vetor[i])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[0] = vetor[i];</a:t>
            </a:r>
          </a:p>
          <a:p>
            <a:pPr marL="1011784" lvl="3" indent="-146898" eaLnBrk="1">
              <a:buFont typeface="Wingdings" panose="05000000000000000000" pitchFamily="2" charset="2"/>
              <a:buNone/>
              <a:defRPr/>
            </a:pP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}</a:t>
            </a:r>
          </a:p>
          <a:p>
            <a:pPr marL="1175187" lvl="3" indent="-146898" eaLnBrk="1">
              <a:spcAft>
                <a:spcPts val="383"/>
              </a:spcAft>
              <a:buSzPct val="4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return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;</a:t>
            </a:r>
          </a:p>
          <a:p>
            <a:pPr marL="881390" lvl="2" indent="-195505" eaLnBrk="1">
              <a:buFont typeface="Wingdings" panose="05000000000000000000" pitchFamily="2" charset="2"/>
              <a:buNone/>
              <a:defRPr/>
            </a:pP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}</a:t>
            </a: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2DFCF76-2CB9-40AB-A870-BE097F04ECC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33</a:t>
            </a:fld>
            <a:endParaRPr lang="pt-BR" altLang="pt-BR" dirty="0"/>
          </a:p>
        </p:txBody>
      </p:sp>
      <p:sp>
        <p:nvSpPr>
          <p:cNvPr id="6" name="Chave Esquerda 5">
            <a:extLst>
              <a:ext uri="{FF2B5EF4-FFF2-40B4-BE49-F238E27FC236}">
                <a16:creationId xmlns:a16="http://schemas.microsoft.com/office/drawing/2014/main" id="{E0A29C2C-F311-4B1E-90B2-7017B06F9E3D}"/>
              </a:ext>
            </a:extLst>
          </p:cNvPr>
          <p:cNvSpPr/>
          <p:nvPr/>
        </p:nvSpPr>
        <p:spPr>
          <a:xfrm>
            <a:off x="1619672" y="2859782"/>
            <a:ext cx="288032" cy="576064"/>
          </a:xfrm>
          <a:prstGeom prst="leftBrace">
            <a:avLst>
              <a:gd name="adj1" fmla="val 42046"/>
              <a:gd name="adj2" fmla="val 50000"/>
            </a:avLst>
          </a:prstGeom>
          <a:ln w="28575">
            <a:solidFill>
              <a:srgbClr val="DA1F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721015"/>
                </a:solidFill>
              </a:ln>
            </a:endParaRPr>
          </a:p>
        </p:txBody>
      </p:sp>
      <p:sp>
        <p:nvSpPr>
          <p:cNvPr id="10" name="CaixaDeTexto 2">
            <a:extLst>
              <a:ext uri="{FF2B5EF4-FFF2-40B4-BE49-F238E27FC236}">
                <a16:creationId xmlns:a16="http://schemas.microsoft.com/office/drawing/2014/main" id="{E204AB37-C5A3-4A5B-B633-2258F0273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152" y="2915675"/>
            <a:ext cx="3064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000" b="1" dirty="0">
                <a:solidFill>
                  <a:srgbClr val="721015"/>
                </a:solidFill>
                <a:latin typeface="Delicious" pitchFamily="50" charset="0"/>
              </a:rPr>
              <a:t>2</a:t>
            </a:r>
          </a:p>
        </p:txBody>
      </p:sp>
      <p:sp>
        <p:nvSpPr>
          <p:cNvPr id="11" name="Seta para a direita 1">
            <a:extLst>
              <a:ext uri="{FF2B5EF4-FFF2-40B4-BE49-F238E27FC236}">
                <a16:creationId xmlns:a16="http://schemas.microsoft.com/office/drawing/2014/main" id="{1BFDBC96-BD88-4B56-819D-1E371DB7E358}"/>
              </a:ext>
            </a:extLst>
          </p:cNvPr>
          <p:cNvSpPr/>
          <p:nvPr/>
        </p:nvSpPr>
        <p:spPr>
          <a:xfrm rot="9006118">
            <a:off x="5271974" y="1673396"/>
            <a:ext cx="1384300" cy="288925"/>
          </a:xfrm>
          <a:prstGeom prst="rightArrow">
            <a:avLst/>
          </a:prstGeom>
          <a:solidFill>
            <a:schemeClr val="accent2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2" name="CaixaDeTexto 2">
            <a:extLst>
              <a:ext uri="{FF2B5EF4-FFF2-40B4-BE49-F238E27FC236}">
                <a16:creationId xmlns:a16="http://schemas.microsoft.com/office/drawing/2014/main" id="{3999932D-B215-48D4-B638-7C8B80FE3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1410" y="1301102"/>
            <a:ext cx="221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b="1" dirty="0">
                <a:solidFill>
                  <a:srgbClr val="721015"/>
                </a:solidFill>
                <a:latin typeface="Delicious" pitchFamily="50" charset="0"/>
              </a:rPr>
              <a:t>Repetida (n-1) vezes</a:t>
            </a:r>
          </a:p>
        </p:txBody>
      </p:sp>
    </p:spTree>
    <p:extLst>
      <p:ext uri="{BB962C8B-B14F-4D97-AF65-F5344CB8AC3E}">
        <p14:creationId xmlns:p14="http://schemas.microsoft.com/office/powerpoint/2010/main" val="25298517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DFE24-0D25-484D-AF27-1833564C2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Exemplo/exercício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D5B1E3-7719-4468-9807-F95AAEDC326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204197"/>
            <a:ext cx="8515400" cy="3888432"/>
          </a:xfrm>
        </p:spPr>
        <p:txBody>
          <a:bodyPr/>
          <a:lstStyle/>
          <a:p>
            <a:r>
              <a:rPr lang="pt-BR" sz="2400" dirty="0"/>
              <a:t>f(n) = 2 x (n-1) = 2n - 2</a:t>
            </a:r>
          </a:p>
          <a:p>
            <a:endParaRPr lang="pt-BR" sz="2400" dirty="0"/>
          </a:p>
          <a:p>
            <a:r>
              <a:rPr lang="pt-BR" sz="2400" dirty="0"/>
              <a:t>Resposta:</a:t>
            </a:r>
          </a:p>
          <a:p>
            <a:pPr lvl="1"/>
            <a:r>
              <a:rPr lang="pt-BR" altLang="pt-BR" sz="2400" b="1" dirty="0">
                <a:ea typeface="MS Gothic" panose="020B0609070205080204" pitchFamily="49" charset="-128"/>
                <a:cs typeface="Tahoma" panose="020B0604030504040204" pitchFamily="34" charset="0"/>
              </a:rPr>
              <a:t>f(n) = 2n - 2, para n&gt;0</a:t>
            </a:r>
          </a:p>
          <a:p>
            <a:endParaRPr lang="pt-BR" sz="240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3127803-3AAC-4F44-8B87-AA21C8B56E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34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7572500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EA4C14-0ADA-48F1-952E-BC12140B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/ exercício 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3C9C0F-10B3-43F9-BBC5-5633D16502D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881390" lvl="2" indent="-195505" eaLnBrk="1"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int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[] maxMin_2(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int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[] vetor){</a:t>
            </a:r>
          </a:p>
          <a:p>
            <a:pPr marL="1175187" lvl="3" indent="-146898" eaLnBrk="1">
              <a:spcAft>
                <a:spcPts val="383"/>
              </a:spcAft>
              <a:buSzPct val="4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int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i,</a:t>
            </a:r>
          </a:p>
          <a:p>
            <a:pPr marL="1175187" lvl="3" indent="-146898" eaLnBrk="1">
              <a:spcAft>
                <a:spcPts val="383"/>
              </a:spcAft>
              <a:buSzPct val="4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int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[]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= new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int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[2];</a:t>
            </a:r>
          </a:p>
          <a:p>
            <a:pPr marL="1175187" lvl="3" indent="-146898" eaLnBrk="1">
              <a:spcAft>
                <a:spcPts val="383"/>
              </a:spcAft>
              <a:buSzPct val="4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[0] = vetor[0];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[1]=vetor[0];</a:t>
            </a:r>
          </a:p>
          <a:p>
            <a:pPr marL="1175187" lvl="3" indent="-146898" eaLnBrk="1">
              <a:spcAft>
                <a:spcPts val="383"/>
              </a:spcAft>
              <a:buSzPct val="45000"/>
              <a:buFont typeface="Wingdings" panose="05000000000000000000" pitchFamily="2" charset="2"/>
              <a:buNone/>
              <a:defRPr/>
            </a:pP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for(i=1; i&lt;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vetor.Length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; i++){</a:t>
            </a:r>
          </a:p>
          <a:p>
            <a:pPr marL="1468984" lvl="4" indent="-146898" eaLnBrk="1">
              <a:buSzPct val="7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if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(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[1] &gt; vetor[i])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[1] = vetor[i];</a:t>
            </a:r>
          </a:p>
          <a:p>
            <a:pPr marL="1468984" lvl="4" indent="-146898" eaLnBrk="1">
              <a:buSzPct val="7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else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if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(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[0] &lt; vetor[i])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[0] = vetor[i];</a:t>
            </a:r>
          </a:p>
          <a:p>
            <a:pPr marL="1011784" lvl="3" indent="-146898" eaLnBrk="1">
              <a:buFont typeface="Wingdings" panose="05000000000000000000" pitchFamily="2" charset="2"/>
              <a:buNone/>
              <a:defRPr/>
            </a:pP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}</a:t>
            </a:r>
          </a:p>
          <a:p>
            <a:pPr marL="1175187" lvl="3" indent="-146898" eaLnBrk="1">
              <a:spcAft>
                <a:spcPts val="383"/>
              </a:spcAft>
              <a:buSzPct val="4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return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;</a:t>
            </a:r>
          </a:p>
          <a:p>
            <a:pPr marL="881390" lvl="2" indent="-195505" eaLnBrk="1">
              <a:buFont typeface="Wingdings" panose="05000000000000000000" pitchFamily="2" charset="2"/>
              <a:buNone/>
              <a:defRPr/>
            </a:pP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}</a:t>
            </a: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2DFCF76-2CB9-40AB-A870-BE097F04ECC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35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6973255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ítulo 1">
            <a:extLst>
              <a:ext uri="{FF2B5EF4-FFF2-40B4-BE49-F238E27FC236}">
                <a16:creationId xmlns:a16="http://schemas.microsoft.com/office/drawing/2014/main" id="{04762B0E-5782-4D74-96A6-BE2B0F635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Casos de complexidade</a:t>
            </a:r>
          </a:p>
        </p:txBody>
      </p:sp>
      <p:sp>
        <p:nvSpPr>
          <p:cNvPr id="43011" name="Espaço Reservado para Conteúdo 2">
            <a:extLst>
              <a:ext uri="{FF2B5EF4-FFF2-40B4-BE49-F238E27FC236}">
                <a16:creationId xmlns:a16="http://schemas.microsoft.com/office/drawing/2014/main" id="{41F3A861-44CD-4A97-A587-580321C411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170611"/>
            <a:ext cx="8515400" cy="3888432"/>
          </a:xfrm>
        </p:spPr>
        <p:txBody>
          <a:bodyPr/>
          <a:lstStyle/>
          <a:p>
            <a:r>
              <a:rPr altLang="pt-BR" dirty="0"/>
              <a:t>Três cenários</a:t>
            </a:r>
          </a:p>
          <a:p>
            <a:pPr lvl="1"/>
            <a:r>
              <a:rPr altLang="pt-BR" dirty="0"/>
              <a:t>Pior caso: maior trabalho possível</a:t>
            </a:r>
          </a:p>
          <a:p>
            <a:pPr lvl="1"/>
            <a:r>
              <a:rPr altLang="pt-BR" dirty="0"/>
              <a:t>Melhor caso: menor trabalho possível</a:t>
            </a:r>
          </a:p>
          <a:p>
            <a:pPr lvl="1"/>
            <a:r>
              <a:rPr altLang="pt-BR" dirty="0"/>
              <a:t>Caso médio: trabalho típico para a maioria (ou a média) de todas as execuções esperadas</a:t>
            </a:r>
          </a:p>
        </p:txBody>
      </p:sp>
      <p:sp>
        <p:nvSpPr>
          <p:cNvPr id="43013" name="Espaço Reservado para Número de Slide 4">
            <a:extLst>
              <a:ext uri="{FF2B5EF4-FFF2-40B4-BE49-F238E27FC236}">
                <a16:creationId xmlns:a16="http://schemas.microsoft.com/office/drawing/2014/main" id="{162073B2-8F7B-4393-A62E-AED00E8D8544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D679BD9A-9EE2-4AD4-9E8C-CCDE924010DD}" type="slidenum">
              <a:rPr lang="pt-BR" altLang="pt-BR">
                <a:solidFill>
                  <a:srgbClr val="FFFFFF"/>
                </a:solidFill>
              </a:rPr>
              <a:pPr/>
              <a:t>36</a:t>
            </a:fld>
            <a:endParaRPr lang="pt-BR" altLang="pt-BR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EA4C14-0ADA-48F1-952E-BC12140B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/ exercício 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3C9C0F-10B3-43F9-BBC5-5633D16502D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881390" lvl="2" indent="-195505" eaLnBrk="1"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int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[] maxMin_2(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int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[] vetor){</a:t>
            </a:r>
          </a:p>
          <a:p>
            <a:pPr marL="1175187" lvl="3" indent="-146898" eaLnBrk="1">
              <a:spcAft>
                <a:spcPts val="383"/>
              </a:spcAft>
              <a:buSzPct val="4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int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i,</a:t>
            </a:r>
          </a:p>
          <a:p>
            <a:pPr marL="1175187" lvl="3" indent="-146898" eaLnBrk="1">
              <a:spcAft>
                <a:spcPts val="383"/>
              </a:spcAft>
              <a:buSzPct val="4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int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[]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= new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int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[2];</a:t>
            </a:r>
          </a:p>
          <a:p>
            <a:pPr marL="1175187" lvl="3" indent="-146898" eaLnBrk="1">
              <a:spcAft>
                <a:spcPts val="383"/>
              </a:spcAft>
              <a:buSzPct val="4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[0] = vetor[0];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[1]=vetor[0];</a:t>
            </a:r>
          </a:p>
          <a:p>
            <a:pPr marL="1175187" lvl="3" indent="-146898" eaLnBrk="1">
              <a:spcAft>
                <a:spcPts val="383"/>
              </a:spcAft>
              <a:buSzPct val="45000"/>
              <a:buFont typeface="Wingdings" panose="05000000000000000000" pitchFamily="2" charset="2"/>
              <a:buNone/>
              <a:defRPr/>
            </a:pP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for(i=1; i&lt;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vetor.Length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; i++){</a:t>
            </a:r>
          </a:p>
          <a:p>
            <a:pPr marL="1468984" lvl="4" indent="-146898" eaLnBrk="1">
              <a:buSzPct val="7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if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(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[1] &gt; vetor[i])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[1] = vetor[i];</a:t>
            </a:r>
          </a:p>
          <a:p>
            <a:pPr marL="1468984" lvl="4" indent="-146898" eaLnBrk="1">
              <a:buSzPct val="7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else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if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(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[0] &lt; vetor[i])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[0] = vetor[i];</a:t>
            </a:r>
          </a:p>
          <a:p>
            <a:pPr marL="1011784" lvl="3" indent="-146898" eaLnBrk="1">
              <a:buFont typeface="Wingdings" panose="05000000000000000000" pitchFamily="2" charset="2"/>
              <a:buNone/>
              <a:defRPr/>
            </a:pP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}</a:t>
            </a:r>
          </a:p>
          <a:p>
            <a:pPr marL="1175187" lvl="3" indent="-146898" eaLnBrk="1">
              <a:spcAft>
                <a:spcPts val="383"/>
              </a:spcAft>
              <a:buSzPct val="4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return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;</a:t>
            </a:r>
          </a:p>
          <a:p>
            <a:pPr marL="881390" lvl="2" indent="-195505" eaLnBrk="1">
              <a:buFont typeface="Wingdings" panose="05000000000000000000" pitchFamily="2" charset="2"/>
              <a:buNone/>
              <a:defRPr/>
            </a:pP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}</a:t>
            </a: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2DFCF76-2CB9-40AB-A870-BE097F04ECC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37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9068427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EA4C14-0ADA-48F1-952E-BC12140B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/ exercício 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3C9C0F-10B3-43F9-BBC5-5633D16502D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881390" lvl="2" indent="-195505" eaLnBrk="1"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int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[] maxMin_2(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int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[] vetor){</a:t>
            </a:r>
          </a:p>
          <a:p>
            <a:pPr marL="1175187" lvl="3" indent="-146898" eaLnBrk="1">
              <a:spcAft>
                <a:spcPts val="383"/>
              </a:spcAft>
              <a:buSzPct val="4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int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i,</a:t>
            </a:r>
          </a:p>
          <a:p>
            <a:pPr marL="1175187" lvl="3" indent="-146898" eaLnBrk="1">
              <a:spcAft>
                <a:spcPts val="383"/>
              </a:spcAft>
              <a:buSzPct val="4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int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[]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= new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int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[2];</a:t>
            </a:r>
          </a:p>
          <a:p>
            <a:pPr marL="1175187" lvl="3" indent="-146898" eaLnBrk="1">
              <a:spcAft>
                <a:spcPts val="383"/>
              </a:spcAft>
              <a:buSzPct val="4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[0] = vetor[0];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[1]=vetor[0];</a:t>
            </a:r>
          </a:p>
          <a:p>
            <a:pPr marL="1175187" lvl="3" indent="-146898" eaLnBrk="1">
              <a:spcAft>
                <a:spcPts val="383"/>
              </a:spcAft>
              <a:buSzPct val="45000"/>
              <a:buFont typeface="Wingdings" panose="05000000000000000000" pitchFamily="2" charset="2"/>
              <a:buNone/>
              <a:defRPr/>
            </a:pP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for(i=1; i&lt;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vetor.Length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; i++){</a:t>
            </a:r>
          </a:p>
          <a:p>
            <a:pPr marL="1468984" lvl="4" indent="-146898" eaLnBrk="1">
              <a:buSzPct val="7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if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(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[1] &gt; vetor[i])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[1] = vetor[i];</a:t>
            </a:r>
          </a:p>
          <a:p>
            <a:pPr marL="1468984" lvl="4" indent="-146898" eaLnBrk="1">
              <a:buSzPct val="7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else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if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(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[0] &lt; vetor[i])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[0] = vetor[i];</a:t>
            </a:r>
          </a:p>
          <a:p>
            <a:pPr marL="1011784" lvl="3" indent="-146898" eaLnBrk="1">
              <a:buFont typeface="Wingdings" panose="05000000000000000000" pitchFamily="2" charset="2"/>
              <a:buNone/>
              <a:defRPr/>
            </a:pP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}</a:t>
            </a:r>
          </a:p>
          <a:p>
            <a:pPr marL="1175187" lvl="3" indent="-146898" eaLnBrk="1">
              <a:spcAft>
                <a:spcPts val="383"/>
              </a:spcAft>
              <a:buSzPct val="4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return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;</a:t>
            </a:r>
          </a:p>
          <a:p>
            <a:pPr marL="881390" lvl="2" indent="-195505" eaLnBrk="1">
              <a:buFont typeface="Wingdings" panose="05000000000000000000" pitchFamily="2" charset="2"/>
              <a:buNone/>
              <a:defRPr/>
            </a:pP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}</a:t>
            </a: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2DFCF76-2CB9-40AB-A870-BE097F04ECC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38</a:t>
            </a:fld>
            <a:endParaRPr lang="pt-BR" altLang="pt-BR" dirty="0"/>
          </a:p>
        </p:txBody>
      </p:sp>
      <p:sp>
        <p:nvSpPr>
          <p:cNvPr id="6" name="Seta para a direita 1">
            <a:extLst>
              <a:ext uri="{FF2B5EF4-FFF2-40B4-BE49-F238E27FC236}">
                <a16:creationId xmlns:a16="http://schemas.microsoft.com/office/drawing/2014/main" id="{DFEBA4C0-4B79-45B7-8F0C-A6CB8FBBF382}"/>
              </a:ext>
            </a:extLst>
          </p:cNvPr>
          <p:cNvSpPr/>
          <p:nvPr/>
        </p:nvSpPr>
        <p:spPr>
          <a:xfrm rot="2260629">
            <a:off x="1368990" y="2975806"/>
            <a:ext cx="717309" cy="288925"/>
          </a:xfrm>
          <a:prstGeom prst="rightArrow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CaixaDeTexto 2">
            <a:extLst>
              <a:ext uri="{FF2B5EF4-FFF2-40B4-BE49-F238E27FC236}">
                <a16:creationId xmlns:a16="http://schemas.microsoft.com/office/drawing/2014/main" id="{4ABD0089-03C5-4A70-8B84-D8327BF66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3953" y="2278540"/>
            <a:ext cx="1837362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/>
            <a:r>
              <a:rPr lang="pt-BR" altLang="pt-BR" sz="1700" b="1" dirty="0">
                <a:solidFill>
                  <a:srgbClr val="721015"/>
                </a:solidFill>
                <a:latin typeface="Delicious" pitchFamily="50" charset="0"/>
              </a:rPr>
              <a:t>Comparação pode</a:t>
            </a:r>
            <a:br>
              <a:rPr lang="pt-BR" altLang="pt-BR" sz="1700" b="1" dirty="0">
                <a:solidFill>
                  <a:srgbClr val="721015"/>
                </a:solidFill>
                <a:latin typeface="Delicious" pitchFamily="50" charset="0"/>
              </a:rPr>
            </a:br>
            <a:r>
              <a:rPr lang="pt-BR" altLang="pt-BR" sz="1700" b="1" dirty="0">
                <a:solidFill>
                  <a:srgbClr val="721015"/>
                </a:solidFill>
                <a:latin typeface="Delicious" pitchFamily="50" charset="0"/>
              </a:rPr>
              <a:t>será evitada?</a:t>
            </a:r>
            <a:br>
              <a:rPr lang="pt-BR" altLang="pt-BR" sz="1700" b="1" dirty="0">
                <a:solidFill>
                  <a:srgbClr val="721015"/>
                </a:solidFill>
                <a:latin typeface="Delicious" pitchFamily="50" charset="0"/>
              </a:rPr>
            </a:br>
            <a:r>
              <a:rPr lang="pt-BR" altLang="pt-BR" sz="1700" b="1" dirty="0">
                <a:solidFill>
                  <a:srgbClr val="721015"/>
                </a:solidFill>
                <a:latin typeface="Delicious" pitchFamily="50" charset="0"/>
              </a:rPr>
              <a:t>Quando?</a:t>
            </a:r>
          </a:p>
        </p:txBody>
      </p:sp>
    </p:spTree>
    <p:extLst>
      <p:ext uri="{BB962C8B-B14F-4D97-AF65-F5344CB8AC3E}">
        <p14:creationId xmlns:p14="http://schemas.microsoft.com/office/powerpoint/2010/main" val="38684156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EA4C14-0ADA-48F1-952E-BC12140B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/ exercício 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3C9C0F-10B3-43F9-BBC5-5633D16502D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881390" lvl="2" indent="-195505" eaLnBrk="1"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int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[] maxMin_2(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int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[] vetor){</a:t>
            </a:r>
          </a:p>
          <a:p>
            <a:pPr marL="1175187" lvl="3" indent="-146898" eaLnBrk="1">
              <a:spcAft>
                <a:spcPts val="383"/>
              </a:spcAft>
              <a:buSzPct val="4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int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i,</a:t>
            </a:r>
          </a:p>
          <a:p>
            <a:pPr marL="1175187" lvl="3" indent="-146898" eaLnBrk="1">
              <a:spcAft>
                <a:spcPts val="383"/>
              </a:spcAft>
              <a:buSzPct val="4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int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[]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= new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int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[2];</a:t>
            </a:r>
          </a:p>
          <a:p>
            <a:pPr marL="1175187" lvl="3" indent="-146898" eaLnBrk="1">
              <a:spcAft>
                <a:spcPts val="383"/>
              </a:spcAft>
              <a:buSzPct val="4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[0] = vetor[0];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[1]=vetor[0];</a:t>
            </a:r>
          </a:p>
          <a:p>
            <a:pPr marL="1175187" lvl="3" indent="-146898" eaLnBrk="1">
              <a:spcAft>
                <a:spcPts val="383"/>
              </a:spcAft>
              <a:buSzPct val="45000"/>
              <a:buFont typeface="Wingdings" panose="05000000000000000000" pitchFamily="2" charset="2"/>
              <a:buNone/>
              <a:defRPr/>
            </a:pP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for(i=1; i&lt;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vetor.Length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; i++){</a:t>
            </a:r>
          </a:p>
          <a:p>
            <a:pPr marL="1468984" lvl="4" indent="-146898" eaLnBrk="1">
              <a:buSzPct val="7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if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(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[1] &gt; vetor[i])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[1] = vetor[i];</a:t>
            </a:r>
          </a:p>
          <a:p>
            <a:pPr marL="1468984" lvl="4" indent="-146898" eaLnBrk="1">
              <a:buSzPct val="7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else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if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(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[0] &lt; vetor[i])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[0] = vetor[i];</a:t>
            </a:r>
          </a:p>
          <a:p>
            <a:pPr marL="1011784" lvl="3" indent="-146898" eaLnBrk="1">
              <a:buFont typeface="Wingdings" panose="05000000000000000000" pitchFamily="2" charset="2"/>
              <a:buNone/>
              <a:defRPr/>
            </a:pP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}</a:t>
            </a:r>
          </a:p>
          <a:p>
            <a:pPr marL="1175187" lvl="3" indent="-146898" eaLnBrk="1">
              <a:spcAft>
                <a:spcPts val="383"/>
              </a:spcAft>
              <a:buSzPct val="4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return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;</a:t>
            </a:r>
          </a:p>
          <a:p>
            <a:pPr marL="881390" lvl="2" indent="-195505" eaLnBrk="1">
              <a:buFont typeface="Wingdings" panose="05000000000000000000" pitchFamily="2" charset="2"/>
              <a:buNone/>
              <a:defRPr/>
            </a:pP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}</a:t>
            </a: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2DFCF76-2CB9-40AB-A870-BE097F04ECC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39</a:t>
            </a:fld>
            <a:endParaRPr lang="pt-BR" altLang="pt-BR" dirty="0"/>
          </a:p>
        </p:txBody>
      </p:sp>
      <p:sp>
        <p:nvSpPr>
          <p:cNvPr id="8" name="Chave Esquerda 7">
            <a:extLst>
              <a:ext uri="{FF2B5EF4-FFF2-40B4-BE49-F238E27FC236}">
                <a16:creationId xmlns:a16="http://schemas.microsoft.com/office/drawing/2014/main" id="{9A6F7CB6-B67D-46FE-BF19-C963ADAEFBDD}"/>
              </a:ext>
            </a:extLst>
          </p:cNvPr>
          <p:cNvSpPr/>
          <p:nvPr/>
        </p:nvSpPr>
        <p:spPr>
          <a:xfrm>
            <a:off x="1691680" y="2859782"/>
            <a:ext cx="288032" cy="576064"/>
          </a:xfrm>
          <a:prstGeom prst="leftBrace">
            <a:avLst>
              <a:gd name="adj1" fmla="val 42046"/>
              <a:gd name="adj2" fmla="val 50000"/>
            </a:avLst>
          </a:prstGeom>
          <a:ln w="28575">
            <a:solidFill>
              <a:srgbClr val="DA1F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721015"/>
                </a:solidFill>
              </a:ln>
            </a:endParaRPr>
          </a:p>
        </p:txBody>
      </p:sp>
      <p:sp>
        <p:nvSpPr>
          <p:cNvPr id="9" name="CaixaDeTexto 2">
            <a:extLst>
              <a:ext uri="{FF2B5EF4-FFF2-40B4-BE49-F238E27FC236}">
                <a16:creationId xmlns:a16="http://schemas.microsoft.com/office/drawing/2014/main" id="{7DC615E0-F358-4A9A-A0D4-9FBE6B046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324" y="2907762"/>
            <a:ext cx="5565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000" b="1" dirty="0">
                <a:solidFill>
                  <a:srgbClr val="721015"/>
                </a:solidFill>
                <a:latin typeface="Delicious" pitchFamily="50" charset="0"/>
              </a:rPr>
              <a:t>1+0</a:t>
            </a:r>
          </a:p>
        </p:txBody>
      </p:sp>
      <p:sp>
        <p:nvSpPr>
          <p:cNvPr id="10" name="CaixaDeTexto 2">
            <a:extLst>
              <a:ext uri="{FF2B5EF4-FFF2-40B4-BE49-F238E27FC236}">
                <a16:creationId xmlns:a16="http://schemas.microsoft.com/office/drawing/2014/main" id="{3E2CFBFB-AB20-4B8C-BB8B-B2B420D30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78" y="3293571"/>
            <a:ext cx="1205779" cy="6463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/>
            <a:r>
              <a:rPr lang="pt-BR" altLang="pt-BR" b="1" cap="small" dirty="0">
                <a:solidFill>
                  <a:srgbClr val="FF0000"/>
                </a:solidFill>
                <a:latin typeface="Delicious" pitchFamily="50" charset="0"/>
              </a:rPr>
              <a:t>Conjunto</a:t>
            </a:r>
            <a:br>
              <a:rPr lang="pt-BR" altLang="pt-BR" b="1" cap="small" dirty="0">
                <a:solidFill>
                  <a:srgbClr val="FF0000"/>
                </a:solidFill>
                <a:latin typeface="Delicious" pitchFamily="50" charset="0"/>
              </a:rPr>
            </a:br>
            <a:r>
              <a:rPr lang="pt-BR" altLang="pt-BR" b="1" cap="small" dirty="0">
                <a:solidFill>
                  <a:srgbClr val="FF0000"/>
                </a:solidFill>
                <a:latin typeface="Delicious" pitchFamily="50" charset="0"/>
              </a:rPr>
              <a:t>decrescente</a:t>
            </a:r>
          </a:p>
        </p:txBody>
      </p:sp>
      <p:sp>
        <p:nvSpPr>
          <p:cNvPr id="11" name="Seta para a direita 1">
            <a:extLst>
              <a:ext uri="{FF2B5EF4-FFF2-40B4-BE49-F238E27FC236}">
                <a16:creationId xmlns:a16="http://schemas.microsoft.com/office/drawing/2014/main" id="{4FC908EC-ACF7-47F1-BB1D-0B6634C54B23}"/>
              </a:ext>
            </a:extLst>
          </p:cNvPr>
          <p:cNvSpPr/>
          <p:nvPr/>
        </p:nvSpPr>
        <p:spPr>
          <a:xfrm rot="9006118">
            <a:off x="5199965" y="2029051"/>
            <a:ext cx="1384300" cy="288925"/>
          </a:xfrm>
          <a:prstGeom prst="rightArrow">
            <a:avLst/>
          </a:prstGeom>
          <a:solidFill>
            <a:schemeClr val="accent2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2" name="CaixaDeTexto 2">
            <a:extLst>
              <a:ext uri="{FF2B5EF4-FFF2-40B4-BE49-F238E27FC236}">
                <a16:creationId xmlns:a16="http://schemas.microsoft.com/office/drawing/2014/main" id="{F407AF1A-9CD6-4A91-9E24-8DE6F7282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9401" y="1656757"/>
            <a:ext cx="221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b="1" dirty="0">
                <a:solidFill>
                  <a:srgbClr val="721015"/>
                </a:solidFill>
                <a:latin typeface="Delicious" pitchFamily="50" charset="0"/>
              </a:rPr>
              <a:t>Repetida (n-1) vezes</a:t>
            </a:r>
          </a:p>
        </p:txBody>
      </p:sp>
    </p:spTree>
    <p:extLst>
      <p:ext uri="{BB962C8B-B14F-4D97-AF65-F5344CB8AC3E}">
        <p14:creationId xmlns:p14="http://schemas.microsoft.com/office/powerpoint/2010/main" val="93610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5E2DC2-CE03-4821-86CD-07C20697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 e eficiência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8A1F20-C4A7-47C3-8CCD-E2F03056E4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3400" y="1137593"/>
            <a:ext cx="8515400" cy="3888432"/>
          </a:xfrm>
        </p:spPr>
        <p:txBody>
          <a:bodyPr/>
          <a:lstStyle/>
          <a:p>
            <a:r>
              <a:rPr lang="pt-BR" sz="2400" dirty="0"/>
              <a:t>Um algoritmo é considerado </a:t>
            </a:r>
            <a:r>
              <a:rPr lang="pt-BR" sz="2400" b="1" dirty="0">
                <a:solidFill>
                  <a:srgbClr val="FF0000"/>
                </a:solidFill>
              </a:rPr>
              <a:t>eficiente</a:t>
            </a:r>
            <a:r>
              <a:rPr lang="pt-BR" sz="2400" dirty="0"/>
              <a:t> se consegue atingir o resultado esperado no mínimo de tempo e com o menor número possível de recursos.</a:t>
            </a:r>
          </a:p>
          <a:p>
            <a:endParaRPr lang="pt-BR" sz="2400" dirty="0"/>
          </a:p>
          <a:p>
            <a:r>
              <a:rPr lang="pt-BR" sz="2400" dirty="0"/>
              <a:t>Um algoritmo </a:t>
            </a:r>
            <a:r>
              <a:rPr lang="pt-BR" sz="2400" b="1" dirty="0">
                <a:solidFill>
                  <a:srgbClr val="FF0000"/>
                </a:solidFill>
              </a:rPr>
              <a:t>ineficiente</a:t>
            </a:r>
            <a:r>
              <a:rPr lang="pt-BR" sz="2400" dirty="0"/>
              <a:t> consome recursos de tempo e/ou espaço acima de limites aceitáveis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A18EA08-DD81-49BA-BA8E-BE96FCE1BB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4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8122049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EA4C14-0ADA-48F1-952E-BC12140B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/ exercício 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3C9C0F-10B3-43F9-BBC5-5633D16502D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881390" lvl="2" indent="-195505" eaLnBrk="1"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int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[] maxMin_2(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int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[] vetor){</a:t>
            </a:r>
          </a:p>
          <a:p>
            <a:pPr marL="1175187" lvl="3" indent="-146898" eaLnBrk="1">
              <a:spcAft>
                <a:spcPts val="383"/>
              </a:spcAft>
              <a:buSzPct val="4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int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i,</a:t>
            </a:r>
          </a:p>
          <a:p>
            <a:pPr marL="1175187" lvl="3" indent="-146898" eaLnBrk="1">
              <a:spcAft>
                <a:spcPts val="383"/>
              </a:spcAft>
              <a:buSzPct val="4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int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[]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= new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int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[2];</a:t>
            </a:r>
          </a:p>
          <a:p>
            <a:pPr marL="1175187" lvl="3" indent="-146898" eaLnBrk="1">
              <a:spcAft>
                <a:spcPts val="383"/>
              </a:spcAft>
              <a:buSzPct val="4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[0] = vetor[0];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[1]=vetor[0];</a:t>
            </a:r>
          </a:p>
          <a:p>
            <a:pPr marL="1175187" lvl="3" indent="-146898" eaLnBrk="1">
              <a:spcAft>
                <a:spcPts val="383"/>
              </a:spcAft>
              <a:buSzPct val="45000"/>
              <a:buFont typeface="Wingdings" panose="05000000000000000000" pitchFamily="2" charset="2"/>
              <a:buNone/>
              <a:defRPr/>
            </a:pP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for(i=1; i&lt;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vetor.Length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; i++){</a:t>
            </a:r>
          </a:p>
          <a:p>
            <a:pPr marL="1468984" lvl="4" indent="-146898" eaLnBrk="1">
              <a:buSzPct val="7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if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(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[1] &gt; vetor[i])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[1] = vetor[i];</a:t>
            </a:r>
          </a:p>
          <a:p>
            <a:pPr marL="1468984" lvl="4" indent="-146898" eaLnBrk="1">
              <a:buSzPct val="7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else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if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(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[0] &lt; vetor[i])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[0] = vetor[i];</a:t>
            </a:r>
          </a:p>
          <a:p>
            <a:pPr marL="1011784" lvl="3" indent="-146898" eaLnBrk="1">
              <a:buFont typeface="Wingdings" panose="05000000000000000000" pitchFamily="2" charset="2"/>
              <a:buNone/>
              <a:defRPr/>
            </a:pP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}</a:t>
            </a:r>
          </a:p>
          <a:p>
            <a:pPr marL="1175187" lvl="3" indent="-146898" eaLnBrk="1">
              <a:spcAft>
                <a:spcPts val="383"/>
              </a:spcAft>
              <a:buSzPct val="4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return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;</a:t>
            </a:r>
          </a:p>
          <a:p>
            <a:pPr marL="881390" lvl="2" indent="-195505" eaLnBrk="1">
              <a:buFont typeface="Wingdings" panose="05000000000000000000" pitchFamily="2" charset="2"/>
              <a:buNone/>
              <a:defRPr/>
            </a:pP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}</a:t>
            </a: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2DFCF76-2CB9-40AB-A870-BE097F04ECC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40</a:t>
            </a:fld>
            <a:endParaRPr lang="pt-BR" altLang="pt-BR" dirty="0"/>
          </a:p>
        </p:txBody>
      </p:sp>
      <p:sp>
        <p:nvSpPr>
          <p:cNvPr id="8" name="Chave Esquerda 7">
            <a:extLst>
              <a:ext uri="{FF2B5EF4-FFF2-40B4-BE49-F238E27FC236}">
                <a16:creationId xmlns:a16="http://schemas.microsoft.com/office/drawing/2014/main" id="{9A6F7CB6-B67D-46FE-BF19-C963ADAEFBDD}"/>
              </a:ext>
            </a:extLst>
          </p:cNvPr>
          <p:cNvSpPr/>
          <p:nvPr/>
        </p:nvSpPr>
        <p:spPr>
          <a:xfrm>
            <a:off x="1691680" y="2859782"/>
            <a:ext cx="288032" cy="576064"/>
          </a:xfrm>
          <a:prstGeom prst="leftBrace">
            <a:avLst>
              <a:gd name="adj1" fmla="val 42046"/>
              <a:gd name="adj2" fmla="val 50000"/>
            </a:avLst>
          </a:prstGeom>
          <a:ln w="28575">
            <a:solidFill>
              <a:srgbClr val="DA1F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721015"/>
                </a:solidFill>
              </a:ln>
            </a:endParaRPr>
          </a:p>
        </p:txBody>
      </p:sp>
      <p:sp>
        <p:nvSpPr>
          <p:cNvPr id="9" name="CaixaDeTexto 2">
            <a:extLst>
              <a:ext uri="{FF2B5EF4-FFF2-40B4-BE49-F238E27FC236}">
                <a16:creationId xmlns:a16="http://schemas.microsoft.com/office/drawing/2014/main" id="{7DC615E0-F358-4A9A-A0D4-9FBE6B046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2947759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000" dirty="0">
                <a:solidFill>
                  <a:srgbClr val="721015"/>
                </a:solidFill>
              </a:rPr>
              <a:t>1</a:t>
            </a:r>
          </a:p>
        </p:txBody>
      </p:sp>
      <p:sp>
        <p:nvSpPr>
          <p:cNvPr id="10" name="CaixaDeTexto 2">
            <a:extLst>
              <a:ext uri="{FF2B5EF4-FFF2-40B4-BE49-F238E27FC236}">
                <a16:creationId xmlns:a16="http://schemas.microsoft.com/office/drawing/2014/main" id="{3E2CFBFB-AB20-4B8C-BB8B-B2B420D30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78" y="3293571"/>
            <a:ext cx="1205779" cy="6463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/>
            <a:r>
              <a:rPr lang="pt-BR" altLang="pt-BR" b="1" cap="small" dirty="0">
                <a:solidFill>
                  <a:srgbClr val="FF0000"/>
                </a:solidFill>
                <a:latin typeface="Delicious" pitchFamily="50" charset="0"/>
              </a:rPr>
              <a:t>Conjunto</a:t>
            </a:r>
            <a:br>
              <a:rPr lang="pt-BR" altLang="pt-BR" b="1" cap="small" dirty="0">
                <a:solidFill>
                  <a:srgbClr val="FF0000"/>
                </a:solidFill>
                <a:latin typeface="Delicious" pitchFamily="50" charset="0"/>
              </a:rPr>
            </a:br>
            <a:r>
              <a:rPr lang="pt-BR" altLang="pt-BR" b="1" cap="small" dirty="0">
                <a:solidFill>
                  <a:srgbClr val="FF0000"/>
                </a:solidFill>
                <a:latin typeface="Delicious" pitchFamily="50" charset="0"/>
              </a:rPr>
              <a:t>decrescente</a:t>
            </a:r>
          </a:p>
        </p:txBody>
      </p:sp>
      <p:sp>
        <p:nvSpPr>
          <p:cNvPr id="13" name="CaixaDeTexto 2">
            <a:extLst>
              <a:ext uri="{FF2B5EF4-FFF2-40B4-BE49-F238E27FC236}">
                <a16:creationId xmlns:a16="http://schemas.microsoft.com/office/drawing/2014/main" id="{E02446FC-3435-4832-9C9E-6FAC65963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300" y="3649005"/>
            <a:ext cx="3581430" cy="107721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3200" b="1" u="heavy" dirty="0">
                <a:solidFill>
                  <a:srgbClr val="721015"/>
                </a:solidFill>
                <a:uFill>
                  <a:solidFill>
                    <a:srgbClr val="DA1F28"/>
                  </a:solidFill>
                </a:uFill>
                <a:latin typeface="Delicious" pitchFamily="50" charset="0"/>
              </a:rPr>
              <a:t>MELHOR CASO</a:t>
            </a:r>
            <a:r>
              <a:rPr lang="pt-BR" altLang="pt-BR" sz="3200" b="1" dirty="0">
                <a:solidFill>
                  <a:srgbClr val="721015"/>
                </a:solidFill>
                <a:latin typeface="Delicious" pitchFamily="50" charset="0"/>
              </a:rPr>
              <a:t>:</a:t>
            </a:r>
          </a:p>
          <a:p>
            <a:r>
              <a:rPr lang="pt-BR" altLang="pt-BR" sz="3200" b="1" dirty="0">
                <a:solidFill>
                  <a:srgbClr val="721015"/>
                </a:solidFill>
                <a:latin typeface="Delicious" pitchFamily="50" charset="0"/>
              </a:rPr>
              <a:t>f(n) = (n-1)x1 = n-1</a:t>
            </a:r>
          </a:p>
        </p:txBody>
      </p:sp>
      <p:sp>
        <p:nvSpPr>
          <p:cNvPr id="14" name="Seta para a direita 1">
            <a:extLst>
              <a:ext uri="{FF2B5EF4-FFF2-40B4-BE49-F238E27FC236}">
                <a16:creationId xmlns:a16="http://schemas.microsoft.com/office/drawing/2014/main" id="{DDB1D660-1E79-48E8-8A11-C538D59747C9}"/>
              </a:ext>
            </a:extLst>
          </p:cNvPr>
          <p:cNvSpPr/>
          <p:nvPr/>
        </p:nvSpPr>
        <p:spPr>
          <a:xfrm rot="9006118">
            <a:off x="5199965" y="2029051"/>
            <a:ext cx="1384300" cy="288925"/>
          </a:xfrm>
          <a:prstGeom prst="rightArrow">
            <a:avLst/>
          </a:prstGeom>
          <a:solidFill>
            <a:schemeClr val="accent2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5" name="CaixaDeTexto 2">
            <a:extLst>
              <a:ext uri="{FF2B5EF4-FFF2-40B4-BE49-F238E27FC236}">
                <a16:creationId xmlns:a16="http://schemas.microsoft.com/office/drawing/2014/main" id="{5461FA2D-5BBF-4C45-988B-724A03B65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9401" y="1656757"/>
            <a:ext cx="221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b="1" dirty="0">
                <a:solidFill>
                  <a:srgbClr val="721015"/>
                </a:solidFill>
                <a:latin typeface="Delicious" pitchFamily="50" charset="0"/>
              </a:rPr>
              <a:t>Repetida (n-1) vezes</a:t>
            </a:r>
          </a:p>
        </p:txBody>
      </p:sp>
    </p:spTree>
    <p:extLst>
      <p:ext uri="{BB962C8B-B14F-4D97-AF65-F5344CB8AC3E}">
        <p14:creationId xmlns:p14="http://schemas.microsoft.com/office/powerpoint/2010/main" val="22729673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EA4C14-0ADA-48F1-952E-BC12140B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/ exercício 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3C9C0F-10B3-43F9-BBC5-5633D16502D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881390" lvl="2" indent="-195505" eaLnBrk="1"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int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[] maxMin_2(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int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[] vetor){</a:t>
            </a:r>
          </a:p>
          <a:p>
            <a:pPr marL="1175187" lvl="3" indent="-146898" eaLnBrk="1">
              <a:spcAft>
                <a:spcPts val="383"/>
              </a:spcAft>
              <a:buSzPct val="4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int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i,</a:t>
            </a:r>
          </a:p>
          <a:p>
            <a:pPr marL="1175187" lvl="3" indent="-146898" eaLnBrk="1">
              <a:spcAft>
                <a:spcPts val="383"/>
              </a:spcAft>
              <a:buSzPct val="4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int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[]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= new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int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[2];</a:t>
            </a:r>
          </a:p>
          <a:p>
            <a:pPr marL="1175187" lvl="3" indent="-146898" eaLnBrk="1">
              <a:spcAft>
                <a:spcPts val="383"/>
              </a:spcAft>
              <a:buSzPct val="4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[0] = vetor[0];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[1]=vetor[0];</a:t>
            </a:r>
          </a:p>
          <a:p>
            <a:pPr marL="1175187" lvl="3" indent="-146898" eaLnBrk="1">
              <a:spcAft>
                <a:spcPts val="383"/>
              </a:spcAft>
              <a:buSzPct val="45000"/>
              <a:buFont typeface="Wingdings" panose="05000000000000000000" pitchFamily="2" charset="2"/>
              <a:buNone/>
              <a:defRPr/>
            </a:pP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for(i=1; i&lt;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vetor.Length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; i++){</a:t>
            </a:r>
          </a:p>
          <a:p>
            <a:pPr marL="1468984" lvl="4" indent="-146898" eaLnBrk="1">
              <a:buSzPct val="7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if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(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[1] &gt; vetor[i])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[1] = vetor[i];</a:t>
            </a:r>
          </a:p>
          <a:p>
            <a:pPr marL="1468984" lvl="4" indent="-146898" eaLnBrk="1">
              <a:buSzPct val="7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else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if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(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[0] &lt; vetor[i])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[0] = vetor[i];</a:t>
            </a:r>
          </a:p>
          <a:p>
            <a:pPr marL="1011784" lvl="3" indent="-146898" eaLnBrk="1">
              <a:buFont typeface="Wingdings" panose="05000000000000000000" pitchFamily="2" charset="2"/>
              <a:buNone/>
              <a:defRPr/>
            </a:pP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}</a:t>
            </a:r>
          </a:p>
          <a:p>
            <a:pPr marL="1175187" lvl="3" indent="-146898" eaLnBrk="1">
              <a:spcAft>
                <a:spcPts val="383"/>
              </a:spcAft>
              <a:buSzPct val="4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return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;</a:t>
            </a:r>
          </a:p>
          <a:p>
            <a:pPr marL="881390" lvl="2" indent="-195505" eaLnBrk="1">
              <a:buFont typeface="Wingdings" panose="05000000000000000000" pitchFamily="2" charset="2"/>
              <a:buNone/>
              <a:defRPr/>
            </a:pP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}</a:t>
            </a: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2DFCF76-2CB9-40AB-A870-BE097F04ECC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41</a:t>
            </a:fld>
            <a:endParaRPr lang="pt-BR" altLang="pt-BR" dirty="0"/>
          </a:p>
        </p:txBody>
      </p:sp>
      <p:sp>
        <p:nvSpPr>
          <p:cNvPr id="6" name="Seta para a direita 1">
            <a:extLst>
              <a:ext uri="{FF2B5EF4-FFF2-40B4-BE49-F238E27FC236}">
                <a16:creationId xmlns:a16="http://schemas.microsoft.com/office/drawing/2014/main" id="{DFEBA4C0-4B79-45B7-8F0C-A6CB8FBBF382}"/>
              </a:ext>
            </a:extLst>
          </p:cNvPr>
          <p:cNvSpPr/>
          <p:nvPr/>
        </p:nvSpPr>
        <p:spPr>
          <a:xfrm rot="2260629">
            <a:off x="1368990" y="2975806"/>
            <a:ext cx="717309" cy="28892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CaixaDeTexto 2">
            <a:extLst>
              <a:ext uri="{FF2B5EF4-FFF2-40B4-BE49-F238E27FC236}">
                <a16:creationId xmlns:a16="http://schemas.microsoft.com/office/drawing/2014/main" id="{4ABD0089-03C5-4A70-8B84-D8327BF66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5026" y="2278540"/>
            <a:ext cx="1943674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/>
            <a:r>
              <a:rPr lang="pt-BR" altLang="pt-BR" sz="1700" b="1" dirty="0">
                <a:solidFill>
                  <a:srgbClr val="721015"/>
                </a:solidFill>
                <a:latin typeface="Delicious" pitchFamily="50" charset="0"/>
              </a:rPr>
              <a:t>Comparação nunca</a:t>
            </a:r>
            <a:br>
              <a:rPr lang="pt-BR" altLang="pt-BR" sz="1700" b="1" dirty="0">
                <a:solidFill>
                  <a:srgbClr val="721015"/>
                </a:solidFill>
                <a:latin typeface="Delicious" pitchFamily="50" charset="0"/>
              </a:rPr>
            </a:br>
            <a:r>
              <a:rPr lang="pt-BR" altLang="pt-BR" sz="1700" b="1" dirty="0">
                <a:solidFill>
                  <a:srgbClr val="721015"/>
                </a:solidFill>
                <a:latin typeface="Delicious" pitchFamily="50" charset="0"/>
              </a:rPr>
              <a:t>será evitada?</a:t>
            </a:r>
            <a:br>
              <a:rPr lang="pt-BR" altLang="pt-BR" sz="1700" b="1" dirty="0">
                <a:solidFill>
                  <a:srgbClr val="721015"/>
                </a:solidFill>
                <a:latin typeface="Delicious" pitchFamily="50" charset="0"/>
              </a:rPr>
            </a:br>
            <a:r>
              <a:rPr lang="pt-BR" altLang="pt-BR" sz="1700" b="1" dirty="0">
                <a:solidFill>
                  <a:srgbClr val="721015"/>
                </a:solidFill>
                <a:latin typeface="Delicious" pitchFamily="50" charset="0"/>
              </a:rPr>
              <a:t>Quando?</a:t>
            </a:r>
          </a:p>
        </p:txBody>
      </p:sp>
    </p:spTree>
    <p:extLst>
      <p:ext uri="{BB962C8B-B14F-4D97-AF65-F5344CB8AC3E}">
        <p14:creationId xmlns:p14="http://schemas.microsoft.com/office/powerpoint/2010/main" val="31478331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EA4C14-0ADA-48F1-952E-BC12140B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/ exercício 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3C9C0F-10B3-43F9-BBC5-5633D16502D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881390" lvl="2" indent="-195505" eaLnBrk="1"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int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[] maxMin_2(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int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[] vetor){</a:t>
            </a:r>
          </a:p>
          <a:p>
            <a:pPr marL="1175187" lvl="3" indent="-146898" eaLnBrk="1">
              <a:spcAft>
                <a:spcPts val="383"/>
              </a:spcAft>
              <a:buSzPct val="4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int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i,</a:t>
            </a:r>
          </a:p>
          <a:p>
            <a:pPr marL="1175187" lvl="3" indent="-146898" eaLnBrk="1">
              <a:spcAft>
                <a:spcPts val="383"/>
              </a:spcAft>
              <a:buSzPct val="4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int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[]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= new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int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[2];</a:t>
            </a:r>
          </a:p>
          <a:p>
            <a:pPr marL="1175187" lvl="3" indent="-146898" eaLnBrk="1">
              <a:spcAft>
                <a:spcPts val="383"/>
              </a:spcAft>
              <a:buSzPct val="4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[0] = vetor[0];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[1]=vetor[0];</a:t>
            </a:r>
          </a:p>
          <a:p>
            <a:pPr marL="1175187" lvl="3" indent="-146898" eaLnBrk="1">
              <a:spcAft>
                <a:spcPts val="383"/>
              </a:spcAft>
              <a:buSzPct val="45000"/>
              <a:buFont typeface="Wingdings" panose="05000000000000000000" pitchFamily="2" charset="2"/>
              <a:buNone/>
              <a:defRPr/>
            </a:pP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for(i=1; i&lt;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vetor.Length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; i++){</a:t>
            </a:r>
          </a:p>
          <a:p>
            <a:pPr marL="1468984" lvl="4" indent="-146898" eaLnBrk="1">
              <a:buSzPct val="7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if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(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[1] &gt; vetor[i])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[1] = vetor[i];</a:t>
            </a:r>
          </a:p>
          <a:p>
            <a:pPr marL="1468984" lvl="4" indent="-146898" eaLnBrk="1">
              <a:buSzPct val="7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else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if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(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[0] &lt; vetor[i])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[0] = vetor[i];</a:t>
            </a:r>
          </a:p>
          <a:p>
            <a:pPr marL="1011784" lvl="3" indent="-146898" eaLnBrk="1">
              <a:buFont typeface="Wingdings" panose="05000000000000000000" pitchFamily="2" charset="2"/>
              <a:buNone/>
              <a:defRPr/>
            </a:pP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}</a:t>
            </a:r>
          </a:p>
          <a:p>
            <a:pPr marL="1175187" lvl="3" indent="-146898" eaLnBrk="1">
              <a:spcAft>
                <a:spcPts val="383"/>
              </a:spcAft>
              <a:buSzPct val="4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return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;</a:t>
            </a:r>
          </a:p>
          <a:p>
            <a:pPr marL="881390" lvl="2" indent="-195505" eaLnBrk="1">
              <a:buFont typeface="Wingdings" panose="05000000000000000000" pitchFamily="2" charset="2"/>
              <a:buNone/>
              <a:defRPr/>
            </a:pP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}</a:t>
            </a: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2DFCF76-2CB9-40AB-A870-BE097F04ECC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42</a:t>
            </a:fld>
            <a:endParaRPr lang="pt-BR" altLang="pt-BR" dirty="0"/>
          </a:p>
        </p:txBody>
      </p:sp>
      <p:sp>
        <p:nvSpPr>
          <p:cNvPr id="8" name="Chave Esquerda 7">
            <a:extLst>
              <a:ext uri="{FF2B5EF4-FFF2-40B4-BE49-F238E27FC236}">
                <a16:creationId xmlns:a16="http://schemas.microsoft.com/office/drawing/2014/main" id="{9A6F7CB6-B67D-46FE-BF19-C963ADAEFBDD}"/>
              </a:ext>
            </a:extLst>
          </p:cNvPr>
          <p:cNvSpPr/>
          <p:nvPr/>
        </p:nvSpPr>
        <p:spPr>
          <a:xfrm>
            <a:off x="1691680" y="2859782"/>
            <a:ext cx="288032" cy="576064"/>
          </a:xfrm>
          <a:prstGeom prst="leftBrace">
            <a:avLst>
              <a:gd name="adj1" fmla="val 42046"/>
              <a:gd name="adj2" fmla="val 50000"/>
            </a:avLst>
          </a:prstGeom>
          <a:ln w="28575">
            <a:solidFill>
              <a:srgbClr val="DA1F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721015"/>
                </a:solidFill>
              </a:ln>
            </a:endParaRPr>
          </a:p>
        </p:txBody>
      </p:sp>
      <p:sp>
        <p:nvSpPr>
          <p:cNvPr id="9" name="CaixaDeTexto 2">
            <a:extLst>
              <a:ext uri="{FF2B5EF4-FFF2-40B4-BE49-F238E27FC236}">
                <a16:creationId xmlns:a16="http://schemas.microsoft.com/office/drawing/2014/main" id="{7DC615E0-F358-4A9A-A0D4-9FBE6B046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7366" y="2907727"/>
            <a:ext cx="5565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000" b="1" dirty="0">
                <a:solidFill>
                  <a:srgbClr val="721015"/>
                </a:solidFill>
                <a:latin typeface="Delicious" pitchFamily="50" charset="0"/>
              </a:rPr>
              <a:t>1+1</a:t>
            </a:r>
          </a:p>
        </p:txBody>
      </p:sp>
      <p:sp>
        <p:nvSpPr>
          <p:cNvPr id="10" name="CaixaDeTexto 2">
            <a:extLst>
              <a:ext uri="{FF2B5EF4-FFF2-40B4-BE49-F238E27FC236}">
                <a16:creationId xmlns:a16="http://schemas.microsoft.com/office/drawing/2014/main" id="{3E2CFBFB-AB20-4B8C-BB8B-B2B420D30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17" y="3331900"/>
            <a:ext cx="1122423" cy="6463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/>
            <a:r>
              <a:rPr lang="pt-BR" altLang="pt-BR" b="1" cap="small" dirty="0">
                <a:solidFill>
                  <a:srgbClr val="FF0000"/>
                </a:solidFill>
                <a:latin typeface="Delicious" pitchFamily="50" charset="0"/>
              </a:rPr>
              <a:t>Menor era</a:t>
            </a:r>
            <a:br>
              <a:rPr lang="pt-BR" altLang="pt-BR" b="1" cap="small" dirty="0">
                <a:solidFill>
                  <a:srgbClr val="FF0000"/>
                </a:solidFill>
                <a:latin typeface="Delicious" pitchFamily="50" charset="0"/>
              </a:rPr>
            </a:br>
            <a:r>
              <a:rPr lang="pt-BR" altLang="pt-BR" b="1" cap="small" dirty="0">
                <a:solidFill>
                  <a:srgbClr val="FF0000"/>
                </a:solidFill>
                <a:latin typeface="Delicious" pitchFamily="50" charset="0"/>
              </a:rPr>
              <a:t>o primeiro</a:t>
            </a:r>
          </a:p>
        </p:txBody>
      </p:sp>
      <p:sp>
        <p:nvSpPr>
          <p:cNvPr id="13" name="Seta para a direita 1">
            <a:extLst>
              <a:ext uri="{FF2B5EF4-FFF2-40B4-BE49-F238E27FC236}">
                <a16:creationId xmlns:a16="http://schemas.microsoft.com/office/drawing/2014/main" id="{D036ACEF-072D-4850-9A30-6F09ECB7136C}"/>
              </a:ext>
            </a:extLst>
          </p:cNvPr>
          <p:cNvSpPr/>
          <p:nvPr/>
        </p:nvSpPr>
        <p:spPr>
          <a:xfrm rot="9006118">
            <a:off x="5199965" y="2029051"/>
            <a:ext cx="1384300" cy="288925"/>
          </a:xfrm>
          <a:prstGeom prst="rightArrow">
            <a:avLst/>
          </a:prstGeom>
          <a:solidFill>
            <a:schemeClr val="accent2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4" name="CaixaDeTexto 2">
            <a:extLst>
              <a:ext uri="{FF2B5EF4-FFF2-40B4-BE49-F238E27FC236}">
                <a16:creationId xmlns:a16="http://schemas.microsoft.com/office/drawing/2014/main" id="{CEE758C2-237D-4AF2-8CCC-18DB51E07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9401" y="1656757"/>
            <a:ext cx="221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b="1" dirty="0">
                <a:solidFill>
                  <a:srgbClr val="721015"/>
                </a:solidFill>
                <a:latin typeface="Delicious" pitchFamily="50" charset="0"/>
              </a:rPr>
              <a:t>Repetida (n-1) vezes</a:t>
            </a:r>
          </a:p>
        </p:txBody>
      </p:sp>
    </p:spTree>
    <p:extLst>
      <p:ext uri="{BB962C8B-B14F-4D97-AF65-F5344CB8AC3E}">
        <p14:creationId xmlns:p14="http://schemas.microsoft.com/office/powerpoint/2010/main" val="22499783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EA4C14-0ADA-48F1-952E-BC12140B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/ exercício 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3C9C0F-10B3-43F9-BBC5-5633D16502D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881390" lvl="2" indent="-195505" eaLnBrk="1"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int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[] maxMin_2(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int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[] vetor){</a:t>
            </a:r>
          </a:p>
          <a:p>
            <a:pPr marL="1175187" lvl="3" indent="-146898" eaLnBrk="1">
              <a:spcAft>
                <a:spcPts val="383"/>
              </a:spcAft>
              <a:buSzPct val="4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int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i,</a:t>
            </a:r>
          </a:p>
          <a:p>
            <a:pPr marL="1175187" lvl="3" indent="-146898" eaLnBrk="1">
              <a:spcAft>
                <a:spcPts val="383"/>
              </a:spcAft>
              <a:buSzPct val="4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int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[]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= new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int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[2];</a:t>
            </a:r>
          </a:p>
          <a:p>
            <a:pPr marL="1175187" lvl="3" indent="-146898" eaLnBrk="1">
              <a:spcAft>
                <a:spcPts val="383"/>
              </a:spcAft>
              <a:buSzPct val="4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[0] = vetor[0];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[1]=vetor[0];</a:t>
            </a:r>
          </a:p>
          <a:p>
            <a:pPr marL="1175187" lvl="3" indent="-146898" eaLnBrk="1">
              <a:spcAft>
                <a:spcPts val="383"/>
              </a:spcAft>
              <a:buSzPct val="45000"/>
              <a:buFont typeface="Wingdings" panose="05000000000000000000" pitchFamily="2" charset="2"/>
              <a:buNone/>
              <a:defRPr/>
            </a:pP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for(i=1; i&lt;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vetor.Length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; i++){</a:t>
            </a:r>
          </a:p>
          <a:p>
            <a:pPr marL="1468984" lvl="4" indent="-146898" eaLnBrk="1">
              <a:buSzPct val="7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if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(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[1] &gt; vetor[i])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[1] = vetor[i];</a:t>
            </a:r>
          </a:p>
          <a:p>
            <a:pPr marL="1468984" lvl="4" indent="-146898" eaLnBrk="1">
              <a:buSzPct val="7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else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if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(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[0] &lt; vetor[i])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[0] = vetor[i];</a:t>
            </a:r>
          </a:p>
          <a:p>
            <a:pPr marL="1011784" lvl="3" indent="-146898" eaLnBrk="1">
              <a:buFont typeface="Wingdings" panose="05000000000000000000" pitchFamily="2" charset="2"/>
              <a:buNone/>
              <a:defRPr/>
            </a:pP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}</a:t>
            </a:r>
          </a:p>
          <a:p>
            <a:pPr marL="1175187" lvl="3" indent="-146898" eaLnBrk="1">
              <a:spcAft>
                <a:spcPts val="383"/>
              </a:spcAft>
              <a:buSzPct val="4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return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;</a:t>
            </a:r>
          </a:p>
          <a:p>
            <a:pPr marL="881390" lvl="2" indent="-195505" eaLnBrk="1">
              <a:buFont typeface="Wingdings" panose="05000000000000000000" pitchFamily="2" charset="2"/>
              <a:buNone/>
              <a:defRPr/>
            </a:pP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}</a:t>
            </a: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2DFCF76-2CB9-40AB-A870-BE097F04ECC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43</a:t>
            </a:fld>
            <a:endParaRPr lang="pt-BR" altLang="pt-BR" dirty="0"/>
          </a:p>
        </p:txBody>
      </p:sp>
      <p:sp>
        <p:nvSpPr>
          <p:cNvPr id="8" name="Chave Esquerda 7">
            <a:extLst>
              <a:ext uri="{FF2B5EF4-FFF2-40B4-BE49-F238E27FC236}">
                <a16:creationId xmlns:a16="http://schemas.microsoft.com/office/drawing/2014/main" id="{9A6F7CB6-B67D-46FE-BF19-C963ADAEFBDD}"/>
              </a:ext>
            </a:extLst>
          </p:cNvPr>
          <p:cNvSpPr/>
          <p:nvPr/>
        </p:nvSpPr>
        <p:spPr>
          <a:xfrm>
            <a:off x="1691680" y="2859782"/>
            <a:ext cx="288032" cy="576064"/>
          </a:xfrm>
          <a:prstGeom prst="leftBrace">
            <a:avLst>
              <a:gd name="adj1" fmla="val 42046"/>
              <a:gd name="adj2" fmla="val 50000"/>
            </a:avLst>
          </a:prstGeom>
          <a:ln w="28575">
            <a:solidFill>
              <a:srgbClr val="DA1F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721015"/>
                </a:solidFill>
              </a:ln>
            </a:endParaRPr>
          </a:p>
        </p:txBody>
      </p:sp>
      <p:sp>
        <p:nvSpPr>
          <p:cNvPr id="9" name="CaixaDeTexto 2">
            <a:extLst>
              <a:ext uri="{FF2B5EF4-FFF2-40B4-BE49-F238E27FC236}">
                <a16:creationId xmlns:a16="http://schemas.microsoft.com/office/drawing/2014/main" id="{7DC615E0-F358-4A9A-A0D4-9FBE6B046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260" y="2899633"/>
            <a:ext cx="3064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000" b="1" dirty="0">
                <a:solidFill>
                  <a:srgbClr val="721015"/>
                </a:solidFill>
                <a:latin typeface="Delicious" pitchFamily="50" charset="0"/>
              </a:rPr>
              <a:t>2</a:t>
            </a:r>
          </a:p>
        </p:txBody>
      </p:sp>
      <p:sp>
        <p:nvSpPr>
          <p:cNvPr id="10" name="CaixaDeTexto 2">
            <a:extLst>
              <a:ext uri="{FF2B5EF4-FFF2-40B4-BE49-F238E27FC236}">
                <a16:creationId xmlns:a16="http://schemas.microsoft.com/office/drawing/2014/main" id="{3E2CFBFB-AB20-4B8C-BB8B-B2B420D30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17" y="3331900"/>
            <a:ext cx="1122423" cy="6463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/>
            <a:r>
              <a:rPr lang="pt-BR" altLang="pt-BR" b="1" cap="small" dirty="0">
                <a:solidFill>
                  <a:srgbClr val="FF0000"/>
                </a:solidFill>
                <a:latin typeface="Delicious" pitchFamily="50" charset="0"/>
              </a:rPr>
              <a:t>Menor era</a:t>
            </a:r>
            <a:br>
              <a:rPr lang="pt-BR" altLang="pt-BR" b="1" cap="small" dirty="0">
                <a:solidFill>
                  <a:srgbClr val="FF0000"/>
                </a:solidFill>
                <a:latin typeface="Delicious" pitchFamily="50" charset="0"/>
              </a:rPr>
            </a:br>
            <a:r>
              <a:rPr lang="pt-BR" altLang="pt-BR" b="1" cap="small" dirty="0">
                <a:solidFill>
                  <a:srgbClr val="FF0000"/>
                </a:solidFill>
                <a:latin typeface="Delicious" pitchFamily="50" charset="0"/>
              </a:rPr>
              <a:t>o primeiro</a:t>
            </a:r>
          </a:p>
        </p:txBody>
      </p:sp>
      <p:sp>
        <p:nvSpPr>
          <p:cNvPr id="13" name="CaixaDeTexto 2">
            <a:extLst>
              <a:ext uri="{FF2B5EF4-FFF2-40B4-BE49-F238E27FC236}">
                <a16:creationId xmlns:a16="http://schemas.microsoft.com/office/drawing/2014/main" id="{3B05C35F-3BC8-4CC3-BD72-0233F06B3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300" y="3649005"/>
            <a:ext cx="3776996" cy="107721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3200" b="1" u="heavy" dirty="0">
                <a:solidFill>
                  <a:srgbClr val="721015"/>
                </a:solidFill>
                <a:uFill>
                  <a:solidFill>
                    <a:srgbClr val="C00000"/>
                  </a:solidFill>
                </a:uFill>
                <a:latin typeface="Delicious" pitchFamily="50" charset="0"/>
              </a:rPr>
              <a:t>PIOR CASO</a:t>
            </a:r>
            <a:r>
              <a:rPr lang="pt-BR" altLang="pt-BR" sz="3200" b="1" dirty="0">
                <a:solidFill>
                  <a:srgbClr val="721015"/>
                </a:solidFill>
                <a:latin typeface="Delicious" pitchFamily="50" charset="0"/>
              </a:rPr>
              <a:t>:</a:t>
            </a:r>
          </a:p>
          <a:p>
            <a:r>
              <a:rPr lang="pt-BR" altLang="pt-BR" sz="3200" b="1" dirty="0">
                <a:solidFill>
                  <a:srgbClr val="721015"/>
                </a:solidFill>
                <a:latin typeface="Delicious" pitchFamily="50" charset="0"/>
              </a:rPr>
              <a:t>f(n) = (n-1)x2 = 2n-2</a:t>
            </a:r>
          </a:p>
        </p:txBody>
      </p:sp>
      <p:sp>
        <p:nvSpPr>
          <p:cNvPr id="14" name="Seta para a direita 1">
            <a:extLst>
              <a:ext uri="{FF2B5EF4-FFF2-40B4-BE49-F238E27FC236}">
                <a16:creationId xmlns:a16="http://schemas.microsoft.com/office/drawing/2014/main" id="{3F1C4873-702B-4BD2-87BA-74D29CE91878}"/>
              </a:ext>
            </a:extLst>
          </p:cNvPr>
          <p:cNvSpPr/>
          <p:nvPr/>
        </p:nvSpPr>
        <p:spPr>
          <a:xfrm rot="9006118">
            <a:off x="5199965" y="2029051"/>
            <a:ext cx="1384300" cy="288925"/>
          </a:xfrm>
          <a:prstGeom prst="rightArrow">
            <a:avLst/>
          </a:prstGeom>
          <a:solidFill>
            <a:schemeClr val="accent2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5" name="CaixaDeTexto 2">
            <a:extLst>
              <a:ext uri="{FF2B5EF4-FFF2-40B4-BE49-F238E27FC236}">
                <a16:creationId xmlns:a16="http://schemas.microsoft.com/office/drawing/2014/main" id="{FF5B1825-9511-4591-BB1C-2C5688541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9401" y="1656757"/>
            <a:ext cx="221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b="1" dirty="0">
                <a:solidFill>
                  <a:srgbClr val="721015"/>
                </a:solidFill>
                <a:latin typeface="Delicious" pitchFamily="50" charset="0"/>
              </a:rPr>
              <a:t>Repetida (n-1) vezes</a:t>
            </a:r>
          </a:p>
        </p:txBody>
      </p:sp>
    </p:spTree>
    <p:extLst>
      <p:ext uri="{BB962C8B-B14F-4D97-AF65-F5344CB8AC3E}">
        <p14:creationId xmlns:p14="http://schemas.microsoft.com/office/powerpoint/2010/main" val="32470849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EA4C14-0ADA-48F1-952E-BC12140B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/ exercício 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3C9C0F-10B3-43F9-BBC5-5633D16502D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881390" lvl="2" indent="-195505" eaLnBrk="1"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int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[] maxMin_2(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int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[] vetor){</a:t>
            </a:r>
          </a:p>
          <a:p>
            <a:pPr marL="1175187" lvl="3" indent="-146898" eaLnBrk="1">
              <a:spcAft>
                <a:spcPts val="383"/>
              </a:spcAft>
              <a:buSzPct val="4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int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i,</a:t>
            </a:r>
          </a:p>
          <a:p>
            <a:pPr marL="1175187" lvl="3" indent="-146898" eaLnBrk="1">
              <a:spcAft>
                <a:spcPts val="383"/>
              </a:spcAft>
              <a:buSzPct val="4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int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[]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= new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int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[2];</a:t>
            </a:r>
          </a:p>
          <a:p>
            <a:pPr marL="1175187" lvl="3" indent="-146898" eaLnBrk="1">
              <a:spcAft>
                <a:spcPts val="383"/>
              </a:spcAft>
              <a:buSzPct val="4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[0] = vetor[0];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[1]=vetor[0];</a:t>
            </a:r>
          </a:p>
          <a:p>
            <a:pPr marL="1175187" lvl="3" indent="-146898" eaLnBrk="1">
              <a:spcAft>
                <a:spcPts val="383"/>
              </a:spcAft>
              <a:buSzPct val="45000"/>
              <a:buFont typeface="Wingdings" panose="05000000000000000000" pitchFamily="2" charset="2"/>
              <a:buNone/>
              <a:defRPr/>
            </a:pP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for(i=1; i&lt;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vetor.Length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; i++){</a:t>
            </a:r>
          </a:p>
          <a:p>
            <a:pPr marL="1468984" lvl="4" indent="-146898" eaLnBrk="1">
              <a:buSzPct val="7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if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(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[1] &gt; vetor[i])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[1] = vetor[i];</a:t>
            </a:r>
          </a:p>
          <a:p>
            <a:pPr marL="1468984" lvl="4" indent="-146898" eaLnBrk="1">
              <a:buSzPct val="7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else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if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(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[0] &lt; vetor[i])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[0] = vetor[i];</a:t>
            </a:r>
          </a:p>
          <a:p>
            <a:pPr marL="1011784" lvl="3" indent="-146898" eaLnBrk="1">
              <a:buFont typeface="Wingdings" panose="05000000000000000000" pitchFamily="2" charset="2"/>
              <a:buNone/>
              <a:defRPr/>
            </a:pP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}</a:t>
            </a:r>
          </a:p>
          <a:p>
            <a:pPr marL="1175187" lvl="3" indent="-146898" eaLnBrk="1">
              <a:spcAft>
                <a:spcPts val="383"/>
              </a:spcAft>
              <a:buSzPct val="45000"/>
              <a:buFont typeface="Wingdings" panose="05000000000000000000" pitchFamily="2" charset="2"/>
              <a:buNone/>
              <a:defRPr/>
            </a:pP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return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pt-BR" altLang="pt-BR" sz="1800" b="1" dirty="0" err="1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temp</a:t>
            </a: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;</a:t>
            </a:r>
          </a:p>
          <a:p>
            <a:pPr marL="881390" lvl="2" indent="-195505" eaLnBrk="1">
              <a:buFont typeface="Wingdings" panose="05000000000000000000" pitchFamily="2" charset="2"/>
              <a:buNone/>
              <a:defRPr/>
            </a:pPr>
            <a:r>
              <a:rPr lang="pt-BR" altLang="pt-BR" sz="1800" b="1" dirty="0">
                <a:latin typeface="Consolas" panose="020B0609020204030204" pitchFamily="49" charset="0"/>
                <a:ea typeface="MS Gothic" panose="020B0609070205080204" pitchFamily="49" charset="-128"/>
                <a:cs typeface="Consolas" panose="020B0609020204030204" pitchFamily="49" charset="0"/>
              </a:rPr>
              <a:t>}</a:t>
            </a: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2DFCF76-2CB9-40AB-A870-BE097F04ECC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44</a:t>
            </a:fld>
            <a:endParaRPr lang="pt-BR" altLang="pt-BR" dirty="0"/>
          </a:p>
        </p:txBody>
      </p:sp>
      <p:sp>
        <p:nvSpPr>
          <p:cNvPr id="13" name="CaixaDeTexto 2">
            <a:extLst>
              <a:ext uri="{FF2B5EF4-FFF2-40B4-BE49-F238E27FC236}">
                <a16:creationId xmlns:a16="http://schemas.microsoft.com/office/drawing/2014/main" id="{3B05C35F-3BC8-4CC3-BD72-0233F06B3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7904" y="3654772"/>
            <a:ext cx="5355953" cy="107721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3200" b="1" u="heavy" dirty="0">
                <a:solidFill>
                  <a:srgbClr val="721015"/>
                </a:solidFill>
                <a:uFill>
                  <a:solidFill>
                    <a:srgbClr val="DA1F28"/>
                  </a:solidFill>
                </a:uFill>
                <a:latin typeface="Delicious" pitchFamily="50" charset="0"/>
              </a:rPr>
              <a:t>CASO MÉDIO</a:t>
            </a:r>
            <a:r>
              <a:rPr lang="pt-BR" altLang="pt-BR" sz="3200" b="1" dirty="0">
                <a:solidFill>
                  <a:srgbClr val="721015"/>
                </a:solidFill>
                <a:latin typeface="Delicious" pitchFamily="50" charset="0"/>
              </a:rPr>
              <a:t>:</a:t>
            </a:r>
          </a:p>
          <a:p>
            <a:r>
              <a:rPr lang="pt-BR" altLang="pt-BR" sz="3200" b="1" dirty="0">
                <a:solidFill>
                  <a:srgbClr val="721015"/>
                </a:solidFill>
                <a:latin typeface="Delicious" pitchFamily="50" charset="0"/>
              </a:rPr>
              <a:t>f(n) = (2n-2+n-1)/2 = (3n-3)/2</a:t>
            </a:r>
          </a:p>
        </p:txBody>
      </p:sp>
    </p:spTree>
    <p:extLst>
      <p:ext uri="{BB962C8B-B14F-4D97-AF65-F5344CB8AC3E}">
        <p14:creationId xmlns:p14="http://schemas.microsoft.com/office/powerpoint/2010/main" val="18038565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BD8737-0210-4490-8BA3-BCF024541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de complexidade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F01A27-4720-4EC2-A260-F7394CE801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Três cenários</a:t>
            </a:r>
          </a:p>
          <a:p>
            <a:pPr lvl="1"/>
            <a:r>
              <a:rPr lang="pt-BR" dirty="0"/>
              <a:t>Melhor caso, pior caso, caso médio</a:t>
            </a:r>
          </a:p>
          <a:p>
            <a:r>
              <a:rPr lang="pt-BR" dirty="0"/>
              <a:t>Exemplo: pesquisa sequencial em um vetor</a:t>
            </a:r>
          </a:p>
          <a:p>
            <a:pPr lvl="1"/>
            <a:r>
              <a:rPr lang="pt-BR" altLang="pt-BR" dirty="0"/>
              <a:t>Melhor caso: f(n) = 1</a:t>
            </a:r>
          </a:p>
          <a:p>
            <a:pPr lvl="1"/>
            <a:r>
              <a:rPr lang="pt-BR" altLang="pt-BR" dirty="0"/>
              <a:t>Pior caso: f(n) = n</a:t>
            </a:r>
          </a:p>
          <a:p>
            <a:pPr lvl="1"/>
            <a:r>
              <a:rPr lang="pt-BR" altLang="pt-BR" dirty="0"/>
              <a:t>Caso médio: f(n) = (n+1)/2</a:t>
            </a: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1102D7-CD93-41E6-9693-9BD9FB4CCC8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45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6676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36857E3E-27DC-458F-B355-7C534C1E97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cap="small" dirty="0"/>
              <a:t>Algoritmos iterativos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3C2C66E0-3BEE-45B2-B491-3F6EC0C1F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200" cap="small" dirty="0"/>
              <a:t>Técnicas de análise de algoritmos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AE8C02F-E56E-4263-B956-A85F01BE1B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46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6453228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CFC9B9EB-75BD-480A-B8AB-3C30DCE928C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pt-BR" dirty="0"/>
              <a:t>Técnicas para análise de algoritmos</a:t>
            </a:r>
            <a:r>
              <a:rPr lang="pt-BR" baseline="30000" dirty="0"/>
              <a:t>1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37448E5-3144-4CB5-BBAB-A0267096265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Não há técnica geral de análise de algoritmos: estudo caso-a-caso</a:t>
            </a:r>
          </a:p>
          <a:p>
            <a:r>
              <a:rPr lang="pt-BR" dirty="0"/>
              <a:t>Uso de princípios de </a:t>
            </a:r>
            <a:r>
              <a:rPr lang="pt-BR" dirty="0" err="1"/>
              <a:t>Aho</a:t>
            </a:r>
            <a:r>
              <a:rPr lang="pt-BR" dirty="0"/>
              <a:t>, </a:t>
            </a:r>
            <a:r>
              <a:rPr lang="pt-BR" dirty="0" err="1"/>
              <a:t>Hopcroft</a:t>
            </a:r>
            <a:r>
              <a:rPr lang="pt-BR" dirty="0"/>
              <a:t> e </a:t>
            </a:r>
            <a:r>
              <a:rPr lang="pt-BR" dirty="0" err="1"/>
              <a:t>Ullman</a:t>
            </a:r>
            <a:r>
              <a:rPr lang="pt-BR" dirty="0"/>
              <a:t>(1983)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FAE19C-59C2-4CB3-9EC6-B8DE481E88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5BA75DDA-B228-42B1-B378-BC171B3C0818}" type="slidenum">
              <a:rPr lang="pt-BR" altLang="pt-BR" smtClean="0"/>
              <a:pPr>
                <a:defRPr/>
              </a:pPr>
              <a:t>47</a:t>
            </a:fld>
            <a:endParaRPr lang="pt-BR" altLang="pt-BR"/>
          </a:p>
        </p:txBody>
      </p:sp>
      <p:sp>
        <p:nvSpPr>
          <p:cNvPr id="8" name="CustomShape 5">
            <a:extLst>
              <a:ext uri="{FF2B5EF4-FFF2-40B4-BE49-F238E27FC236}">
                <a16:creationId xmlns:a16="http://schemas.microsoft.com/office/drawing/2014/main" id="{7E03D212-8048-4A71-876A-837E613A737F}"/>
              </a:ext>
            </a:extLst>
          </p:cNvPr>
          <p:cNvSpPr/>
          <p:nvPr/>
        </p:nvSpPr>
        <p:spPr>
          <a:xfrm>
            <a:off x="323528" y="4619038"/>
            <a:ext cx="101721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AD0000"/>
                </a:solidFill>
                <a:latin typeface="Tw Cen MT"/>
              </a:rPr>
              <a:t>1- ZIVIANI, </a:t>
            </a:r>
            <a:r>
              <a:rPr lang="pt-BR" sz="1400" b="0" strike="noStrike" spc="-1" dirty="0" err="1">
                <a:solidFill>
                  <a:srgbClr val="AD0000"/>
                </a:solidFill>
                <a:latin typeface="Tw Cen MT"/>
              </a:rPr>
              <a:t>Nivio</a:t>
            </a:r>
            <a:r>
              <a:rPr lang="pt-BR" sz="1400" b="0" strike="noStrike" spc="-1" dirty="0">
                <a:solidFill>
                  <a:srgbClr val="AD0000"/>
                </a:solidFill>
                <a:latin typeface="Tw Cen MT"/>
              </a:rPr>
              <a:t>; BOTELHO, Fabiano Cupertino. </a:t>
            </a:r>
            <a:r>
              <a:rPr lang="pt-BR" sz="1400" b="1" strike="noStrike" spc="-1" dirty="0">
                <a:solidFill>
                  <a:srgbClr val="AD0000"/>
                </a:solidFill>
                <a:latin typeface="Tw Cen MT"/>
              </a:rPr>
              <a:t>Projeto de algoritmos : </a:t>
            </a:r>
            <a:r>
              <a:rPr lang="pt-BR" sz="1400" b="0" strike="noStrike" spc="-1" dirty="0">
                <a:solidFill>
                  <a:srgbClr val="AD0000"/>
                </a:solidFill>
                <a:latin typeface="Tw Cen MT"/>
              </a:rPr>
              <a:t>com implementações em Java e C++</a:t>
            </a:r>
            <a:endParaRPr lang="pt-BR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92965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CFC9B9EB-75BD-480A-B8AB-3C30DCE928C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pt-BR" dirty="0"/>
              <a:t>Técnicas para análise de algoritmos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37448E5-3144-4CB5-BBAB-A026709626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dirty="0"/>
              <a:t>Operações simples (custo 1)</a:t>
            </a:r>
          </a:p>
          <a:p>
            <a:pPr lvl="1"/>
            <a:r>
              <a:rPr lang="pt-BR" dirty="0"/>
              <a:t>Leitura, escrita ou atribuição  </a:t>
            </a:r>
          </a:p>
          <a:p>
            <a:pPr lvl="1"/>
            <a:r>
              <a:rPr lang="pt-BR" dirty="0"/>
              <a:t>Operações aritméticas</a:t>
            </a:r>
          </a:p>
          <a:p>
            <a:pPr lvl="1"/>
            <a:r>
              <a:rPr lang="pt-BR" dirty="0"/>
              <a:t>Operações lógicas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FAE19C-59C2-4CB3-9EC6-B8DE481E88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5BA75DDA-B228-42B1-B378-BC171B3C0818}" type="slidenum">
              <a:rPr lang="pt-BR" altLang="pt-BR" smtClean="0"/>
              <a:pPr>
                <a:defRPr/>
              </a:pPr>
              <a:t>48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610580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CFC9B9EB-75BD-480A-B8AB-3C30DCE928C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pt-BR" dirty="0"/>
              <a:t>Técnicas para análise de algoritmos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37448E5-3144-4CB5-BBAB-A026709626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dirty="0"/>
              <a:t>Custo de uma sequência: </a:t>
            </a:r>
          </a:p>
          <a:p>
            <a:pPr lvl="1"/>
            <a:r>
              <a:rPr lang="pt-BR" dirty="0"/>
              <a:t>soma dos custos de cada operação da sequência</a:t>
            </a:r>
          </a:p>
          <a:p>
            <a:endParaRPr lang="pt-BR" dirty="0"/>
          </a:p>
          <a:p>
            <a:r>
              <a:rPr lang="pt-BR" dirty="0"/>
              <a:t>Custo em laços de repetição: </a:t>
            </a:r>
          </a:p>
          <a:p>
            <a:pPr lvl="1"/>
            <a:r>
              <a:rPr lang="pt-BR" dirty="0"/>
              <a:t>custo de execução dos comandos internos, multiplicado pelo número de repetições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FAE19C-59C2-4CB3-9EC6-B8DE481E88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5BA75DDA-B228-42B1-B378-BC171B3C0818}" type="slidenum">
              <a:rPr lang="pt-BR" altLang="pt-BR" smtClean="0"/>
              <a:pPr>
                <a:defRPr/>
              </a:pPr>
              <a:t>49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88420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6872C-AD1C-47A5-BF21-3D64EB32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Correção x eficiência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26C6F3-525A-48F1-B382-35803208979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400" dirty="0"/>
              <a:t>A correção é prioridade</a:t>
            </a:r>
          </a:p>
          <a:p>
            <a:pPr lvl="1"/>
            <a:r>
              <a:rPr lang="pt-BR" sz="2400" dirty="0"/>
              <a:t>Não se deve sacrificar uma resposta correta ou completa em nome da eficiência</a:t>
            </a:r>
          </a:p>
          <a:p>
            <a:pPr lvl="1"/>
            <a:endParaRPr lang="pt-BR" sz="2400" dirty="0"/>
          </a:p>
          <a:p>
            <a:r>
              <a:rPr lang="pt-BR" sz="2400" dirty="0"/>
              <a:t>Por outro lado, um algoritmo correto mas muito ineficiente pode não ser útil na prática</a:t>
            </a:r>
          </a:p>
          <a:p>
            <a:pPr lvl="1"/>
            <a:r>
              <a:rPr lang="pt-BR" sz="2400" dirty="0"/>
              <a:t>Soluções de compromisso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3F5FCA-5221-4FAF-B7F4-B28B957341C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5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4637663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CFC9B9EB-75BD-480A-B8AB-3C30DCE928C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pt-BR" dirty="0"/>
              <a:t>Técnicas para análise de algoritmos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37448E5-3144-4CB5-BBAB-A026709626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dirty="0"/>
              <a:t>Analisar cada método separadamente, começando por métodos que não chamam outros métodos, até chegar ao programa principal</a:t>
            </a:r>
          </a:p>
          <a:p>
            <a:pPr lvl="1"/>
            <a:r>
              <a:rPr lang="pt-BR" dirty="0"/>
              <a:t>Do laço interno até o externo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FAE19C-59C2-4CB3-9EC6-B8DE481E88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5BA75DDA-B228-42B1-B378-BC171B3C0818}" type="slidenum">
              <a:rPr lang="pt-BR" altLang="pt-BR" smtClean="0"/>
              <a:pPr>
                <a:defRPr/>
              </a:pPr>
              <a:t>50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440153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B114AB1-885B-4992-BCD6-7A97EAC44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51</a:t>
            </a:fld>
            <a:endParaRPr lang="pt-BR" alt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70982F16-A076-45D5-B4E4-81B83B6F0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1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5702B4B8-D757-4C60-B304-330AE8D672ED}"/>
              </a:ext>
            </a:extLst>
          </p:cNvPr>
          <p:cNvSpPr/>
          <p:nvPr/>
        </p:nvSpPr>
        <p:spPr>
          <a:xfrm>
            <a:off x="658244" y="771550"/>
            <a:ext cx="8234836" cy="3800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pt-BR" sz="2200" b="0" strike="noStrike" spc="-1" dirty="0" err="1">
                <a:solidFill>
                  <a:srgbClr val="AD0000"/>
                </a:solidFill>
                <a:latin typeface="Consolas"/>
              </a:rPr>
              <a:t>public</a:t>
            </a:r>
            <a:r>
              <a:rPr lang="pt-BR" sz="2200" b="0" strike="noStrike" spc="-1" dirty="0">
                <a:solidFill>
                  <a:srgbClr val="AD0000"/>
                </a:solidFill>
                <a:latin typeface="Consolas"/>
              </a:rPr>
              <a:t> </a:t>
            </a:r>
            <a:r>
              <a:rPr lang="pt-BR" sz="2200" b="0" strike="noStrike" spc="-1" dirty="0" err="1">
                <a:solidFill>
                  <a:srgbClr val="AD0000"/>
                </a:solidFill>
                <a:latin typeface="Consolas"/>
              </a:rPr>
              <a:t>int</a:t>
            </a:r>
            <a:r>
              <a:rPr lang="pt-BR" sz="2200" b="0" strike="noStrike" spc="-1" dirty="0">
                <a:solidFill>
                  <a:srgbClr val="AD0000"/>
                </a:solidFill>
                <a:latin typeface="Consolas"/>
              </a:rPr>
              <a:t> alg1(</a:t>
            </a:r>
            <a:r>
              <a:rPr lang="pt-BR" sz="2200" b="0" strike="noStrike" spc="-1" dirty="0" err="1">
                <a:solidFill>
                  <a:srgbClr val="AD0000"/>
                </a:solidFill>
                <a:latin typeface="Consolas"/>
              </a:rPr>
              <a:t>int</a:t>
            </a:r>
            <a:r>
              <a:rPr lang="pt-BR" sz="2200" b="0" strike="noStrike" spc="-1" dirty="0">
                <a:solidFill>
                  <a:srgbClr val="AD0000"/>
                </a:solidFill>
                <a:latin typeface="Consolas"/>
              </a:rPr>
              <a:t> n){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pt-BR" sz="2200" b="0" strike="noStrike" spc="-1" dirty="0">
                <a:solidFill>
                  <a:srgbClr val="AD0000"/>
                </a:solidFill>
                <a:latin typeface="Consolas"/>
              </a:rPr>
              <a:t>	</a:t>
            </a:r>
            <a:r>
              <a:rPr lang="pt-BR" sz="2200" b="0" strike="noStrike" spc="-1" dirty="0" err="1">
                <a:solidFill>
                  <a:srgbClr val="AD0000"/>
                </a:solidFill>
                <a:latin typeface="Consolas"/>
              </a:rPr>
              <a:t>int</a:t>
            </a:r>
            <a:r>
              <a:rPr lang="pt-BR" sz="2200" b="0" strike="noStrike" spc="-1" dirty="0">
                <a:solidFill>
                  <a:srgbClr val="AD0000"/>
                </a:solidFill>
                <a:latin typeface="Consolas"/>
              </a:rPr>
              <a:t> res = 1;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pt-BR" sz="2200" b="0" strike="noStrike" spc="-1" dirty="0">
                <a:solidFill>
                  <a:srgbClr val="AD0000"/>
                </a:solidFill>
                <a:latin typeface="Consolas"/>
              </a:rPr>
              <a:t>	for(</a:t>
            </a:r>
            <a:r>
              <a:rPr lang="pt-BR" sz="2200" b="0" strike="noStrike" spc="-1" dirty="0" err="1">
                <a:solidFill>
                  <a:srgbClr val="AD0000"/>
                </a:solidFill>
                <a:latin typeface="Consolas"/>
              </a:rPr>
              <a:t>int</a:t>
            </a:r>
            <a:r>
              <a:rPr lang="pt-BR" sz="2200" b="0" strike="noStrike" spc="-1" dirty="0">
                <a:solidFill>
                  <a:srgbClr val="AD0000"/>
                </a:solidFill>
                <a:latin typeface="Consolas"/>
              </a:rPr>
              <a:t> i=n; i&gt;1; i--){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pt-BR" sz="2200" b="0" strike="noStrike" spc="-1" dirty="0">
                <a:solidFill>
                  <a:srgbClr val="AD0000"/>
                </a:solidFill>
                <a:latin typeface="Consolas"/>
              </a:rPr>
              <a:t>		res = res*i;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pt-BR" sz="2200" b="0" strike="noStrike" spc="-1" dirty="0">
                <a:solidFill>
                  <a:srgbClr val="AD0000"/>
                </a:solidFill>
                <a:latin typeface="Consolas"/>
              </a:rPr>
              <a:t>	}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pt-BR" sz="2200" b="0" strike="noStrike" spc="-1" dirty="0">
                <a:solidFill>
                  <a:srgbClr val="AD0000"/>
                </a:solidFill>
                <a:latin typeface="Consolas"/>
              </a:rPr>
              <a:t>	</a:t>
            </a:r>
            <a:r>
              <a:rPr lang="pt-BR" sz="2200" b="0" strike="noStrike" spc="-1" dirty="0" err="1">
                <a:solidFill>
                  <a:srgbClr val="AD0000"/>
                </a:solidFill>
                <a:latin typeface="Consolas"/>
              </a:rPr>
              <a:t>return</a:t>
            </a:r>
            <a:r>
              <a:rPr lang="pt-BR" sz="2200" b="0" strike="noStrike" spc="-1" dirty="0">
                <a:solidFill>
                  <a:srgbClr val="AD0000"/>
                </a:solidFill>
                <a:latin typeface="Consolas"/>
              </a:rPr>
              <a:t> res;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pt-BR" sz="2200" b="0" strike="noStrike" spc="-1" dirty="0">
                <a:solidFill>
                  <a:srgbClr val="AD0000"/>
                </a:solidFill>
                <a:latin typeface="Consolas"/>
              </a:rPr>
              <a:t>}</a:t>
            </a:r>
            <a:endParaRPr lang="pt-BR" sz="2200" b="0" strike="noStrike" spc="-1" dirty="0">
              <a:latin typeface="Arial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52B787D9-F47F-45B7-B3C9-C5543969EE5E}"/>
              </a:ext>
            </a:extLst>
          </p:cNvPr>
          <p:cNvSpPr/>
          <p:nvPr/>
        </p:nvSpPr>
        <p:spPr>
          <a:xfrm>
            <a:off x="5158440" y="2284560"/>
            <a:ext cx="4344840" cy="143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AD0000"/>
                </a:solidFill>
                <a:latin typeface="Tw Cen MT"/>
              </a:rPr>
              <a:t>1 – Operação mais relevante?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AD0000"/>
                </a:solidFill>
                <a:latin typeface="Tw Cen MT"/>
              </a:rPr>
              <a:t>2 – Marcar operações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AD0000"/>
                </a:solidFill>
                <a:latin typeface="Tw Cen MT"/>
              </a:rPr>
              <a:t>3 – Avaliar sequências e laços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AD0000"/>
                </a:solidFill>
                <a:latin typeface="Tw Cen MT"/>
              </a:rPr>
              <a:t>4 – Há variação de casos?</a:t>
            </a:r>
            <a:endParaRPr lang="pt-BR" sz="2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41227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B114AB1-885B-4992-BCD6-7A97EAC44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52</a:t>
            </a:fld>
            <a:endParaRPr lang="pt-BR" alt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70982F16-A076-45D5-B4E4-81B83B6F0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1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5702B4B8-D757-4C60-B304-330AE8D672ED}"/>
              </a:ext>
            </a:extLst>
          </p:cNvPr>
          <p:cNvSpPr/>
          <p:nvPr/>
        </p:nvSpPr>
        <p:spPr>
          <a:xfrm>
            <a:off x="658244" y="771550"/>
            <a:ext cx="8234836" cy="3800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pt-BR" sz="2200" b="0" strike="noStrike" spc="-1" dirty="0" err="1">
                <a:solidFill>
                  <a:srgbClr val="AD0000"/>
                </a:solidFill>
                <a:latin typeface="Consolas"/>
              </a:rPr>
              <a:t>public</a:t>
            </a:r>
            <a:r>
              <a:rPr lang="pt-BR" sz="2200" b="0" strike="noStrike" spc="-1" dirty="0">
                <a:solidFill>
                  <a:srgbClr val="AD0000"/>
                </a:solidFill>
                <a:latin typeface="Consolas"/>
              </a:rPr>
              <a:t> </a:t>
            </a:r>
            <a:r>
              <a:rPr lang="pt-BR" sz="2200" b="0" strike="noStrike" spc="-1" dirty="0" err="1">
                <a:solidFill>
                  <a:srgbClr val="AD0000"/>
                </a:solidFill>
                <a:latin typeface="Consolas"/>
              </a:rPr>
              <a:t>int</a:t>
            </a:r>
            <a:r>
              <a:rPr lang="pt-BR" sz="2200" b="0" strike="noStrike" spc="-1" dirty="0">
                <a:solidFill>
                  <a:srgbClr val="AD0000"/>
                </a:solidFill>
                <a:latin typeface="Consolas"/>
              </a:rPr>
              <a:t> alg1(</a:t>
            </a:r>
            <a:r>
              <a:rPr lang="pt-BR" sz="2200" b="0" strike="noStrike" spc="-1" dirty="0" err="1">
                <a:solidFill>
                  <a:srgbClr val="AD0000"/>
                </a:solidFill>
                <a:latin typeface="Consolas"/>
              </a:rPr>
              <a:t>int</a:t>
            </a:r>
            <a:r>
              <a:rPr lang="pt-BR" sz="2200" b="0" strike="noStrike" spc="-1" dirty="0">
                <a:solidFill>
                  <a:srgbClr val="AD0000"/>
                </a:solidFill>
                <a:latin typeface="Consolas"/>
              </a:rPr>
              <a:t> n){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pt-BR" sz="2200" b="0" strike="noStrike" spc="-1" dirty="0">
                <a:solidFill>
                  <a:srgbClr val="AD0000"/>
                </a:solidFill>
                <a:latin typeface="Consolas"/>
              </a:rPr>
              <a:t>	</a:t>
            </a:r>
            <a:r>
              <a:rPr lang="pt-BR" sz="2200" b="0" strike="noStrike" spc="-1" dirty="0" err="1">
                <a:solidFill>
                  <a:srgbClr val="AD0000"/>
                </a:solidFill>
                <a:latin typeface="Consolas"/>
              </a:rPr>
              <a:t>int</a:t>
            </a:r>
            <a:r>
              <a:rPr lang="pt-BR" sz="2200" b="0" strike="noStrike" spc="-1" dirty="0">
                <a:solidFill>
                  <a:srgbClr val="AD0000"/>
                </a:solidFill>
                <a:latin typeface="Consolas"/>
              </a:rPr>
              <a:t> res = 1;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pt-BR" sz="2200" b="0" strike="noStrike" spc="-1" dirty="0">
                <a:solidFill>
                  <a:srgbClr val="AD0000"/>
                </a:solidFill>
                <a:latin typeface="Consolas"/>
              </a:rPr>
              <a:t>	for(</a:t>
            </a:r>
            <a:r>
              <a:rPr lang="pt-BR" sz="2200" b="0" strike="noStrike" spc="-1" dirty="0" err="1">
                <a:solidFill>
                  <a:srgbClr val="AD0000"/>
                </a:solidFill>
                <a:latin typeface="Consolas"/>
              </a:rPr>
              <a:t>int</a:t>
            </a:r>
            <a:r>
              <a:rPr lang="pt-BR" sz="2200" b="0" strike="noStrike" spc="-1" dirty="0">
                <a:solidFill>
                  <a:srgbClr val="AD0000"/>
                </a:solidFill>
                <a:latin typeface="Consolas"/>
              </a:rPr>
              <a:t> i=n; i&gt;1; i--){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pt-BR" sz="2200" b="0" strike="noStrike" spc="-1" dirty="0">
                <a:solidFill>
                  <a:srgbClr val="AD0000"/>
                </a:solidFill>
                <a:latin typeface="Consolas"/>
              </a:rPr>
              <a:t>		res = res*i;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pt-BR" sz="2200" b="0" strike="noStrike" spc="-1" dirty="0">
                <a:solidFill>
                  <a:srgbClr val="AD0000"/>
                </a:solidFill>
                <a:latin typeface="Consolas"/>
              </a:rPr>
              <a:t>	}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pt-BR" sz="2200" b="0" strike="noStrike" spc="-1" dirty="0">
                <a:solidFill>
                  <a:srgbClr val="AD0000"/>
                </a:solidFill>
                <a:latin typeface="Consolas"/>
              </a:rPr>
              <a:t>	</a:t>
            </a:r>
            <a:r>
              <a:rPr lang="pt-BR" sz="2200" b="0" strike="noStrike" spc="-1" dirty="0" err="1">
                <a:solidFill>
                  <a:srgbClr val="AD0000"/>
                </a:solidFill>
                <a:latin typeface="Consolas"/>
              </a:rPr>
              <a:t>return</a:t>
            </a:r>
            <a:r>
              <a:rPr lang="pt-BR" sz="2200" b="0" strike="noStrike" spc="-1" dirty="0">
                <a:solidFill>
                  <a:srgbClr val="AD0000"/>
                </a:solidFill>
                <a:latin typeface="Consolas"/>
              </a:rPr>
              <a:t> res;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pt-BR" sz="2200" b="0" strike="noStrike" spc="-1" dirty="0">
                <a:solidFill>
                  <a:srgbClr val="AD0000"/>
                </a:solidFill>
                <a:latin typeface="Consolas"/>
              </a:rPr>
              <a:t>}</a:t>
            </a:r>
            <a:endParaRPr lang="pt-BR" sz="2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47469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B114AB1-885B-4992-BCD6-7A97EAC44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53</a:t>
            </a:fld>
            <a:endParaRPr lang="pt-BR" alt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70982F16-A076-45D5-B4E4-81B83B6F0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2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5702B4B8-D757-4C60-B304-330AE8D672ED}"/>
              </a:ext>
            </a:extLst>
          </p:cNvPr>
          <p:cNvSpPr/>
          <p:nvPr/>
        </p:nvSpPr>
        <p:spPr>
          <a:xfrm>
            <a:off x="658244" y="771550"/>
            <a:ext cx="8234836" cy="3800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pt-BR" sz="2200" b="0" strike="noStrike" spc="-1" dirty="0" err="1">
                <a:solidFill>
                  <a:srgbClr val="AD0000"/>
                </a:solidFill>
                <a:latin typeface="Consolas"/>
              </a:rPr>
              <a:t>public</a:t>
            </a:r>
            <a:r>
              <a:rPr lang="pt-BR" sz="2200" b="0" strike="noStrike" spc="-1" dirty="0">
                <a:solidFill>
                  <a:srgbClr val="AD0000"/>
                </a:solidFill>
                <a:latin typeface="Consolas"/>
              </a:rPr>
              <a:t> </a:t>
            </a:r>
            <a:r>
              <a:rPr lang="pt-BR" sz="2200" b="0" strike="noStrike" spc="-1" dirty="0" err="1">
                <a:solidFill>
                  <a:srgbClr val="AD0000"/>
                </a:solidFill>
                <a:latin typeface="Consolas"/>
              </a:rPr>
              <a:t>int</a:t>
            </a:r>
            <a:r>
              <a:rPr lang="pt-BR" sz="2200" b="0" strike="noStrike" spc="-1" dirty="0">
                <a:solidFill>
                  <a:srgbClr val="AD0000"/>
                </a:solidFill>
                <a:latin typeface="Consolas"/>
              </a:rPr>
              <a:t> alg2(</a:t>
            </a:r>
            <a:r>
              <a:rPr lang="pt-BR" sz="2200" b="0" strike="noStrike" spc="-1" dirty="0" err="1">
                <a:solidFill>
                  <a:srgbClr val="AD0000"/>
                </a:solidFill>
                <a:latin typeface="Consolas"/>
              </a:rPr>
              <a:t>int</a:t>
            </a:r>
            <a:r>
              <a:rPr lang="pt-BR" sz="2200" b="0" strike="noStrike" spc="-1" dirty="0">
                <a:solidFill>
                  <a:srgbClr val="AD0000"/>
                </a:solidFill>
                <a:latin typeface="Consolas"/>
              </a:rPr>
              <a:t>[] </a:t>
            </a:r>
            <a:r>
              <a:rPr lang="pt-BR" sz="2200" b="0" strike="noStrike" spc="-1" dirty="0" err="1">
                <a:solidFill>
                  <a:srgbClr val="AD0000"/>
                </a:solidFill>
                <a:latin typeface="Consolas"/>
              </a:rPr>
              <a:t>arr</a:t>
            </a:r>
            <a:r>
              <a:rPr lang="pt-BR" sz="2200" b="0" strike="noStrike" spc="-1" dirty="0">
                <a:solidFill>
                  <a:srgbClr val="AD0000"/>
                </a:solidFill>
                <a:latin typeface="Consolas"/>
              </a:rPr>
              <a:t>, </a:t>
            </a:r>
            <a:r>
              <a:rPr lang="pt-BR" sz="2200" b="0" strike="noStrike" spc="-1" dirty="0" err="1">
                <a:solidFill>
                  <a:srgbClr val="AD0000"/>
                </a:solidFill>
                <a:latin typeface="Consolas"/>
              </a:rPr>
              <a:t>int</a:t>
            </a:r>
            <a:r>
              <a:rPr lang="pt-BR" sz="2200" b="0" strike="noStrike" spc="-1" dirty="0">
                <a:solidFill>
                  <a:srgbClr val="AD0000"/>
                </a:solidFill>
                <a:latin typeface="Consolas"/>
              </a:rPr>
              <a:t> x){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pt-BR" sz="2200" b="0" strike="noStrike" spc="-1" dirty="0">
                <a:solidFill>
                  <a:srgbClr val="AD0000"/>
                </a:solidFill>
                <a:latin typeface="Consolas"/>
              </a:rPr>
              <a:t>	for(</a:t>
            </a:r>
            <a:r>
              <a:rPr lang="pt-BR" sz="2200" b="0" strike="noStrike" spc="-1" dirty="0" err="1">
                <a:solidFill>
                  <a:srgbClr val="AD0000"/>
                </a:solidFill>
                <a:latin typeface="Consolas"/>
              </a:rPr>
              <a:t>int</a:t>
            </a:r>
            <a:r>
              <a:rPr lang="pt-BR" sz="2200" b="0" strike="noStrike" spc="-1" dirty="0">
                <a:solidFill>
                  <a:srgbClr val="AD0000"/>
                </a:solidFill>
                <a:latin typeface="Consolas"/>
              </a:rPr>
              <a:t> i=0; i&lt;</a:t>
            </a:r>
            <a:r>
              <a:rPr lang="pt-BR" sz="2200" b="0" strike="noStrike" spc="-1" dirty="0" err="1">
                <a:solidFill>
                  <a:srgbClr val="AD0000"/>
                </a:solidFill>
                <a:latin typeface="Consolas"/>
              </a:rPr>
              <a:t>arr.length</a:t>
            </a:r>
            <a:r>
              <a:rPr lang="pt-BR" sz="2200" b="0" strike="noStrike" spc="-1" dirty="0">
                <a:solidFill>
                  <a:srgbClr val="AD0000"/>
                </a:solidFill>
                <a:latin typeface="Consolas"/>
              </a:rPr>
              <a:t>; i++){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pt-BR" sz="2200" b="0" strike="noStrike" spc="-1" dirty="0">
                <a:solidFill>
                  <a:srgbClr val="AD0000"/>
                </a:solidFill>
                <a:latin typeface="Consolas"/>
              </a:rPr>
              <a:t>		</a:t>
            </a:r>
            <a:r>
              <a:rPr lang="pt-BR" sz="2200" b="0" strike="noStrike" spc="-1" dirty="0" err="1">
                <a:solidFill>
                  <a:srgbClr val="AD0000"/>
                </a:solidFill>
                <a:latin typeface="Consolas"/>
              </a:rPr>
              <a:t>if</a:t>
            </a:r>
            <a:r>
              <a:rPr lang="pt-BR" sz="2200" b="0" strike="noStrike" spc="-1" dirty="0">
                <a:solidFill>
                  <a:srgbClr val="AD0000"/>
                </a:solidFill>
                <a:latin typeface="Consolas"/>
              </a:rPr>
              <a:t>(</a:t>
            </a:r>
            <a:r>
              <a:rPr lang="pt-BR" sz="2200" b="0" strike="noStrike" spc="-1" dirty="0" err="1">
                <a:solidFill>
                  <a:srgbClr val="AD0000"/>
                </a:solidFill>
                <a:latin typeface="Consolas"/>
              </a:rPr>
              <a:t>arr</a:t>
            </a:r>
            <a:r>
              <a:rPr lang="pt-BR" sz="2200" b="0" strike="noStrike" spc="-1" dirty="0">
                <a:solidFill>
                  <a:srgbClr val="AD0000"/>
                </a:solidFill>
                <a:latin typeface="Consolas"/>
              </a:rPr>
              <a:t>[i] == x) </a:t>
            </a:r>
            <a:r>
              <a:rPr lang="pt-BR" sz="2200" b="0" strike="noStrike" spc="-1" dirty="0" err="1">
                <a:solidFill>
                  <a:srgbClr val="AD0000"/>
                </a:solidFill>
                <a:latin typeface="Consolas"/>
              </a:rPr>
              <a:t>return</a:t>
            </a:r>
            <a:r>
              <a:rPr lang="pt-BR" sz="2200" b="0" strike="noStrike" spc="-1" dirty="0">
                <a:solidFill>
                  <a:srgbClr val="AD0000"/>
                </a:solidFill>
                <a:latin typeface="Consolas"/>
              </a:rPr>
              <a:t> x;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pt-BR" sz="2200" b="0" strike="noStrike" spc="-1" dirty="0">
                <a:solidFill>
                  <a:srgbClr val="AD0000"/>
                </a:solidFill>
                <a:latin typeface="Consolas"/>
              </a:rPr>
              <a:t>	}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pt-BR" sz="2200" b="0" strike="noStrike" spc="-1" dirty="0">
                <a:solidFill>
                  <a:srgbClr val="AD0000"/>
                </a:solidFill>
                <a:latin typeface="Consolas"/>
              </a:rPr>
              <a:t>	</a:t>
            </a:r>
            <a:r>
              <a:rPr lang="pt-BR" sz="2200" b="0" strike="noStrike" spc="-1" dirty="0" err="1">
                <a:solidFill>
                  <a:srgbClr val="AD0000"/>
                </a:solidFill>
                <a:latin typeface="Consolas"/>
              </a:rPr>
              <a:t>return</a:t>
            </a:r>
            <a:r>
              <a:rPr lang="pt-BR" sz="2200" b="0" strike="noStrike" spc="-1" dirty="0">
                <a:solidFill>
                  <a:srgbClr val="AD0000"/>
                </a:solidFill>
                <a:latin typeface="Consolas"/>
              </a:rPr>
              <a:t> -1;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pt-BR" sz="2200" b="0" strike="noStrike" spc="-1" dirty="0">
                <a:solidFill>
                  <a:srgbClr val="AD0000"/>
                </a:solidFill>
                <a:latin typeface="Consolas"/>
              </a:rPr>
              <a:t>}	</a:t>
            </a:r>
            <a:endParaRPr lang="pt-BR" sz="2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4174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B114AB1-885B-4992-BCD6-7A97EAC44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54</a:t>
            </a:fld>
            <a:endParaRPr lang="pt-BR" alt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70982F16-A076-45D5-B4E4-81B83B6F0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3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5702B4B8-D757-4C60-B304-330AE8D672ED}"/>
              </a:ext>
            </a:extLst>
          </p:cNvPr>
          <p:cNvSpPr/>
          <p:nvPr/>
        </p:nvSpPr>
        <p:spPr>
          <a:xfrm>
            <a:off x="658244" y="771550"/>
            <a:ext cx="8234836" cy="3800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pt-BR" sz="1800" b="0" strike="noStrike" spc="-1" dirty="0" err="1">
                <a:solidFill>
                  <a:srgbClr val="AD0000"/>
                </a:solidFill>
                <a:latin typeface="Consolas"/>
              </a:rPr>
              <a:t>double</a:t>
            </a:r>
            <a:r>
              <a:rPr lang="pt-BR" spc="-1" dirty="0">
                <a:solidFill>
                  <a:srgbClr val="AD0000"/>
                </a:solidFill>
                <a:latin typeface="Consolas"/>
              </a:rPr>
              <a:t>[]</a:t>
            </a:r>
            <a:r>
              <a:rPr lang="pt-BR" sz="1800" b="0" strike="noStrike" spc="-1" dirty="0">
                <a:solidFill>
                  <a:srgbClr val="AD0000"/>
                </a:solidFill>
                <a:latin typeface="Consolas"/>
              </a:rPr>
              <a:t> alg3(</a:t>
            </a:r>
            <a:r>
              <a:rPr lang="pt-BR" sz="1800" b="0" strike="noStrike" spc="-1" dirty="0" err="1">
                <a:solidFill>
                  <a:srgbClr val="AD0000"/>
                </a:solidFill>
                <a:latin typeface="Consolas"/>
              </a:rPr>
              <a:t>double</a:t>
            </a:r>
            <a:r>
              <a:rPr lang="pt-BR" sz="1800" b="0" strike="noStrike" spc="-1" dirty="0">
                <a:solidFill>
                  <a:srgbClr val="AD0000"/>
                </a:solidFill>
                <a:latin typeface="Consolas"/>
              </a:rPr>
              <a:t> []arr1){  </a:t>
            </a: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pt-BR" spc="-1" dirty="0">
                <a:solidFill>
                  <a:srgbClr val="AD0000"/>
                </a:solidFill>
                <a:latin typeface="Consolas"/>
              </a:rPr>
              <a:t>   </a:t>
            </a:r>
            <a:r>
              <a:rPr lang="pt-BR" sz="1800" b="0" strike="noStrike" spc="-1" dirty="0" err="1">
                <a:solidFill>
                  <a:srgbClr val="AD0000"/>
                </a:solidFill>
                <a:latin typeface="Consolas"/>
              </a:rPr>
              <a:t>double</a:t>
            </a:r>
            <a:r>
              <a:rPr lang="pt-BR" spc="-1" dirty="0">
                <a:solidFill>
                  <a:srgbClr val="AD0000"/>
                </a:solidFill>
                <a:latin typeface="Consolas"/>
              </a:rPr>
              <a:t>[] res;</a:t>
            </a:r>
            <a:endParaRPr lang="pt-BR" sz="1800" b="0" strike="noStrike" spc="-1" dirty="0">
              <a:solidFill>
                <a:srgbClr val="AD0000"/>
              </a:solidFill>
              <a:latin typeface="Consolas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pt-BR" sz="1800" b="0" strike="noStrike" spc="-1" dirty="0">
                <a:solidFill>
                  <a:srgbClr val="AD0000"/>
                </a:solidFill>
                <a:latin typeface="Consolas"/>
              </a:rPr>
              <a:t>   for(</a:t>
            </a:r>
            <a:r>
              <a:rPr lang="pt-BR" sz="1800" b="0" strike="noStrike" spc="-1" dirty="0" err="1">
                <a:solidFill>
                  <a:srgbClr val="AD0000"/>
                </a:solidFill>
                <a:latin typeface="Consolas"/>
              </a:rPr>
              <a:t>int</a:t>
            </a:r>
            <a:r>
              <a:rPr lang="pt-BR" sz="1800" b="0" strike="noStrike" spc="-1" dirty="0">
                <a:solidFill>
                  <a:srgbClr val="AD0000"/>
                </a:solidFill>
                <a:latin typeface="Consolas"/>
              </a:rPr>
              <a:t> </a:t>
            </a:r>
            <a:r>
              <a:rPr lang="pt-BR" sz="1800" b="0" strike="noStrike" spc="-1" dirty="0" err="1">
                <a:solidFill>
                  <a:srgbClr val="AD0000"/>
                </a:solidFill>
                <a:latin typeface="Consolas"/>
              </a:rPr>
              <a:t>pos</a:t>
            </a:r>
            <a:r>
              <a:rPr lang="pt-BR" sz="1800" b="0" strike="noStrike" spc="-1" dirty="0">
                <a:solidFill>
                  <a:srgbClr val="AD0000"/>
                </a:solidFill>
                <a:latin typeface="Consolas"/>
              </a:rPr>
              <a:t> = 0; </a:t>
            </a:r>
            <a:r>
              <a:rPr lang="pt-BR" sz="1800" b="0" strike="noStrike" spc="-1" dirty="0" err="1">
                <a:solidFill>
                  <a:srgbClr val="AD0000"/>
                </a:solidFill>
                <a:latin typeface="Consolas"/>
              </a:rPr>
              <a:t>pos</a:t>
            </a:r>
            <a:r>
              <a:rPr lang="pt-BR" sz="1800" b="0" strike="noStrike" spc="-1" dirty="0">
                <a:solidFill>
                  <a:srgbClr val="AD0000"/>
                </a:solidFill>
                <a:latin typeface="Consolas"/>
              </a:rPr>
              <a:t>&lt;arr1.length; </a:t>
            </a:r>
            <a:r>
              <a:rPr lang="pt-BR" sz="1800" b="0" strike="noStrike" spc="-1" dirty="0" err="1">
                <a:solidFill>
                  <a:srgbClr val="AD0000"/>
                </a:solidFill>
                <a:latin typeface="Consolas"/>
              </a:rPr>
              <a:t>pos</a:t>
            </a:r>
            <a:r>
              <a:rPr lang="pt-BR" sz="1800" b="0" strike="noStrike" spc="-1" dirty="0">
                <a:solidFill>
                  <a:srgbClr val="AD0000"/>
                </a:solidFill>
                <a:latin typeface="Consolas"/>
              </a:rPr>
              <a:t>++){</a:t>
            </a: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pt-BR" sz="1800" b="0" strike="noStrike" spc="-1" dirty="0">
                <a:solidFill>
                  <a:srgbClr val="AD0000"/>
                </a:solidFill>
                <a:latin typeface="Consolas"/>
              </a:rPr>
              <a:t>	for(</a:t>
            </a:r>
            <a:r>
              <a:rPr lang="pt-BR" sz="1800" b="0" strike="noStrike" spc="-1" dirty="0" err="1">
                <a:solidFill>
                  <a:srgbClr val="AD0000"/>
                </a:solidFill>
                <a:latin typeface="Consolas"/>
              </a:rPr>
              <a:t>int</a:t>
            </a:r>
            <a:r>
              <a:rPr lang="pt-BR" sz="1800" b="0" strike="noStrike" spc="-1" dirty="0">
                <a:solidFill>
                  <a:srgbClr val="AD0000"/>
                </a:solidFill>
                <a:latin typeface="Consolas"/>
              </a:rPr>
              <a:t> j = 0; j&lt;arr1.length; j++){</a:t>
            </a: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pt-BR" sz="1800" b="0" strike="noStrike" spc="-1" dirty="0">
                <a:solidFill>
                  <a:srgbClr val="AD0000"/>
                </a:solidFill>
                <a:latin typeface="Consolas"/>
              </a:rPr>
              <a:t>            </a:t>
            </a:r>
            <a:r>
              <a:rPr lang="pt-BR" sz="1800" b="0" strike="noStrike" spc="-1" dirty="0" err="1">
                <a:solidFill>
                  <a:srgbClr val="AD0000"/>
                </a:solidFill>
                <a:latin typeface="Consolas"/>
              </a:rPr>
              <a:t>if</a:t>
            </a:r>
            <a:r>
              <a:rPr lang="pt-BR" sz="1800" b="0" strike="noStrike" spc="-1" dirty="0">
                <a:solidFill>
                  <a:srgbClr val="AD0000"/>
                </a:solidFill>
                <a:latin typeface="Consolas"/>
              </a:rPr>
              <a:t>(j!=</a:t>
            </a:r>
            <a:r>
              <a:rPr lang="pt-BR" sz="1800" b="0" strike="noStrike" spc="-1" dirty="0" err="1">
                <a:solidFill>
                  <a:srgbClr val="AD0000"/>
                </a:solidFill>
                <a:latin typeface="Consolas"/>
              </a:rPr>
              <a:t>pos</a:t>
            </a:r>
            <a:r>
              <a:rPr lang="pt-BR" sz="1800" b="0" strike="noStrike" spc="-1" dirty="0">
                <a:solidFill>
                  <a:srgbClr val="AD0000"/>
                </a:solidFill>
                <a:latin typeface="Consolas"/>
              </a:rPr>
              <a:t>)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pt-BR" spc="-1" dirty="0">
                <a:solidFill>
                  <a:srgbClr val="AD0000"/>
                </a:solidFill>
                <a:latin typeface="Consolas"/>
              </a:rPr>
              <a:t>		</a:t>
            </a:r>
            <a:r>
              <a:rPr lang="pt-BR" sz="1800" b="0" strike="noStrike" spc="-1" dirty="0">
                <a:solidFill>
                  <a:srgbClr val="AD0000"/>
                </a:solidFill>
                <a:latin typeface="Consolas"/>
              </a:rPr>
              <a:t>res[</a:t>
            </a:r>
            <a:r>
              <a:rPr lang="pt-BR" sz="1800" b="0" strike="noStrike" spc="-1" dirty="0" err="1">
                <a:solidFill>
                  <a:srgbClr val="AD0000"/>
                </a:solidFill>
                <a:latin typeface="Consolas"/>
              </a:rPr>
              <a:t>pos</a:t>
            </a:r>
            <a:r>
              <a:rPr lang="pt-BR" sz="1800" b="0" strike="noStrike" spc="-1" dirty="0">
                <a:solidFill>
                  <a:srgbClr val="AD0000"/>
                </a:solidFill>
                <a:latin typeface="Consolas"/>
              </a:rPr>
              <a:t>] += arr1[</a:t>
            </a:r>
            <a:r>
              <a:rPr lang="pt-BR" sz="1800" b="0" strike="noStrike" spc="-1" dirty="0" err="1">
                <a:solidFill>
                  <a:srgbClr val="AD0000"/>
                </a:solidFill>
                <a:latin typeface="Consolas"/>
              </a:rPr>
              <a:t>pos</a:t>
            </a:r>
            <a:r>
              <a:rPr lang="pt-BR" sz="1800" b="0" strike="noStrike" spc="-1" dirty="0">
                <a:solidFill>
                  <a:srgbClr val="AD0000"/>
                </a:solidFill>
                <a:latin typeface="Consolas"/>
              </a:rPr>
              <a:t>]/arr1[j]; </a:t>
            </a: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pt-BR" sz="1800" b="0" strike="noStrike" spc="-1" dirty="0">
                <a:solidFill>
                  <a:srgbClr val="AD0000"/>
                </a:solidFill>
                <a:latin typeface="Consolas"/>
              </a:rPr>
              <a:t>       }</a:t>
            </a: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pt-BR" sz="1800" b="0" strike="noStrike" spc="-1" dirty="0">
                <a:solidFill>
                  <a:srgbClr val="AD0000"/>
                </a:solidFill>
                <a:latin typeface="Consolas"/>
              </a:rPr>
              <a:t>   }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pt-BR" sz="1800" b="0" strike="noStrike" spc="-1" dirty="0">
                <a:solidFill>
                  <a:srgbClr val="AD0000"/>
                </a:solidFill>
                <a:latin typeface="Consolas"/>
              </a:rPr>
              <a:t>   </a:t>
            </a:r>
            <a:r>
              <a:rPr lang="pt-BR" sz="1800" b="0" strike="noStrike" spc="-1" dirty="0" err="1">
                <a:solidFill>
                  <a:srgbClr val="AD0000"/>
                </a:solidFill>
                <a:latin typeface="Consolas"/>
              </a:rPr>
              <a:t>return</a:t>
            </a:r>
            <a:r>
              <a:rPr lang="pt-BR" sz="1800" b="0" strike="noStrike" spc="-1" dirty="0">
                <a:solidFill>
                  <a:srgbClr val="AD0000"/>
                </a:solidFill>
                <a:latin typeface="Consolas"/>
              </a:rPr>
              <a:t> res;</a:t>
            </a: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pt-BR" sz="1800" b="0" strike="noStrike" spc="-1" dirty="0">
                <a:solidFill>
                  <a:srgbClr val="AD0000"/>
                </a:solidFill>
                <a:latin typeface="Consolas"/>
              </a:rPr>
              <a:t>}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82555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B114AB1-885B-4992-BCD6-7A97EAC44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55</a:t>
            </a:fld>
            <a:endParaRPr lang="pt-BR" alt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70982F16-A076-45D5-B4E4-81B83B6F0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4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5702B4B8-D757-4C60-B304-330AE8D672ED}"/>
              </a:ext>
            </a:extLst>
          </p:cNvPr>
          <p:cNvSpPr/>
          <p:nvPr/>
        </p:nvSpPr>
        <p:spPr>
          <a:xfrm>
            <a:off x="658244" y="771550"/>
            <a:ext cx="8234836" cy="3800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pt-BR" b="0" strike="noStrike" spc="-1" dirty="0" err="1">
                <a:solidFill>
                  <a:srgbClr val="AD0000"/>
                </a:solidFill>
                <a:latin typeface="Consolas"/>
              </a:rPr>
              <a:t>public</a:t>
            </a:r>
            <a:r>
              <a:rPr lang="pt-BR" b="0" strike="noStrike" spc="-1" dirty="0">
                <a:solidFill>
                  <a:srgbClr val="AD0000"/>
                </a:solidFill>
                <a:latin typeface="Consolas"/>
              </a:rPr>
              <a:t> </a:t>
            </a:r>
            <a:r>
              <a:rPr lang="pt-BR" b="0" strike="noStrike" spc="-1" dirty="0" err="1">
                <a:solidFill>
                  <a:srgbClr val="AD0000"/>
                </a:solidFill>
                <a:latin typeface="Consolas"/>
              </a:rPr>
              <a:t>double</a:t>
            </a:r>
            <a:r>
              <a:rPr lang="pt-BR" b="0" strike="noStrike" spc="-1" dirty="0">
                <a:solidFill>
                  <a:srgbClr val="AD0000"/>
                </a:solidFill>
                <a:latin typeface="Consolas"/>
              </a:rPr>
              <a:t>[] alg4(</a:t>
            </a:r>
            <a:r>
              <a:rPr lang="pt-BR" b="0" strike="noStrike" spc="-1" dirty="0" err="1">
                <a:solidFill>
                  <a:srgbClr val="AD0000"/>
                </a:solidFill>
                <a:latin typeface="Consolas"/>
              </a:rPr>
              <a:t>int</a:t>
            </a:r>
            <a:r>
              <a:rPr lang="pt-BR" b="0" strike="noStrike" spc="-1" dirty="0">
                <a:solidFill>
                  <a:srgbClr val="AD0000"/>
                </a:solidFill>
                <a:latin typeface="Consolas"/>
              </a:rPr>
              <a:t>[] dados){        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pt-BR" b="0" strike="noStrike" spc="-1" dirty="0">
                <a:solidFill>
                  <a:srgbClr val="AD0000"/>
                </a:solidFill>
                <a:latin typeface="Consolas"/>
              </a:rPr>
              <a:t>        </a:t>
            </a:r>
            <a:r>
              <a:rPr lang="pt-BR" b="0" strike="noStrike" spc="-1" dirty="0" err="1">
                <a:solidFill>
                  <a:srgbClr val="AD0000"/>
                </a:solidFill>
                <a:latin typeface="Consolas"/>
              </a:rPr>
              <a:t>double</a:t>
            </a:r>
            <a:r>
              <a:rPr lang="pt-BR" b="0" strike="noStrike" spc="-1" dirty="0">
                <a:solidFill>
                  <a:srgbClr val="AD0000"/>
                </a:solidFill>
                <a:latin typeface="Consolas"/>
              </a:rPr>
              <a:t>[] </a:t>
            </a:r>
            <a:r>
              <a:rPr lang="pt-BR" b="0" strike="noStrike" spc="-1" dirty="0" err="1">
                <a:solidFill>
                  <a:srgbClr val="AD0000"/>
                </a:solidFill>
                <a:latin typeface="Consolas"/>
              </a:rPr>
              <a:t>vet</a:t>
            </a:r>
            <a:r>
              <a:rPr lang="pt-BR" b="0" strike="noStrike" spc="-1" dirty="0">
                <a:solidFill>
                  <a:srgbClr val="AD0000"/>
                </a:solidFill>
                <a:latin typeface="Consolas"/>
              </a:rPr>
              <a:t> = new </a:t>
            </a:r>
            <a:r>
              <a:rPr lang="pt-BR" b="0" strike="noStrike" spc="-1" dirty="0" err="1">
                <a:solidFill>
                  <a:srgbClr val="AD0000"/>
                </a:solidFill>
                <a:latin typeface="Consolas"/>
              </a:rPr>
              <a:t>double</a:t>
            </a:r>
            <a:r>
              <a:rPr lang="pt-BR" b="0" strike="noStrike" spc="-1" dirty="0">
                <a:solidFill>
                  <a:srgbClr val="AD0000"/>
                </a:solidFill>
                <a:latin typeface="Consolas"/>
              </a:rPr>
              <a:t>[</a:t>
            </a:r>
            <a:r>
              <a:rPr lang="pt-BR" b="0" strike="noStrike" spc="-1" dirty="0" err="1">
                <a:solidFill>
                  <a:srgbClr val="AD0000"/>
                </a:solidFill>
                <a:latin typeface="Consolas"/>
              </a:rPr>
              <a:t>dados.length</a:t>
            </a:r>
            <a:r>
              <a:rPr lang="pt-BR" b="0" strike="noStrike" spc="-1" dirty="0">
                <a:solidFill>
                  <a:srgbClr val="AD0000"/>
                </a:solidFill>
                <a:latin typeface="Consolas"/>
              </a:rPr>
              <a:t>];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pt-BR" b="0" strike="noStrike" spc="-1" dirty="0">
                <a:solidFill>
                  <a:srgbClr val="AD0000"/>
                </a:solidFill>
                <a:latin typeface="Consolas"/>
              </a:rPr>
              <a:t>        for(</a:t>
            </a:r>
            <a:r>
              <a:rPr lang="pt-BR" b="0" strike="noStrike" spc="-1" dirty="0" err="1">
                <a:solidFill>
                  <a:srgbClr val="AD0000"/>
                </a:solidFill>
                <a:latin typeface="Consolas"/>
              </a:rPr>
              <a:t>int</a:t>
            </a:r>
            <a:r>
              <a:rPr lang="pt-BR" b="0" strike="noStrike" spc="-1" dirty="0">
                <a:solidFill>
                  <a:srgbClr val="AD0000"/>
                </a:solidFill>
                <a:latin typeface="Consolas"/>
              </a:rPr>
              <a:t> i=0; i&lt;</a:t>
            </a:r>
            <a:r>
              <a:rPr lang="pt-BR" b="0" strike="noStrike" spc="-1" dirty="0" err="1">
                <a:solidFill>
                  <a:srgbClr val="AD0000"/>
                </a:solidFill>
                <a:latin typeface="Consolas"/>
              </a:rPr>
              <a:t>dados.length</a:t>
            </a:r>
            <a:r>
              <a:rPr lang="pt-BR" b="0" strike="noStrike" spc="-1" dirty="0">
                <a:solidFill>
                  <a:srgbClr val="AD0000"/>
                </a:solidFill>
                <a:latin typeface="Consolas"/>
              </a:rPr>
              <a:t>; i++){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pt-BR" b="0" strike="noStrike" spc="-1" dirty="0">
                <a:solidFill>
                  <a:srgbClr val="AD0000"/>
                </a:solidFill>
                <a:latin typeface="Consolas"/>
              </a:rPr>
              <a:t>            </a:t>
            </a:r>
            <a:r>
              <a:rPr lang="pt-BR" b="0" strike="noStrike" spc="-1" dirty="0" err="1">
                <a:solidFill>
                  <a:srgbClr val="AD0000"/>
                </a:solidFill>
                <a:latin typeface="Consolas"/>
              </a:rPr>
              <a:t>double</a:t>
            </a:r>
            <a:r>
              <a:rPr lang="pt-BR" b="0" strike="noStrike" spc="-1" dirty="0">
                <a:solidFill>
                  <a:srgbClr val="AD0000"/>
                </a:solidFill>
                <a:latin typeface="Consolas"/>
              </a:rPr>
              <a:t> soma=0.0;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pt-BR" b="0" strike="noStrike" spc="-1" dirty="0">
                <a:solidFill>
                  <a:srgbClr val="AD0000"/>
                </a:solidFill>
                <a:latin typeface="Consolas"/>
              </a:rPr>
              <a:t>            for(</a:t>
            </a:r>
            <a:r>
              <a:rPr lang="pt-BR" b="0" strike="noStrike" spc="-1" dirty="0" err="1">
                <a:solidFill>
                  <a:srgbClr val="AD0000"/>
                </a:solidFill>
                <a:latin typeface="Consolas"/>
              </a:rPr>
              <a:t>int</a:t>
            </a:r>
            <a:r>
              <a:rPr lang="pt-BR" b="0" strike="noStrike" spc="-1" dirty="0">
                <a:solidFill>
                  <a:srgbClr val="AD0000"/>
                </a:solidFill>
                <a:latin typeface="Consolas"/>
              </a:rPr>
              <a:t> j=0; j&lt;=i; j++)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pt-BR" b="0" strike="noStrike" spc="-1" dirty="0">
                <a:solidFill>
                  <a:srgbClr val="AD0000"/>
                </a:solidFill>
                <a:latin typeface="Consolas"/>
              </a:rPr>
              <a:t>                soma += dados[j];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pt-BR" b="0" strike="noStrike" spc="-1" dirty="0">
                <a:solidFill>
                  <a:srgbClr val="AD0000"/>
                </a:solidFill>
                <a:latin typeface="Consolas"/>
              </a:rPr>
              <a:t>            </a:t>
            </a:r>
            <a:r>
              <a:rPr lang="pt-BR" b="0" strike="noStrike" spc="-1" dirty="0" err="1">
                <a:solidFill>
                  <a:srgbClr val="AD0000"/>
                </a:solidFill>
                <a:latin typeface="Consolas"/>
              </a:rPr>
              <a:t>vet</a:t>
            </a:r>
            <a:r>
              <a:rPr lang="pt-BR" b="0" strike="noStrike" spc="-1" dirty="0">
                <a:solidFill>
                  <a:srgbClr val="AD0000"/>
                </a:solidFill>
                <a:latin typeface="Consolas"/>
              </a:rPr>
              <a:t>[i] = soma/(i+1);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pt-BR" b="0" strike="noStrike" spc="-1" dirty="0">
                <a:solidFill>
                  <a:srgbClr val="AD0000"/>
                </a:solidFill>
                <a:latin typeface="Consolas"/>
              </a:rPr>
              <a:t>        }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pt-BR" b="0" strike="noStrike" spc="-1" dirty="0">
                <a:solidFill>
                  <a:srgbClr val="AD0000"/>
                </a:solidFill>
                <a:latin typeface="Consolas"/>
              </a:rPr>
              <a:t>        </a:t>
            </a:r>
            <a:r>
              <a:rPr lang="pt-BR" b="0" strike="noStrike" spc="-1" dirty="0" err="1">
                <a:solidFill>
                  <a:srgbClr val="AD0000"/>
                </a:solidFill>
                <a:latin typeface="Consolas"/>
              </a:rPr>
              <a:t>return</a:t>
            </a:r>
            <a:r>
              <a:rPr lang="pt-BR" b="0" strike="noStrike" spc="-1" dirty="0">
                <a:solidFill>
                  <a:srgbClr val="AD0000"/>
                </a:solidFill>
                <a:latin typeface="Consolas"/>
              </a:rPr>
              <a:t> </a:t>
            </a:r>
            <a:r>
              <a:rPr lang="pt-BR" b="0" strike="noStrike" spc="-1" dirty="0" err="1">
                <a:solidFill>
                  <a:srgbClr val="AD0000"/>
                </a:solidFill>
                <a:latin typeface="Consolas"/>
              </a:rPr>
              <a:t>vet</a:t>
            </a:r>
            <a:r>
              <a:rPr lang="pt-BR" b="0" strike="noStrike" spc="-1" dirty="0">
                <a:solidFill>
                  <a:srgbClr val="AD0000"/>
                </a:solidFill>
                <a:latin typeface="Consolas"/>
              </a:rPr>
              <a:t>;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pt-BR" spc="-1" dirty="0">
                <a:solidFill>
                  <a:srgbClr val="AD0000"/>
                </a:solidFill>
                <a:latin typeface="Consolas"/>
              </a:rPr>
              <a:t>}</a:t>
            </a:r>
            <a:endParaRPr lang="pt-BR" b="0" strike="noStrike" spc="-1" dirty="0">
              <a:solidFill>
                <a:srgbClr val="AD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906290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E05D541-3F9A-4F10-95DA-4A2E3A5B13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Comportamento assintótico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BBD91676-1B08-459E-8374-DDB6EECF9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Ordens de complexidade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77FE6A1-3557-4749-83AC-D4CCDC02DC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FD6217-68CB-406F-B4EB-84FCB5AF338F}" type="slidenum">
              <a:rPr lang="pt-BR" altLang="pt-BR" smtClean="0"/>
              <a:pPr>
                <a:defRPr/>
              </a:pPr>
              <a:t>56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868809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84AB0343-1D46-4721-9A22-6DA4BF67E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Comportamento assintótico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0F70AFB-8FC1-41B1-A2D1-4EEB3F0602D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Para valores pequenos de </a:t>
            </a:r>
            <a:r>
              <a:rPr lang="pt-BR" b="1" dirty="0">
                <a:solidFill>
                  <a:srgbClr val="FF0000"/>
                </a:solidFill>
              </a:rPr>
              <a:t>n</a:t>
            </a:r>
            <a:r>
              <a:rPr lang="pt-BR" i="1" dirty="0"/>
              <a:t>, </a:t>
            </a:r>
            <a:r>
              <a:rPr lang="pt-BR" dirty="0"/>
              <a:t>qualquer algoritmo custa pouco;</a:t>
            </a:r>
          </a:p>
          <a:p>
            <a:endParaRPr lang="pt-BR" dirty="0"/>
          </a:p>
          <a:p>
            <a:r>
              <a:rPr lang="pt-BR" dirty="0"/>
              <a:t>A análise de algoritmos é importante para valores grandes (crescentes) de </a:t>
            </a:r>
            <a:r>
              <a:rPr lang="pt-BR" b="1" dirty="0">
                <a:solidFill>
                  <a:srgbClr val="FF0000"/>
                </a:solidFill>
              </a:rPr>
              <a:t>n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108FAA2-ED19-40DB-877B-DB5812512E1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5BA75DDA-B228-42B1-B378-BC171B3C0818}" type="slidenum">
              <a:rPr lang="pt-BR" altLang="pt-BR" smtClean="0"/>
              <a:pPr>
                <a:defRPr/>
              </a:pPr>
              <a:t>57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19970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32E36-EDAE-44EB-9788-3BB84EAC5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Comportamento assintótico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ED2803-C565-4C82-96BB-67DD1F31AB6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Algoritmo com f(n) = 2</a:t>
            </a:r>
            <a:r>
              <a:rPr lang="pt-BR" baseline="30000" dirty="0"/>
              <a:t>n</a:t>
            </a:r>
          </a:p>
          <a:p>
            <a:r>
              <a:rPr lang="pt-BR" dirty="0"/>
              <a:t>Computador que faça 10</a:t>
            </a:r>
            <a:r>
              <a:rPr lang="pt-BR" baseline="30000" dirty="0"/>
              <a:t>9</a:t>
            </a:r>
            <a:r>
              <a:rPr lang="pt-BR" dirty="0"/>
              <a:t> (1 bilhão) de operações por segundo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AA83025-8386-4AF3-ADE3-CE082CA928C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58</a:t>
            </a:fld>
            <a:endParaRPr lang="pt-BR" altLang="pt-BR" dirty="0"/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F7309C09-5837-4A86-8436-63C4AAE48D98}"/>
              </a:ext>
            </a:extLst>
          </p:cNvPr>
          <p:cNvGraphicFramePr>
            <a:graphicFrameLocks noGrp="1"/>
          </p:cNvGraphicFramePr>
          <p:nvPr/>
        </p:nvGraphicFramePr>
        <p:xfrm>
          <a:off x="267924" y="2483500"/>
          <a:ext cx="8784976" cy="2377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6396">
                  <a:extLst>
                    <a:ext uri="{9D8B030D-6E8A-4147-A177-3AD203B41FA5}">
                      <a16:colId xmlns:a16="http://schemas.microsoft.com/office/drawing/2014/main" val="3397188180"/>
                    </a:ext>
                  </a:extLst>
                </a:gridCol>
                <a:gridCol w="4621794">
                  <a:extLst>
                    <a:ext uri="{9D8B030D-6E8A-4147-A177-3AD203B41FA5}">
                      <a16:colId xmlns:a16="http://schemas.microsoft.com/office/drawing/2014/main" val="1177837959"/>
                    </a:ext>
                  </a:extLst>
                </a:gridCol>
                <a:gridCol w="3436786">
                  <a:extLst>
                    <a:ext uri="{9D8B030D-6E8A-4147-A177-3AD203B41FA5}">
                      <a16:colId xmlns:a16="http://schemas.microsoft.com/office/drawing/2014/main" val="3256460364"/>
                    </a:ext>
                  </a:extLst>
                </a:gridCol>
              </a:tblGrid>
              <a:tr h="324832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Delicious" pitchFamily="50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Delicious" pitchFamily="50" charset="0"/>
                        </a:rPr>
                        <a:t>f(n)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Delicious" pitchFamily="50" charset="0"/>
                        </a:rPr>
                        <a:t>Tempo estimado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992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2</a:t>
                      </a:r>
                      <a:r>
                        <a:rPr lang="pt-BR" sz="2000" baseline="300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5</a:t>
                      </a:r>
                      <a:r>
                        <a:rPr lang="pt-BR" sz="2000" baseline="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  = 32</a:t>
                      </a:r>
                      <a:endParaRPr lang="pt-BR" sz="2000" dirty="0">
                        <a:solidFill>
                          <a:srgbClr val="721015"/>
                        </a:solidFill>
                        <a:latin typeface="Delicious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0,000000032 </a:t>
                      </a:r>
                      <a:r>
                        <a:rPr lang="pt-BR" sz="2000" dirty="0" err="1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seg</a:t>
                      </a:r>
                      <a:endParaRPr lang="pt-BR" sz="2000" dirty="0">
                        <a:solidFill>
                          <a:srgbClr val="721015"/>
                        </a:solidFill>
                        <a:latin typeface="Delicious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191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2</a:t>
                      </a:r>
                      <a:r>
                        <a:rPr lang="pt-BR" sz="2000" baseline="300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10</a:t>
                      </a:r>
                      <a:r>
                        <a:rPr lang="pt-BR" sz="2000" baseline="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 = 1.024</a:t>
                      </a:r>
                      <a:endParaRPr lang="pt-BR" sz="2000" dirty="0">
                        <a:solidFill>
                          <a:srgbClr val="721015"/>
                        </a:solidFill>
                        <a:latin typeface="Delicious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0,000001024 </a:t>
                      </a:r>
                      <a:r>
                        <a:rPr lang="pt-BR" sz="2000" dirty="0" err="1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seg</a:t>
                      </a:r>
                      <a:endParaRPr lang="pt-BR" sz="2000" dirty="0">
                        <a:solidFill>
                          <a:srgbClr val="721015"/>
                        </a:solidFill>
                        <a:latin typeface="Delicious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034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2</a:t>
                      </a:r>
                      <a:r>
                        <a:rPr lang="pt-BR" sz="2000" baseline="300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20</a:t>
                      </a:r>
                      <a:r>
                        <a:rPr lang="pt-BR" sz="2000" baseline="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 = 1.048.576</a:t>
                      </a:r>
                      <a:endParaRPr lang="pt-BR" sz="2000" dirty="0">
                        <a:solidFill>
                          <a:srgbClr val="721015"/>
                        </a:solidFill>
                        <a:latin typeface="Delicious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0,001048576 </a:t>
                      </a:r>
                      <a:r>
                        <a:rPr lang="pt-BR" sz="2000" dirty="0" err="1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seg</a:t>
                      </a:r>
                      <a:endParaRPr lang="pt-BR" sz="2000" dirty="0">
                        <a:solidFill>
                          <a:srgbClr val="721015"/>
                        </a:solidFill>
                        <a:latin typeface="Delicious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363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2</a:t>
                      </a:r>
                      <a:r>
                        <a:rPr lang="pt-BR" sz="2000" baseline="300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40</a:t>
                      </a:r>
                      <a:r>
                        <a:rPr lang="pt-BR" sz="2000" baseline="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 = 1.099.511.627.776</a:t>
                      </a:r>
                      <a:endParaRPr lang="pt-BR" sz="2000" dirty="0">
                        <a:solidFill>
                          <a:srgbClr val="721015"/>
                        </a:solidFill>
                        <a:latin typeface="Delicious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1.099 </a:t>
                      </a:r>
                      <a:r>
                        <a:rPr lang="pt-BR" sz="2000" dirty="0" err="1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seg</a:t>
                      </a:r>
                      <a:r>
                        <a:rPr lang="pt-BR" sz="20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 = 18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938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2</a:t>
                      </a:r>
                      <a:r>
                        <a:rPr lang="pt-BR" sz="2000" baseline="300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80</a:t>
                      </a:r>
                      <a:r>
                        <a:rPr lang="pt-BR" sz="2000" baseline="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 = 1.208.925.819.614.629.174.706.176</a:t>
                      </a:r>
                      <a:endParaRPr lang="pt-BR" sz="2000" dirty="0">
                        <a:solidFill>
                          <a:srgbClr val="721015"/>
                        </a:solidFill>
                        <a:latin typeface="Delicious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1,2x10</a:t>
                      </a:r>
                      <a:r>
                        <a:rPr lang="pt-BR" sz="2000" baseline="300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21</a:t>
                      </a:r>
                      <a:r>
                        <a:rPr lang="pt-BR" sz="2000" baseline="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 </a:t>
                      </a:r>
                      <a:r>
                        <a:rPr lang="pt-BR" sz="2000" baseline="0" dirty="0" err="1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seg</a:t>
                      </a:r>
                      <a:r>
                        <a:rPr lang="pt-BR" sz="2000" baseline="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 = 38.308.547 anos</a:t>
                      </a:r>
                      <a:endParaRPr lang="pt-BR" sz="2000" baseline="30000" dirty="0">
                        <a:solidFill>
                          <a:srgbClr val="721015"/>
                        </a:solidFill>
                        <a:latin typeface="Delicious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474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0144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22E7C34D-FA0A-4355-9F05-09259E6F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Comportamento assintótico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277B89-E54D-4662-B4A0-9F07A0A195C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75322BE-968D-428D-AA29-E4C52094A3F7}" type="slidenum">
              <a:rPr lang="pt-BR" altLang="pt-BR" smtClean="0"/>
              <a:pPr>
                <a:defRPr/>
              </a:pPr>
              <a:t>59</a:t>
            </a:fld>
            <a:endParaRPr lang="pt-BR" altLang="pt-BR"/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92DEB71B-8158-455A-8AFD-1FA2FD731F0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7180" y="1333500"/>
            <a:ext cx="3329940" cy="3580069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Comportamento das funções de custo para valores grandes de n.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sz="2400" dirty="0">
                <a:solidFill>
                  <a:srgbClr val="FEC107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f(n) = n</a:t>
            </a:r>
            <a:r>
              <a:rPr lang="pt-BR" sz="2400" baseline="30000" dirty="0">
                <a:solidFill>
                  <a:srgbClr val="FEC107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5</a:t>
            </a:r>
          </a:p>
          <a:p>
            <a:pPr marL="0" indent="0">
              <a:buNone/>
            </a:pPr>
            <a:r>
              <a:rPr lang="pt-BR" sz="2400" dirty="0"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	</a:t>
            </a:r>
            <a:r>
              <a:rPr lang="pt-BR" sz="24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g(n) = 2</a:t>
            </a:r>
            <a:r>
              <a:rPr lang="pt-BR" sz="2400" baseline="300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n</a:t>
            </a:r>
            <a:endParaRPr lang="pt-BR" sz="2400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/>
                </a:outerShdw>
              </a:effectLst>
            </a:endParaRP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graphicFrame>
        <p:nvGraphicFramePr>
          <p:cNvPr id="18" name="Espaço Reservado para Conteúdo 8">
            <a:extLst>
              <a:ext uri="{FF2B5EF4-FFF2-40B4-BE49-F238E27FC236}">
                <a16:creationId xmlns:a16="http://schemas.microsoft.com/office/drawing/2014/main" id="{D211E0B0-BDCE-49EA-A778-FC9A78422E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6793147"/>
              </p:ext>
            </p:extLst>
          </p:nvPr>
        </p:nvGraphicFramePr>
        <p:xfrm>
          <a:off x="3463554" y="987425"/>
          <a:ext cx="5572496" cy="3925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22123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99DD5F-82B3-4E88-8A28-F2B4A0D4C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Algoritmos: algumas considerações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20E354-AD61-49CC-9907-22D4072638B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048534"/>
            <a:ext cx="8515400" cy="3888432"/>
          </a:xfrm>
        </p:spPr>
        <p:txBody>
          <a:bodyPr/>
          <a:lstStyle/>
          <a:p>
            <a:pPr>
              <a:spcBef>
                <a:spcPts val="2100"/>
              </a:spcBef>
            </a:pPr>
            <a:r>
              <a:rPr lang="pt-BR" sz="2400" dirty="0"/>
              <a:t>Algoritmos seguem regras precisas</a:t>
            </a:r>
          </a:p>
          <a:p>
            <a:pPr>
              <a:spcBef>
                <a:spcPts val="2100"/>
              </a:spcBef>
            </a:pPr>
            <a:r>
              <a:rPr lang="pt-BR" sz="2400" dirty="0"/>
              <a:t>Dispomos de um conjunto de regras finito </a:t>
            </a:r>
          </a:p>
          <a:p>
            <a:pPr lvl="1">
              <a:spcBef>
                <a:spcPts val="0"/>
              </a:spcBef>
            </a:pPr>
            <a:r>
              <a:rPr lang="pt-BR" sz="2400" dirty="0"/>
              <a:t>Linguagens de programação</a:t>
            </a:r>
          </a:p>
          <a:p>
            <a:pPr>
              <a:spcBef>
                <a:spcPts val="2100"/>
              </a:spcBef>
            </a:pPr>
            <a:r>
              <a:rPr lang="pt-BR" sz="2400" dirty="0"/>
              <a:t>Dispomos de tempo limitado para execução </a:t>
            </a:r>
          </a:p>
          <a:p>
            <a:pPr lvl="1">
              <a:spcBef>
                <a:spcPts val="0"/>
              </a:spcBef>
            </a:pPr>
            <a:r>
              <a:rPr lang="pt-BR" sz="2400" dirty="0"/>
              <a:t>Vale a pena esperar 10 anos por uma resposta?</a:t>
            </a:r>
          </a:p>
          <a:p>
            <a:pPr>
              <a:spcBef>
                <a:spcPts val="2100"/>
              </a:spcBef>
            </a:pPr>
            <a:r>
              <a:rPr lang="pt-BR" sz="2400" dirty="0"/>
              <a:t>As regras serão executadas por um computador</a:t>
            </a:r>
          </a:p>
          <a:p>
            <a:pPr lvl="1">
              <a:spcBef>
                <a:spcPts val="0"/>
              </a:spcBef>
            </a:pPr>
            <a:r>
              <a:rPr lang="pt-BR" sz="2400" dirty="0"/>
              <a:t>Existem diferentes modelos computacionais</a:t>
            </a:r>
          </a:p>
          <a:p>
            <a:endParaRPr lang="pt-BR" sz="240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20EFD69-769E-42ED-8E5D-80611828F1C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6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129023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22E7C34D-FA0A-4355-9F05-09259E6F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Comportamento assintótico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277B89-E54D-4662-B4A0-9F07A0A195C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75322BE-968D-428D-AA29-E4C52094A3F7}" type="slidenum">
              <a:rPr lang="pt-BR" altLang="pt-BR" smtClean="0"/>
              <a:pPr>
                <a:defRPr/>
              </a:pPr>
              <a:t>60</a:t>
            </a:fld>
            <a:endParaRPr lang="pt-BR" altLang="pt-BR"/>
          </a:p>
        </p:txBody>
      </p:sp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010DD9D3-B9F0-4100-B40A-37145F28445F}"/>
              </a:ext>
            </a:extLst>
          </p:cNvPr>
          <p:cNvGraphicFramePr>
            <a:graphicFrameLocks/>
          </p:cNvGraphicFramePr>
          <p:nvPr/>
        </p:nvGraphicFramePr>
        <p:xfrm>
          <a:off x="5029200" y="1165861"/>
          <a:ext cx="3865565" cy="33627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63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6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354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Delicious" pitchFamily="50" charset="0"/>
                        </a:rPr>
                        <a:t>n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Delicious" pitchFamily="50" charset="0"/>
                        </a:rPr>
                        <a:t>n</a:t>
                      </a:r>
                      <a:r>
                        <a:rPr lang="pt-BR" sz="2000" baseline="30000" dirty="0">
                          <a:latin typeface="Delicious" pitchFamily="50" charset="0"/>
                        </a:rPr>
                        <a:t>5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Delicious" pitchFamily="50" charset="0"/>
                        </a:rPr>
                        <a:t>2</a:t>
                      </a:r>
                      <a:r>
                        <a:rPr lang="pt-BR" sz="2000" baseline="30000" dirty="0">
                          <a:latin typeface="Delicious" pitchFamily="50" charset="0"/>
                        </a:rPr>
                        <a:t>n</a:t>
                      </a:r>
                    </a:p>
                  </a:txBody>
                  <a:tcPr marT="45742" marB="4574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354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1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1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2</a:t>
                      </a:r>
                    </a:p>
                  </a:txBody>
                  <a:tcPr marT="45742" marB="4574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354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2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32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4</a:t>
                      </a:r>
                    </a:p>
                  </a:txBody>
                  <a:tcPr marT="45742" marB="4574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354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4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1.024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16</a:t>
                      </a:r>
                    </a:p>
                  </a:txBody>
                  <a:tcPr marT="45742" marB="4574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354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8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32.768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256</a:t>
                      </a:r>
                    </a:p>
                  </a:txBody>
                  <a:tcPr marT="45742" marB="4574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354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16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1.048.576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65.536</a:t>
                      </a:r>
                    </a:p>
                  </a:txBody>
                  <a:tcPr marT="45742" marB="4574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354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32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33.554.432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4.294.967.296</a:t>
                      </a:r>
                    </a:p>
                  </a:txBody>
                  <a:tcPr marT="45742" marB="4574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8780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64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1,073 bilhão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18 quintilhões</a:t>
                      </a:r>
                    </a:p>
                  </a:txBody>
                  <a:tcPr marT="45742" marB="45742"/>
                </a:tc>
                <a:extLst>
                  <a:ext uri="{0D108BD9-81ED-4DB2-BD59-A6C34878D82A}">
                    <a16:rowId xmlns:a16="http://schemas.microsoft.com/office/drawing/2014/main" val="4272243567"/>
                  </a:ext>
                </a:extLst>
              </a:tr>
            </a:tbl>
          </a:graphicData>
        </a:graphic>
      </p:graphicFrame>
      <p:graphicFrame>
        <p:nvGraphicFramePr>
          <p:cNvPr id="14" name="Gráfico 13">
            <a:extLst>
              <a:ext uri="{FF2B5EF4-FFF2-40B4-BE49-F238E27FC236}">
                <a16:creationId xmlns:a16="http://schemas.microsoft.com/office/drawing/2014/main" id="{C14229FB-FFE0-4381-ABD3-6681B2779400}"/>
              </a:ext>
            </a:extLst>
          </p:cNvPr>
          <p:cNvGraphicFramePr>
            <a:graphicFrameLocks/>
          </p:cNvGraphicFramePr>
          <p:nvPr/>
        </p:nvGraphicFramePr>
        <p:xfrm>
          <a:off x="434340" y="1556187"/>
          <a:ext cx="4425692" cy="2595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79463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22E7C34D-FA0A-4355-9F05-09259E6F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Comportamento assintótico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277B89-E54D-4662-B4A0-9F07A0A195C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75322BE-968D-428D-AA29-E4C52094A3F7}" type="slidenum">
              <a:rPr lang="pt-BR" altLang="pt-BR" smtClean="0"/>
              <a:pPr>
                <a:defRPr/>
              </a:pPr>
              <a:t>61</a:t>
            </a:fld>
            <a:endParaRPr lang="pt-BR" altLang="pt-BR"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F44F5252-96AC-45FA-BD9D-367B9A78D5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5736766"/>
              </p:ext>
            </p:extLst>
          </p:nvPr>
        </p:nvGraphicFramePr>
        <p:xfrm>
          <a:off x="5084151" y="1274400"/>
          <a:ext cx="3770289" cy="347507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50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8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14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021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Delicious" pitchFamily="50" charset="0"/>
                        </a:rPr>
                        <a:t>n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Delicious" pitchFamily="50" charset="0"/>
                        </a:rPr>
                        <a:t>n</a:t>
                      </a:r>
                      <a:r>
                        <a:rPr lang="pt-BR" sz="2000" baseline="30000" dirty="0">
                          <a:latin typeface="Delicious" pitchFamily="50" charset="0"/>
                        </a:rPr>
                        <a:t>5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Delicious" pitchFamily="50" charset="0"/>
                        </a:rPr>
                        <a:t>2</a:t>
                      </a:r>
                      <a:r>
                        <a:rPr lang="pt-BR" sz="2000" baseline="30000" dirty="0">
                          <a:latin typeface="Delicious" pitchFamily="50" charset="0"/>
                        </a:rPr>
                        <a:t>n</a:t>
                      </a:r>
                    </a:p>
                  </a:txBody>
                  <a:tcPr marT="45742" marB="4574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Delicious" pitchFamily="50" charset="0"/>
                        </a:rPr>
                        <a:t>1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FF0000"/>
                          </a:solidFill>
                          <a:latin typeface="Delicious" pitchFamily="50" charset="0"/>
                        </a:rPr>
                        <a:t>1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elicious" pitchFamily="50" charset="0"/>
                        </a:rPr>
                        <a:t>2</a:t>
                      </a:r>
                    </a:p>
                  </a:txBody>
                  <a:tcPr marT="45742" marB="4574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Delicious" pitchFamily="50" charset="0"/>
                        </a:rPr>
                        <a:t>2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FF0000"/>
                          </a:solidFill>
                          <a:latin typeface="Delicious" pitchFamily="50" charset="0"/>
                        </a:rPr>
                        <a:t>32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elicious" pitchFamily="50" charset="0"/>
                        </a:rPr>
                        <a:t>4</a:t>
                      </a:r>
                    </a:p>
                  </a:txBody>
                  <a:tcPr marT="45742" marB="4574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Delicious" pitchFamily="50" charset="0"/>
                        </a:rPr>
                        <a:t>4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FF0000"/>
                          </a:solidFill>
                          <a:latin typeface="Delicious" pitchFamily="50" charset="0"/>
                        </a:rPr>
                        <a:t>1.024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elicious" pitchFamily="50" charset="0"/>
                        </a:rPr>
                        <a:t>16</a:t>
                      </a:r>
                    </a:p>
                  </a:txBody>
                  <a:tcPr marT="45742" marB="4574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Delicious" pitchFamily="50" charset="0"/>
                        </a:rPr>
                        <a:t>8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FF0000"/>
                          </a:solidFill>
                          <a:latin typeface="Delicious" pitchFamily="50" charset="0"/>
                        </a:rPr>
                        <a:t>32.768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elicious" pitchFamily="50" charset="0"/>
                        </a:rPr>
                        <a:t>256</a:t>
                      </a:r>
                    </a:p>
                  </a:txBody>
                  <a:tcPr marT="45742" marB="4574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Delicious" pitchFamily="50" charset="0"/>
                        </a:rPr>
                        <a:t>16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FF0000"/>
                          </a:solidFill>
                          <a:latin typeface="Delicious" pitchFamily="50" charset="0"/>
                        </a:rPr>
                        <a:t>1.048.576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elicious" pitchFamily="50" charset="0"/>
                        </a:rPr>
                        <a:t>65.536</a:t>
                      </a:r>
                    </a:p>
                  </a:txBody>
                  <a:tcPr marT="45742" marB="4574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Delicious" pitchFamily="50" charset="0"/>
                        </a:rPr>
                        <a:t>32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33.554.432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4.294.967.296</a:t>
                      </a:r>
                    </a:p>
                  </a:txBody>
                  <a:tcPr marT="45742" marB="4574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Delicious" pitchFamily="50" charset="0"/>
                        </a:rPr>
                        <a:t>64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1,073 bilhão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18 quintilhões</a:t>
                      </a:r>
                    </a:p>
                  </a:txBody>
                  <a:tcPr marT="45742" marB="45742"/>
                </a:tc>
                <a:extLst>
                  <a:ext uri="{0D108BD9-81ED-4DB2-BD59-A6C34878D82A}">
                    <a16:rowId xmlns:a16="http://schemas.microsoft.com/office/drawing/2014/main" val="4272243567"/>
                  </a:ext>
                </a:extLst>
              </a:tr>
            </a:tbl>
          </a:graphicData>
        </a:graphic>
      </p:graphicFrame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5E422E81-1000-4AAA-B21F-B26B7E8522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1076613"/>
              </p:ext>
            </p:extLst>
          </p:nvPr>
        </p:nvGraphicFramePr>
        <p:xfrm>
          <a:off x="289560" y="1635646"/>
          <a:ext cx="4522107" cy="25160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1869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22E7C34D-FA0A-4355-9F05-09259E6F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Comportamento assintótico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277B89-E54D-4662-B4A0-9F07A0A195C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75322BE-968D-428D-AA29-E4C52094A3F7}" type="slidenum">
              <a:rPr lang="pt-BR" altLang="pt-BR" smtClean="0"/>
              <a:pPr>
                <a:defRPr/>
              </a:pPr>
              <a:t>62</a:t>
            </a:fld>
            <a:endParaRPr lang="pt-BR" altLang="pt-BR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A6CC77B-F589-4D90-B82D-20039F19B59B}"/>
              </a:ext>
            </a:extLst>
          </p:cNvPr>
          <p:cNvGraphicFramePr>
            <a:graphicFrameLocks/>
          </p:cNvGraphicFramePr>
          <p:nvPr/>
        </p:nvGraphicFramePr>
        <p:xfrm>
          <a:off x="5134977" y="1274400"/>
          <a:ext cx="3688983" cy="347507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38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3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1925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Delicious" pitchFamily="50" charset="0"/>
                        </a:rPr>
                        <a:t>n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Delicious" pitchFamily="50" charset="0"/>
                        </a:rPr>
                        <a:t>n</a:t>
                      </a:r>
                      <a:r>
                        <a:rPr lang="pt-BR" sz="2000" baseline="30000" dirty="0">
                          <a:latin typeface="Delicious" pitchFamily="50" charset="0"/>
                        </a:rPr>
                        <a:t>5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Delicious" pitchFamily="50" charset="0"/>
                        </a:rPr>
                        <a:t>2</a:t>
                      </a:r>
                      <a:r>
                        <a:rPr lang="pt-BR" sz="2000" baseline="30000" dirty="0">
                          <a:latin typeface="Delicious" pitchFamily="50" charset="0"/>
                        </a:rPr>
                        <a:t>n</a:t>
                      </a:r>
                    </a:p>
                  </a:txBody>
                  <a:tcPr marT="45742" marB="4574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Delicious" pitchFamily="50" charset="0"/>
                        </a:rPr>
                        <a:t>1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FF0000"/>
                          </a:solidFill>
                          <a:latin typeface="Delicious" pitchFamily="50" charset="0"/>
                        </a:rPr>
                        <a:t>1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elicious" pitchFamily="50" charset="0"/>
                        </a:rPr>
                        <a:t>2</a:t>
                      </a:r>
                    </a:p>
                  </a:txBody>
                  <a:tcPr marT="45742" marB="4574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Delicious" pitchFamily="50" charset="0"/>
                        </a:rPr>
                        <a:t>2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FF0000"/>
                          </a:solidFill>
                          <a:latin typeface="Delicious" pitchFamily="50" charset="0"/>
                        </a:rPr>
                        <a:t>32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elicious" pitchFamily="50" charset="0"/>
                        </a:rPr>
                        <a:t>4</a:t>
                      </a:r>
                    </a:p>
                  </a:txBody>
                  <a:tcPr marT="45742" marB="4574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Delicious" pitchFamily="50" charset="0"/>
                        </a:rPr>
                        <a:t>4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FF0000"/>
                          </a:solidFill>
                          <a:latin typeface="Delicious" pitchFamily="50" charset="0"/>
                        </a:rPr>
                        <a:t>1.024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elicious" pitchFamily="50" charset="0"/>
                        </a:rPr>
                        <a:t>16</a:t>
                      </a:r>
                    </a:p>
                  </a:txBody>
                  <a:tcPr marT="45742" marB="4574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Delicious" pitchFamily="50" charset="0"/>
                        </a:rPr>
                        <a:t>8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FF0000"/>
                          </a:solidFill>
                          <a:latin typeface="Delicious" pitchFamily="50" charset="0"/>
                        </a:rPr>
                        <a:t>32.768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elicious" pitchFamily="50" charset="0"/>
                        </a:rPr>
                        <a:t>256</a:t>
                      </a:r>
                    </a:p>
                  </a:txBody>
                  <a:tcPr marT="45742" marB="4574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Delicious" pitchFamily="50" charset="0"/>
                        </a:rPr>
                        <a:t>16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FF0000"/>
                          </a:solidFill>
                          <a:latin typeface="Delicious" pitchFamily="50" charset="0"/>
                        </a:rPr>
                        <a:t>1.048.576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elicious" pitchFamily="50" charset="0"/>
                        </a:rPr>
                        <a:t>65.536</a:t>
                      </a:r>
                    </a:p>
                  </a:txBody>
                  <a:tcPr marT="45742" marB="4574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Delicious" pitchFamily="50" charset="0"/>
                        </a:rPr>
                        <a:t>32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elicious" pitchFamily="50" charset="0"/>
                        </a:rPr>
                        <a:t>33.554.432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FF0000"/>
                          </a:solidFill>
                          <a:latin typeface="Delicious" pitchFamily="50" charset="0"/>
                        </a:rPr>
                        <a:t>4.294.967.296</a:t>
                      </a:r>
                    </a:p>
                  </a:txBody>
                  <a:tcPr marT="45742" marB="4574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Delicious" pitchFamily="50" charset="0"/>
                        </a:rPr>
                        <a:t>64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elicious" pitchFamily="50" charset="0"/>
                        </a:rPr>
                        <a:t>1,073 bilhão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FF0000"/>
                          </a:solidFill>
                          <a:latin typeface="Delicious" pitchFamily="50" charset="0"/>
                        </a:rPr>
                        <a:t>18 quintilhões</a:t>
                      </a:r>
                    </a:p>
                  </a:txBody>
                  <a:tcPr marT="45742" marB="45742"/>
                </a:tc>
                <a:extLst>
                  <a:ext uri="{0D108BD9-81ED-4DB2-BD59-A6C34878D82A}">
                    <a16:rowId xmlns:a16="http://schemas.microsoft.com/office/drawing/2014/main" val="4272243567"/>
                  </a:ext>
                </a:extLst>
              </a:tr>
            </a:tbl>
          </a:graphicData>
        </a:graphic>
      </p:graphicFrame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E2C61F54-8876-4295-A362-3BA57142F854}"/>
              </a:ext>
            </a:extLst>
          </p:cNvPr>
          <p:cNvGraphicFramePr>
            <a:graphicFrameLocks/>
          </p:cNvGraphicFramePr>
          <p:nvPr/>
        </p:nvGraphicFramePr>
        <p:xfrm>
          <a:off x="350520" y="1635646"/>
          <a:ext cx="4424589" cy="25160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465764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22E7C34D-FA0A-4355-9F05-09259E6F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Notação O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BEED2E0E-174E-4DD6-8F5A-0C69E16C031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A notação O define, para o pior caso, o limite superior do tempo de execução de um algoritmo para todas as entradas.</a:t>
            </a:r>
          </a:p>
          <a:p>
            <a:r>
              <a:rPr lang="pt-BR" dirty="0"/>
              <a:t>Ordem de complexidade.</a:t>
            </a:r>
          </a:p>
          <a:p>
            <a:r>
              <a:rPr lang="pt-BR" dirty="0"/>
              <a:t>f(n) = 2n – 2 é O(n) 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sz="2400" i="1" dirty="0"/>
              <a:t>(lê-se “oh de N” ou “ordem de N”)</a:t>
            </a:r>
          </a:p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277B89-E54D-4662-B4A0-9F07A0A195C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75322BE-968D-428D-AA29-E4C52094A3F7}" type="slidenum">
              <a:rPr lang="pt-BR" altLang="pt-BR" smtClean="0"/>
              <a:pPr>
                <a:defRPr/>
              </a:pPr>
              <a:t>63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979895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6D742F-22BB-4631-BD9E-A32B3CA85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Notação 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E9322C-5826-4B9F-A28A-091D3879E5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f(n)=O(g(n))</a:t>
            </a:r>
          </a:p>
          <a:p>
            <a:pPr lvl="1">
              <a:spcBef>
                <a:spcPts val="1600"/>
              </a:spcBef>
            </a:pPr>
            <a:r>
              <a:rPr lang="pt-BR" dirty="0"/>
              <a:t>existe uma constante positiva c, tal que f(n) </a:t>
            </a:r>
            <a:r>
              <a:rPr lang="pt-BR" dirty="0">
                <a:sym typeface="Symbol" panose="05050102010706020507" pitchFamily="18" charset="2"/>
              </a:rPr>
              <a:t></a:t>
            </a:r>
            <a:r>
              <a:rPr lang="pt-BR" dirty="0"/>
              <a:t> c*g(n), para algum n maior que n</a:t>
            </a:r>
            <a:r>
              <a:rPr lang="pt-BR" baseline="-25000" dirty="0"/>
              <a:t>0</a:t>
            </a:r>
            <a:r>
              <a:rPr lang="pt-BR" dirty="0"/>
              <a:t>. </a:t>
            </a:r>
          </a:p>
          <a:p>
            <a:pPr lvl="1">
              <a:spcBef>
                <a:spcPts val="1600"/>
              </a:spcBef>
            </a:pPr>
            <a:r>
              <a:rPr lang="pt-BR" dirty="0"/>
              <a:t>n</a:t>
            </a:r>
            <a:r>
              <a:rPr lang="pt-BR" baseline="-25000" dirty="0"/>
              <a:t>0</a:t>
            </a:r>
            <a:r>
              <a:rPr lang="pt-BR" dirty="0"/>
              <a:t>  é o ponto de referência no gráfico em c*g(n) passa a ser, sempre, maior que f(n) </a:t>
            </a: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8BD5CF3-F717-4D16-A302-78541A0215A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64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4434736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0EA8B-C2EC-410E-A645-8586E9B3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Notação O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12B764B9-7A89-4F46-BE36-9A4A437C5D1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120140"/>
            <a:ext cx="4191594" cy="3793429"/>
          </a:xfrm>
        </p:spPr>
        <p:txBody>
          <a:bodyPr/>
          <a:lstStyle/>
          <a:p>
            <a:r>
              <a:rPr lang="pt-BR" sz="2400" dirty="0"/>
              <a:t>existe uma constante positiva c, tal que f(n)≤ c*g(n), para algum n maior que n</a:t>
            </a:r>
            <a:r>
              <a:rPr lang="pt-BR" sz="2400" baseline="-25000" dirty="0"/>
              <a:t>0</a:t>
            </a:r>
            <a:r>
              <a:rPr lang="pt-BR" sz="2400" dirty="0"/>
              <a:t>. </a:t>
            </a:r>
          </a:p>
          <a:p>
            <a:r>
              <a:rPr lang="pt-BR" sz="2400" dirty="0"/>
              <a:t>n</a:t>
            </a:r>
            <a:r>
              <a:rPr lang="pt-BR" sz="2400" baseline="-25000" dirty="0"/>
              <a:t>0</a:t>
            </a:r>
            <a:r>
              <a:rPr lang="pt-BR" sz="2400" dirty="0"/>
              <a:t>  é o ponto de referência no gráfico em c*g(n) passa a ser, sempre, maior que f(n) </a:t>
            </a:r>
          </a:p>
          <a:p>
            <a:endParaRPr lang="pt-BR" dirty="0"/>
          </a:p>
        </p:txBody>
      </p:sp>
      <p:graphicFrame>
        <p:nvGraphicFramePr>
          <p:cNvPr id="17" name="Espaço Reservado para Conteúdo 7">
            <a:extLst>
              <a:ext uri="{FF2B5EF4-FFF2-40B4-BE49-F238E27FC236}">
                <a16:creationId xmlns:a16="http://schemas.microsoft.com/office/drawing/2014/main" id="{B8932A5A-D118-4370-9623-F3C7C15B9F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4571153"/>
              </p:ext>
            </p:extLst>
          </p:nvPr>
        </p:nvGraphicFramePr>
        <p:xfrm>
          <a:off x="4937760" y="1206202"/>
          <a:ext cx="3863340" cy="32007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63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54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1805">
                <a:tc>
                  <a:txBody>
                    <a:bodyPr/>
                    <a:lstStyle/>
                    <a:p>
                      <a:r>
                        <a:rPr lang="pt-BR" sz="2400" dirty="0">
                          <a:latin typeface="Delicious" pitchFamily="50" charset="0"/>
                        </a:rPr>
                        <a:t>n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400" dirty="0">
                          <a:latin typeface="Delicious" pitchFamily="50" charset="0"/>
                        </a:rPr>
                        <a:t>2n</a:t>
                      </a:r>
                      <a:r>
                        <a:rPr lang="pt-BR" sz="2400" baseline="30000" dirty="0">
                          <a:latin typeface="Delicious" pitchFamily="50" charset="0"/>
                        </a:rPr>
                        <a:t>2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400" dirty="0">
                          <a:latin typeface="Delicious" pitchFamily="50" charset="0"/>
                        </a:rPr>
                        <a:t>n</a:t>
                      </a:r>
                      <a:r>
                        <a:rPr lang="pt-BR" sz="2400" baseline="30000" dirty="0">
                          <a:latin typeface="Delicious" pitchFamily="50" charset="0"/>
                        </a:rPr>
                        <a:t>2 +</a:t>
                      </a:r>
                      <a:r>
                        <a:rPr lang="pt-BR" sz="2400" baseline="0" dirty="0">
                          <a:latin typeface="Delicious" pitchFamily="50" charset="0"/>
                        </a:rPr>
                        <a:t>5n</a:t>
                      </a:r>
                      <a:r>
                        <a:rPr lang="pt-BR" sz="2400" baseline="30000" dirty="0">
                          <a:latin typeface="Delicious" pitchFamily="50" charset="0"/>
                        </a:rPr>
                        <a:t> </a:t>
                      </a:r>
                    </a:p>
                  </a:txBody>
                  <a:tcPr marT="45742" marB="4574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805">
                <a:tc>
                  <a:txBody>
                    <a:bodyPr/>
                    <a:lstStyle/>
                    <a:p>
                      <a:r>
                        <a:rPr lang="pt-BR" sz="2400" dirty="0">
                          <a:latin typeface="Delicious" pitchFamily="50" charset="0"/>
                        </a:rPr>
                        <a:t>1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itchFamily="50" charset="0"/>
                        </a:rPr>
                        <a:t>2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itchFamily="50" charset="0"/>
                        </a:rPr>
                        <a:t>7</a:t>
                      </a:r>
                    </a:p>
                  </a:txBody>
                  <a:tcPr marT="45742" marB="4574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805">
                <a:tc>
                  <a:txBody>
                    <a:bodyPr/>
                    <a:lstStyle/>
                    <a:p>
                      <a:r>
                        <a:rPr lang="pt-BR" sz="2400" dirty="0">
                          <a:latin typeface="Delicious" pitchFamily="50" charset="0"/>
                        </a:rPr>
                        <a:t>2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itchFamily="50" charset="0"/>
                        </a:rPr>
                        <a:t>8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itchFamily="50" charset="0"/>
                        </a:rPr>
                        <a:t>14</a:t>
                      </a:r>
                    </a:p>
                  </a:txBody>
                  <a:tcPr marT="45742" marB="4574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805">
                <a:tc>
                  <a:txBody>
                    <a:bodyPr/>
                    <a:lstStyle/>
                    <a:p>
                      <a:r>
                        <a:rPr lang="pt-BR" sz="2400" dirty="0">
                          <a:latin typeface="Delicious" pitchFamily="50" charset="0"/>
                        </a:rPr>
                        <a:t>4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itchFamily="50" charset="0"/>
                        </a:rPr>
                        <a:t>32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itchFamily="50" charset="0"/>
                        </a:rPr>
                        <a:t>36</a:t>
                      </a:r>
                    </a:p>
                  </a:txBody>
                  <a:tcPr marT="45742" marB="4574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805">
                <a:tc>
                  <a:txBody>
                    <a:bodyPr/>
                    <a:lstStyle/>
                    <a:p>
                      <a:r>
                        <a:rPr lang="pt-BR" sz="2400" dirty="0">
                          <a:latin typeface="Delicious" pitchFamily="50" charset="0"/>
                        </a:rPr>
                        <a:t>8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itchFamily="50" charset="0"/>
                        </a:rPr>
                        <a:t>128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400" dirty="0">
                          <a:latin typeface="Delicious" pitchFamily="50" charset="0"/>
                        </a:rPr>
                        <a:t>104</a:t>
                      </a:r>
                    </a:p>
                  </a:txBody>
                  <a:tcPr marT="45742" marB="4574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805">
                <a:tc>
                  <a:txBody>
                    <a:bodyPr/>
                    <a:lstStyle/>
                    <a:p>
                      <a:r>
                        <a:rPr lang="pt-BR" sz="2400" dirty="0">
                          <a:latin typeface="Delicious" pitchFamily="50" charset="0"/>
                        </a:rPr>
                        <a:t>16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itchFamily="50" charset="0"/>
                        </a:rPr>
                        <a:t>512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400" dirty="0">
                          <a:latin typeface="Delicious" pitchFamily="50" charset="0"/>
                        </a:rPr>
                        <a:t>336</a:t>
                      </a:r>
                    </a:p>
                  </a:txBody>
                  <a:tcPr marT="45742" marB="45742"/>
                </a:tc>
                <a:extLst>
                  <a:ext uri="{0D108BD9-81ED-4DB2-BD59-A6C34878D82A}">
                    <a16:rowId xmlns:a16="http://schemas.microsoft.com/office/drawing/2014/main" val="3469258016"/>
                  </a:ext>
                </a:extLst>
              </a:tr>
              <a:tr h="441805">
                <a:tc>
                  <a:txBody>
                    <a:bodyPr/>
                    <a:lstStyle/>
                    <a:p>
                      <a:r>
                        <a:rPr lang="pt-BR" sz="2400" dirty="0">
                          <a:latin typeface="Delicious" pitchFamily="50" charset="0"/>
                        </a:rPr>
                        <a:t>32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itchFamily="50" charset="0"/>
                        </a:rPr>
                        <a:t>2048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400" dirty="0">
                          <a:latin typeface="Delicious" pitchFamily="50" charset="0"/>
                        </a:rPr>
                        <a:t>1184</a:t>
                      </a:r>
                    </a:p>
                  </a:txBody>
                  <a:tcPr marT="45742" marB="45742"/>
                </a:tc>
                <a:extLst>
                  <a:ext uri="{0D108BD9-81ED-4DB2-BD59-A6C34878D82A}">
                    <a16:rowId xmlns:a16="http://schemas.microsoft.com/office/drawing/2014/main" val="1113647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66909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0EA8B-C2EC-410E-A645-8586E9B3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Notação 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2E70EA8-1FBA-4F90-8609-7D214E0D4F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112520"/>
            <a:ext cx="4191594" cy="3801049"/>
          </a:xfrm>
        </p:spPr>
        <p:txBody>
          <a:bodyPr/>
          <a:lstStyle/>
          <a:p>
            <a:r>
              <a:rPr lang="pt-BR" sz="2400" dirty="0"/>
              <a:t>existe uma constante positiva c, tal que f(n)≤ c*g(n), para algum n maior que n</a:t>
            </a:r>
            <a:r>
              <a:rPr lang="pt-BR" sz="2400" baseline="-25000" dirty="0"/>
              <a:t>0</a:t>
            </a:r>
            <a:r>
              <a:rPr lang="pt-BR" sz="2400" dirty="0"/>
              <a:t>. </a:t>
            </a:r>
            <a:r>
              <a:rPr lang="pt-BR" sz="2400" dirty="0">
                <a:solidFill>
                  <a:srgbClr val="FF0000"/>
                </a:solidFill>
              </a:rPr>
              <a:t>(c=2)</a:t>
            </a:r>
          </a:p>
          <a:p>
            <a:r>
              <a:rPr lang="pt-BR" sz="2400" dirty="0"/>
              <a:t>n</a:t>
            </a:r>
            <a:r>
              <a:rPr lang="pt-BR" sz="2400" baseline="-25000" dirty="0"/>
              <a:t>0</a:t>
            </a:r>
            <a:r>
              <a:rPr lang="pt-BR" sz="2400" dirty="0"/>
              <a:t>  é o ponto de referência no gráfico em c*g(n) passa a ser, sempre, maior que f(n)</a:t>
            </a:r>
            <a:br>
              <a:rPr lang="pt-BR" sz="2400" dirty="0"/>
            </a:br>
            <a:r>
              <a:rPr lang="pt-BR" sz="2400" dirty="0">
                <a:solidFill>
                  <a:srgbClr val="FF0000"/>
                </a:solidFill>
              </a:rPr>
              <a:t>(n</a:t>
            </a:r>
            <a:r>
              <a:rPr lang="pt-BR" sz="2400" baseline="-25000" dirty="0">
                <a:solidFill>
                  <a:srgbClr val="FF0000"/>
                </a:solidFill>
              </a:rPr>
              <a:t>0</a:t>
            </a:r>
            <a:r>
              <a:rPr lang="pt-BR" sz="2400" dirty="0">
                <a:solidFill>
                  <a:srgbClr val="FF0000"/>
                </a:solidFill>
              </a:rPr>
              <a:t>= 8)</a:t>
            </a:r>
          </a:p>
          <a:p>
            <a:endParaRPr lang="pt-BR" sz="2400" dirty="0"/>
          </a:p>
        </p:txBody>
      </p:sp>
      <p:graphicFrame>
        <p:nvGraphicFramePr>
          <p:cNvPr id="11" name="Espaço Reservado para Conteúdo 7">
            <a:extLst>
              <a:ext uri="{FF2B5EF4-FFF2-40B4-BE49-F238E27FC236}">
                <a16:creationId xmlns:a16="http://schemas.microsoft.com/office/drawing/2014/main" id="{A7BA1354-E12B-43F6-B96C-88363EC81641}"/>
              </a:ext>
            </a:extLst>
          </p:cNvPr>
          <p:cNvGraphicFramePr>
            <a:graphicFrameLocks/>
          </p:cNvGraphicFramePr>
          <p:nvPr/>
        </p:nvGraphicFramePr>
        <p:xfrm>
          <a:off x="5297522" y="1206000"/>
          <a:ext cx="3457859" cy="32007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4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9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3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2692">
                <a:tc>
                  <a:txBody>
                    <a:bodyPr/>
                    <a:lstStyle/>
                    <a:p>
                      <a:r>
                        <a:rPr lang="pt-BR" sz="2400" dirty="0">
                          <a:latin typeface="Delicious" pitchFamily="50" charset="0"/>
                        </a:rPr>
                        <a:t>n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400" dirty="0">
                          <a:latin typeface="Delicious" pitchFamily="50" charset="0"/>
                        </a:rPr>
                        <a:t>2n</a:t>
                      </a:r>
                      <a:r>
                        <a:rPr lang="pt-BR" sz="2400" baseline="30000" dirty="0">
                          <a:latin typeface="Delicious" pitchFamily="50" charset="0"/>
                        </a:rPr>
                        <a:t>2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400" dirty="0">
                          <a:latin typeface="Delicious" pitchFamily="50" charset="0"/>
                        </a:rPr>
                        <a:t>n</a:t>
                      </a:r>
                      <a:r>
                        <a:rPr lang="pt-BR" sz="2400" baseline="30000" dirty="0">
                          <a:latin typeface="Delicious" pitchFamily="50" charset="0"/>
                        </a:rPr>
                        <a:t>2 +</a:t>
                      </a:r>
                      <a:r>
                        <a:rPr lang="pt-BR" sz="2400" baseline="0" dirty="0">
                          <a:latin typeface="Delicious" pitchFamily="50" charset="0"/>
                        </a:rPr>
                        <a:t>5n</a:t>
                      </a:r>
                      <a:r>
                        <a:rPr lang="pt-BR" sz="2400" baseline="30000" dirty="0">
                          <a:latin typeface="Delicious" pitchFamily="50" charset="0"/>
                        </a:rPr>
                        <a:t> </a:t>
                      </a:r>
                    </a:p>
                  </a:txBody>
                  <a:tcPr marT="45742" marB="4574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692">
                <a:tc>
                  <a:txBody>
                    <a:bodyPr/>
                    <a:lstStyle/>
                    <a:p>
                      <a:r>
                        <a:rPr lang="pt-BR" sz="2400" dirty="0">
                          <a:latin typeface="Delicious" pitchFamily="50" charset="0"/>
                        </a:rPr>
                        <a:t>1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elicious" pitchFamily="50" charset="0"/>
                        </a:rPr>
                        <a:t>2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itchFamily="50" charset="0"/>
                        </a:rPr>
                        <a:t>7</a:t>
                      </a:r>
                    </a:p>
                  </a:txBody>
                  <a:tcPr marT="45742" marB="4574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692">
                <a:tc>
                  <a:txBody>
                    <a:bodyPr/>
                    <a:lstStyle/>
                    <a:p>
                      <a:r>
                        <a:rPr lang="pt-BR" sz="2400" dirty="0">
                          <a:latin typeface="Delicious" pitchFamily="50" charset="0"/>
                        </a:rPr>
                        <a:t>2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elicious" pitchFamily="50" charset="0"/>
                        </a:rPr>
                        <a:t>8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itchFamily="50" charset="0"/>
                        </a:rPr>
                        <a:t>14</a:t>
                      </a:r>
                    </a:p>
                  </a:txBody>
                  <a:tcPr marT="45742" marB="4574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692">
                <a:tc>
                  <a:txBody>
                    <a:bodyPr/>
                    <a:lstStyle/>
                    <a:p>
                      <a:r>
                        <a:rPr lang="pt-BR" sz="2400" dirty="0">
                          <a:latin typeface="Delicious" pitchFamily="50" charset="0"/>
                        </a:rPr>
                        <a:t>4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elicious" pitchFamily="50" charset="0"/>
                        </a:rPr>
                        <a:t>32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itchFamily="50" charset="0"/>
                        </a:rPr>
                        <a:t>36</a:t>
                      </a:r>
                    </a:p>
                  </a:txBody>
                  <a:tcPr marT="45742" marB="4574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692">
                <a:tc>
                  <a:txBody>
                    <a:bodyPr/>
                    <a:lstStyle/>
                    <a:p>
                      <a:r>
                        <a:rPr lang="pt-BR" sz="2400" dirty="0">
                          <a:latin typeface="Delicious" pitchFamily="50" charset="0"/>
                        </a:rPr>
                        <a:t>8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itchFamily="50" charset="0"/>
                        </a:rPr>
                        <a:t>128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elicious" pitchFamily="50" charset="0"/>
                        </a:rPr>
                        <a:t>104</a:t>
                      </a:r>
                    </a:p>
                  </a:txBody>
                  <a:tcPr marT="45742" marB="4574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692">
                <a:tc>
                  <a:txBody>
                    <a:bodyPr/>
                    <a:lstStyle/>
                    <a:p>
                      <a:r>
                        <a:rPr lang="pt-BR" sz="2400" dirty="0">
                          <a:latin typeface="Delicious" pitchFamily="50" charset="0"/>
                        </a:rPr>
                        <a:t>16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itchFamily="50" charset="0"/>
                        </a:rPr>
                        <a:t>512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elicious" pitchFamily="50" charset="0"/>
                        </a:rPr>
                        <a:t>336</a:t>
                      </a:r>
                    </a:p>
                  </a:txBody>
                  <a:tcPr marT="45742" marB="45742"/>
                </a:tc>
                <a:extLst>
                  <a:ext uri="{0D108BD9-81ED-4DB2-BD59-A6C34878D82A}">
                    <a16:rowId xmlns:a16="http://schemas.microsoft.com/office/drawing/2014/main" val="3469258016"/>
                  </a:ext>
                </a:extLst>
              </a:tr>
              <a:tr h="442692">
                <a:tc>
                  <a:txBody>
                    <a:bodyPr/>
                    <a:lstStyle/>
                    <a:p>
                      <a:r>
                        <a:rPr lang="pt-BR" sz="2400" dirty="0">
                          <a:latin typeface="Delicious" pitchFamily="50" charset="0"/>
                        </a:rPr>
                        <a:t>32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itchFamily="50" charset="0"/>
                        </a:rPr>
                        <a:t>2048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elicious" pitchFamily="50" charset="0"/>
                        </a:rPr>
                        <a:t>1184</a:t>
                      </a:r>
                    </a:p>
                  </a:txBody>
                  <a:tcPr marT="45742" marB="45742"/>
                </a:tc>
                <a:extLst>
                  <a:ext uri="{0D108BD9-81ED-4DB2-BD59-A6C34878D82A}">
                    <a16:rowId xmlns:a16="http://schemas.microsoft.com/office/drawing/2014/main" val="1113647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16307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0EA8B-C2EC-410E-A645-8586E9B3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Notação 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5F8572F-6DDF-458B-8C08-C09867EEF6B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Na prática, estamos querendo prever o </a:t>
            </a:r>
            <a:r>
              <a:rPr lang="pt-BR" b="1" dirty="0">
                <a:solidFill>
                  <a:srgbClr val="DA1F28"/>
                </a:solidFill>
              </a:rPr>
              <a:t>comportamento de crescimento de uma função</a:t>
            </a:r>
            <a:r>
              <a:rPr lang="pt-BR" dirty="0"/>
              <a:t>, e não seu valor absoluto. </a:t>
            </a:r>
          </a:p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0D8790-4117-486F-BF65-FE35E795EAF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75322BE-968D-428D-AA29-E4C52094A3F7}" type="slidenum">
              <a:rPr lang="pt-BR" altLang="pt-BR" smtClean="0"/>
              <a:pPr>
                <a:defRPr/>
              </a:pPr>
              <a:t>67</a:t>
            </a:fld>
            <a:endParaRPr lang="pt-BR" altLang="pt-BR"/>
          </a:p>
        </p:txBody>
      </p:sp>
      <p:graphicFrame>
        <p:nvGraphicFramePr>
          <p:cNvPr id="8" name="Espaço Reservado para Conteúdo 7">
            <a:extLst>
              <a:ext uri="{FF2B5EF4-FFF2-40B4-BE49-F238E27FC236}">
                <a16:creationId xmlns:a16="http://schemas.microsoft.com/office/drawing/2014/main" id="{008ECB6C-0B05-4F1C-BE1B-A7FB54DA64E9}"/>
              </a:ext>
            </a:extLst>
          </p:cNvPr>
          <p:cNvGraphicFramePr>
            <a:graphicFrameLocks/>
          </p:cNvGraphicFramePr>
          <p:nvPr/>
        </p:nvGraphicFramePr>
        <p:xfrm>
          <a:off x="1187622" y="2395288"/>
          <a:ext cx="7128793" cy="23777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37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7573">
                  <a:extLst>
                    <a:ext uri="{9D8B030D-6E8A-4147-A177-3AD203B41FA5}">
                      <a16:colId xmlns:a16="http://schemas.microsoft.com/office/drawing/2014/main" val="393705310"/>
                    </a:ext>
                  </a:extLst>
                </a:gridCol>
                <a:gridCol w="1592602">
                  <a:extLst>
                    <a:ext uri="{9D8B030D-6E8A-4147-A177-3AD203B41FA5}">
                      <a16:colId xmlns:a16="http://schemas.microsoft.com/office/drawing/2014/main" val="581326062"/>
                    </a:ext>
                  </a:extLst>
                </a:gridCol>
                <a:gridCol w="1516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4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374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Delicious" pitchFamily="50" charset="0"/>
                        </a:rPr>
                        <a:t>n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Delicious" pitchFamily="50" charset="0"/>
                        </a:rPr>
                        <a:t>5n</a:t>
                      </a:r>
                      <a:r>
                        <a:rPr lang="pt-BR" sz="2000" baseline="0" dirty="0">
                          <a:latin typeface="Delicious" pitchFamily="50" charset="0"/>
                        </a:rPr>
                        <a:t>+10</a:t>
                      </a:r>
                      <a:endParaRPr lang="pt-BR" sz="2000" baseline="30000" dirty="0">
                        <a:latin typeface="Delicious" pitchFamily="50" charset="0"/>
                      </a:endParaRP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Delicious" pitchFamily="50" charset="0"/>
                        </a:rPr>
                        <a:t>n</a:t>
                      </a:r>
                      <a:r>
                        <a:rPr lang="pt-BR" sz="2000" baseline="30000" dirty="0">
                          <a:latin typeface="Delicious" pitchFamily="50" charset="0"/>
                        </a:rPr>
                        <a:t>2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Delicious" pitchFamily="50" charset="0"/>
                        </a:rPr>
                        <a:t>2n</a:t>
                      </a:r>
                      <a:r>
                        <a:rPr lang="pt-BR" sz="2000" baseline="30000" dirty="0">
                          <a:latin typeface="Delicious" pitchFamily="50" charset="0"/>
                        </a:rPr>
                        <a:t>2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Delicious" pitchFamily="50" charset="0"/>
                        </a:rPr>
                        <a:t>n</a:t>
                      </a:r>
                      <a:r>
                        <a:rPr lang="pt-BR" sz="2000" baseline="30000" dirty="0">
                          <a:latin typeface="Delicious" pitchFamily="50" charset="0"/>
                        </a:rPr>
                        <a:t>2 +</a:t>
                      </a:r>
                      <a:r>
                        <a:rPr lang="pt-BR" sz="2000" baseline="0" dirty="0">
                          <a:latin typeface="Delicious" pitchFamily="50" charset="0"/>
                        </a:rPr>
                        <a:t>5n</a:t>
                      </a:r>
                      <a:r>
                        <a:rPr lang="pt-BR" sz="2000" baseline="30000" dirty="0">
                          <a:latin typeface="Delicious" pitchFamily="50" charset="0"/>
                        </a:rPr>
                        <a:t> </a:t>
                      </a:r>
                    </a:p>
                  </a:txBody>
                  <a:tcPr marT="45742" marB="4574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374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1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15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1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2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7</a:t>
                      </a:r>
                    </a:p>
                  </a:txBody>
                  <a:tcPr marT="45742" marB="4574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374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10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60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100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200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150</a:t>
                      </a:r>
                    </a:p>
                  </a:txBody>
                  <a:tcPr marT="45742" marB="4574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374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100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510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1.000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2.000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1.500</a:t>
                      </a:r>
                    </a:p>
                  </a:txBody>
                  <a:tcPr marT="45742" marB="4574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374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1000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5.010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1.000.000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2.000.000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1.005.000</a:t>
                      </a:r>
                    </a:p>
                  </a:txBody>
                  <a:tcPr marT="45742" marB="4574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374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10.000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50.010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100.000.000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200.000.000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100.050.000</a:t>
                      </a:r>
                    </a:p>
                  </a:txBody>
                  <a:tcPr marT="45742" marB="45742"/>
                </a:tc>
                <a:extLst>
                  <a:ext uri="{0D108BD9-81ED-4DB2-BD59-A6C34878D82A}">
                    <a16:rowId xmlns:a16="http://schemas.microsoft.com/office/drawing/2014/main" val="3469258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22082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0EA8B-C2EC-410E-A645-8586E9B3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Notação 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5F8572F-6DDF-458B-8C08-C09867EEF6B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f(n) = 5n+10 = O(n)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0D8790-4117-486F-BF65-FE35E795EAF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75322BE-968D-428D-AA29-E4C52094A3F7}" type="slidenum">
              <a:rPr lang="pt-BR" altLang="pt-BR" smtClean="0"/>
              <a:pPr>
                <a:defRPr/>
              </a:pPr>
              <a:t>68</a:t>
            </a:fld>
            <a:endParaRPr lang="pt-BR" altLang="pt-BR"/>
          </a:p>
        </p:txBody>
      </p:sp>
      <p:graphicFrame>
        <p:nvGraphicFramePr>
          <p:cNvPr id="8" name="Espaço Reservado para Conteúdo 7">
            <a:extLst>
              <a:ext uri="{FF2B5EF4-FFF2-40B4-BE49-F238E27FC236}">
                <a16:creationId xmlns:a16="http://schemas.microsoft.com/office/drawing/2014/main" id="{008ECB6C-0B05-4F1C-BE1B-A7FB54DA64E9}"/>
              </a:ext>
            </a:extLst>
          </p:cNvPr>
          <p:cNvGraphicFramePr>
            <a:graphicFrameLocks/>
          </p:cNvGraphicFramePr>
          <p:nvPr/>
        </p:nvGraphicFramePr>
        <p:xfrm>
          <a:off x="1258651" y="987574"/>
          <a:ext cx="7128793" cy="23777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37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7573">
                  <a:extLst>
                    <a:ext uri="{9D8B030D-6E8A-4147-A177-3AD203B41FA5}">
                      <a16:colId xmlns:a16="http://schemas.microsoft.com/office/drawing/2014/main" val="393705310"/>
                    </a:ext>
                  </a:extLst>
                </a:gridCol>
                <a:gridCol w="1592602">
                  <a:extLst>
                    <a:ext uri="{9D8B030D-6E8A-4147-A177-3AD203B41FA5}">
                      <a16:colId xmlns:a16="http://schemas.microsoft.com/office/drawing/2014/main" val="581326062"/>
                    </a:ext>
                  </a:extLst>
                </a:gridCol>
                <a:gridCol w="1516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4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374">
                <a:tc>
                  <a:txBody>
                    <a:bodyPr/>
                    <a:lstStyle/>
                    <a:p>
                      <a:r>
                        <a:rPr lang="pt-BR" sz="2000" b="1" dirty="0">
                          <a:latin typeface="Delicious" pitchFamily="50" charset="0"/>
                        </a:rPr>
                        <a:t>n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b="1" dirty="0">
                          <a:latin typeface="Delicious" pitchFamily="50" charset="0"/>
                        </a:rPr>
                        <a:t>5n</a:t>
                      </a:r>
                      <a:r>
                        <a:rPr lang="pt-BR" sz="2000" b="1" baseline="0" dirty="0">
                          <a:latin typeface="Delicious" pitchFamily="50" charset="0"/>
                        </a:rPr>
                        <a:t>+10</a:t>
                      </a:r>
                      <a:endParaRPr lang="pt-BR" sz="2000" b="1" baseline="30000" dirty="0">
                        <a:latin typeface="Delicious" pitchFamily="50" charset="0"/>
                      </a:endParaRP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b="1" dirty="0">
                          <a:latin typeface="Delicious" pitchFamily="50" charset="0"/>
                        </a:rPr>
                        <a:t>n</a:t>
                      </a:r>
                      <a:r>
                        <a:rPr lang="pt-BR" sz="2000" b="1" baseline="30000" dirty="0">
                          <a:latin typeface="Delicious" pitchFamily="50" charset="0"/>
                        </a:rPr>
                        <a:t>2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b="1" dirty="0">
                          <a:latin typeface="Delicious" pitchFamily="50" charset="0"/>
                        </a:rPr>
                        <a:t>2n</a:t>
                      </a:r>
                      <a:r>
                        <a:rPr lang="pt-BR" sz="2000" b="1" baseline="30000" dirty="0">
                          <a:latin typeface="Delicious" pitchFamily="50" charset="0"/>
                        </a:rPr>
                        <a:t>2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b="1" dirty="0">
                          <a:latin typeface="Delicious" pitchFamily="50" charset="0"/>
                        </a:rPr>
                        <a:t>n</a:t>
                      </a:r>
                      <a:r>
                        <a:rPr lang="pt-BR" sz="2000" b="1" baseline="30000" dirty="0">
                          <a:latin typeface="Delicious" pitchFamily="50" charset="0"/>
                        </a:rPr>
                        <a:t>2 +</a:t>
                      </a:r>
                      <a:r>
                        <a:rPr lang="pt-BR" sz="2000" b="1" baseline="0" dirty="0">
                          <a:latin typeface="Delicious" pitchFamily="50" charset="0"/>
                        </a:rPr>
                        <a:t>5n</a:t>
                      </a:r>
                      <a:r>
                        <a:rPr lang="pt-BR" sz="2000" b="1" baseline="30000" dirty="0">
                          <a:latin typeface="Delicious" pitchFamily="50" charset="0"/>
                        </a:rPr>
                        <a:t> </a:t>
                      </a:r>
                    </a:p>
                  </a:txBody>
                  <a:tcPr marT="45742" marB="4574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374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Delicious" pitchFamily="50" charset="0"/>
                        </a:rPr>
                        <a:t>1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  <a:latin typeface="Delicious" pitchFamily="50" charset="0"/>
                        </a:rPr>
                        <a:t>15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  <a:latin typeface="Delicious" pitchFamily="50" charset="0"/>
                        </a:rPr>
                        <a:t>1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  <a:latin typeface="Delicious" pitchFamily="50" charset="0"/>
                        </a:rPr>
                        <a:t>2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  <a:latin typeface="Delicious" pitchFamily="50" charset="0"/>
                        </a:rPr>
                        <a:t>7</a:t>
                      </a:r>
                    </a:p>
                  </a:txBody>
                  <a:tcPr marT="45742" marB="4574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374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FF0000"/>
                          </a:solidFill>
                          <a:latin typeface="Delicious" pitchFamily="50" charset="0"/>
                        </a:rPr>
                        <a:t>1</a:t>
                      </a:r>
                      <a:r>
                        <a:rPr lang="pt-BR" sz="2000" dirty="0">
                          <a:latin typeface="Delicious" pitchFamily="50" charset="0"/>
                        </a:rPr>
                        <a:t>0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FF0000"/>
                          </a:solidFill>
                          <a:latin typeface="Delicious" pitchFamily="50" charset="0"/>
                        </a:rPr>
                        <a:t>6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Delicious" pitchFamily="50" charset="0"/>
                        </a:rPr>
                        <a:t>0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  <a:latin typeface="Delicious" pitchFamily="50" charset="0"/>
                        </a:rPr>
                        <a:t>100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  <a:latin typeface="Delicious" pitchFamily="50" charset="0"/>
                        </a:rPr>
                        <a:t>200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  <a:latin typeface="Delicious" pitchFamily="50" charset="0"/>
                        </a:rPr>
                        <a:t>150</a:t>
                      </a:r>
                    </a:p>
                  </a:txBody>
                  <a:tcPr marT="45742" marB="4574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374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FF0000"/>
                          </a:solidFill>
                          <a:latin typeface="Delicious" pitchFamily="50" charset="0"/>
                        </a:rPr>
                        <a:t>1</a:t>
                      </a:r>
                      <a:r>
                        <a:rPr lang="pt-BR" sz="2000" dirty="0">
                          <a:latin typeface="Delicious" pitchFamily="50" charset="0"/>
                        </a:rPr>
                        <a:t>00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FF0000"/>
                          </a:solidFill>
                          <a:latin typeface="Delicious" pitchFamily="50" charset="0"/>
                        </a:rPr>
                        <a:t>5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Delicious" pitchFamily="50" charset="0"/>
                        </a:rPr>
                        <a:t>10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  <a:latin typeface="Delicious" pitchFamily="50" charset="0"/>
                        </a:rPr>
                        <a:t>1.000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  <a:latin typeface="Delicious" pitchFamily="50" charset="0"/>
                        </a:rPr>
                        <a:t>2.000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  <a:latin typeface="Delicious" pitchFamily="50" charset="0"/>
                        </a:rPr>
                        <a:t>1.500</a:t>
                      </a:r>
                    </a:p>
                  </a:txBody>
                  <a:tcPr marT="45742" marB="4574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374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FF0000"/>
                          </a:solidFill>
                          <a:latin typeface="Delicious" pitchFamily="50" charset="0"/>
                        </a:rPr>
                        <a:t>1.</a:t>
                      </a:r>
                      <a:r>
                        <a:rPr lang="pt-BR" sz="2000" dirty="0">
                          <a:latin typeface="Delicious" pitchFamily="50" charset="0"/>
                        </a:rPr>
                        <a:t>000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FF0000"/>
                          </a:solidFill>
                          <a:latin typeface="Delicious" pitchFamily="50" charset="0"/>
                        </a:rPr>
                        <a:t>5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Delicious" pitchFamily="50" charset="0"/>
                        </a:rPr>
                        <a:t>.010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  <a:latin typeface="Delicious" pitchFamily="50" charset="0"/>
                        </a:rPr>
                        <a:t>1.000.000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  <a:latin typeface="Delicious" pitchFamily="50" charset="0"/>
                        </a:rPr>
                        <a:t>2.000.000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  <a:latin typeface="Delicious" pitchFamily="50" charset="0"/>
                        </a:rPr>
                        <a:t>1.005.000</a:t>
                      </a:r>
                    </a:p>
                  </a:txBody>
                  <a:tcPr marT="45742" marB="4574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374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FF0000"/>
                          </a:solidFill>
                          <a:latin typeface="Delicious" pitchFamily="50" charset="0"/>
                        </a:rPr>
                        <a:t>10</a:t>
                      </a:r>
                      <a:r>
                        <a:rPr lang="pt-BR" sz="2000" dirty="0">
                          <a:latin typeface="Delicious" pitchFamily="50" charset="0"/>
                        </a:rPr>
                        <a:t>.000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FF0000"/>
                          </a:solidFill>
                          <a:latin typeface="Delicious" pitchFamily="50" charset="0"/>
                        </a:rPr>
                        <a:t>50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Delicious" pitchFamily="50" charset="0"/>
                        </a:rPr>
                        <a:t>.010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  <a:latin typeface="Delicious" pitchFamily="50" charset="0"/>
                        </a:rPr>
                        <a:t>100.000.000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  <a:latin typeface="Delicious" pitchFamily="50" charset="0"/>
                        </a:rPr>
                        <a:t>200.000.000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  <a:latin typeface="Delicious" pitchFamily="50" charset="0"/>
                        </a:rPr>
                        <a:t>100.050.000</a:t>
                      </a:r>
                    </a:p>
                  </a:txBody>
                  <a:tcPr marT="45742" marB="45742"/>
                </a:tc>
                <a:extLst>
                  <a:ext uri="{0D108BD9-81ED-4DB2-BD59-A6C34878D82A}">
                    <a16:rowId xmlns:a16="http://schemas.microsoft.com/office/drawing/2014/main" val="3469258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2302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0EA8B-C2EC-410E-A645-8586E9B3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Notação 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5F8572F-6DDF-458B-8C08-C09867EEF6B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f(n) = 2n² = O(n²)</a:t>
            </a:r>
          </a:p>
          <a:p>
            <a:pPr marL="0" indent="0">
              <a:buNone/>
            </a:pPr>
            <a:r>
              <a:rPr lang="pt-BR" dirty="0"/>
              <a:t>g(n) = n² + 5n = O(n²)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0D8790-4117-486F-BF65-FE35E795EAF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75322BE-968D-428D-AA29-E4C52094A3F7}" type="slidenum">
              <a:rPr lang="pt-BR" altLang="pt-BR" smtClean="0"/>
              <a:pPr>
                <a:defRPr/>
              </a:pPr>
              <a:t>69</a:t>
            </a:fld>
            <a:endParaRPr lang="pt-BR" altLang="pt-BR"/>
          </a:p>
        </p:txBody>
      </p:sp>
      <p:graphicFrame>
        <p:nvGraphicFramePr>
          <p:cNvPr id="9" name="Espaço Reservado para Conteúdo 7">
            <a:extLst>
              <a:ext uri="{FF2B5EF4-FFF2-40B4-BE49-F238E27FC236}">
                <a16:creationId xmlns:a16="http://schemas.microsoft.com/office/drawing/2014/main" id="{B5931BFA-2635-43F9-B5CE-5F989432A83A}"/>
              </a:ext>
            </a:extLst>
          </p:cNvPr>
          <p:cNvGraphicFramePr>
            <a:graphicFrameLocks/>
          </p:cNvGraphicFramePr>
          <p:nvPr/>
        </p:nvGraphicFramePr>
        <p:xfrm>
          <a:off x="1258651" y="987574"/>
          <a:ext cx="7128793" cy="23777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37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7573">
                  <a:extLst>
                    <a:ext uri="{9D8B030D-6E8A-4147-A177-3AD203B41FA5}">
                      <a16:colId xmlns:a16="http://schemas.microsoft.com/office/drawing/2014/main" val="393705310"/>
                    </a:ext>
                  </a:extLst>
                </a:gridCol>
                <a:gridCol w="1592602">
                  <a:extLst>
                    <a:ext uri="{9D8B030D-6E8A-4147-A177-3AD203B41FA5}">
                      <a16:colId xmlns:a16="http://schemas.microsoft.com/office/drawing/2014/main" val="581326062"/>
                    </a:ext>
                  </a:extLst>
                </a:gridCol>
                <a:gridCol w="1516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4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374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Delicious" pitchFamily="50" charset="0"/>
                        </a:rPr>
                        <a:t>n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Delicious" pitchFamily="50" charset="0"/>
                        </a:rPr>
                        <a:t>5n</a:t>
                      </a:r>
                      <a:r>
                        <a:rPr lang="pt-BR" sz="2000" baseline="0" dirty="0">
                          <a:latin typeface="Delicious" pitchFamily="50" charset="0"/>
                        </a:rPr>
                        <a:t>+10</a:t>
                      </a:r>
                      <a:endParaRPr lang="pt-BR" sz="2000" baseline="30000" dirty="0">
                        <a:latin typeface="Delicious" pitchFamily="50" charset="0"/>
                      </a:endParaRP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Delicious" pitchFamily="50" charset="0"/>
                        </a:rPr>
                        <a:t>n</a:t>
                      </a:r>
                      <a:r>
                        <a:rPr lang="pt-BR" sz="2000" baseline="30000" dirty="0">
                          <a:latin typeface="Delicious" pitchFamily="50" charset="0"/>
                        </a:rPr>
                        <a:t>2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Delicious" pitchFamily="50" charset="0"/>
                        </a:rPr>
                        <a:t>2n</a:t>
                      </a:r>
                      <a:r>
                        <a:rPr lang="pt-BR" sz="2000" baseline="30000" dirty="0">
                          <a:latin typeface="Delicious" pitchFamily="50" charset="0"/>
                        </a:rPr>
                        <a:t>2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Delicious" pitchFamily="50" charset="0"/>
                        </a:rPr>
                        <a:t>n</a:t>
                      </a:r>
                      <a:r>
                        <a:rPr lang="pt-BR" sz="2000" baseline="30000" dirty="0">
                          <a:latin typeface="Delicious" pitchFamily="50" charset="0"/>
                        </a:rPr>
                        <a:t>2 +</a:t>
                      </a:r>
                      <a:r>
                        <a:rPr lang="pt-BR" sz="2000" baseline="0" dirty="0">
                          <a:latin typeface="Delicious" pitchFamily="50" charset="0"/>
                        </a:rPr>
                        <a:t>5n</a:t>
                      </a:r>
                      <a:r>
                        <a:rPr lang="pt-BR" sz="2000" baseline="30000" dirty="0">
                          <a:latin typeface="Delicious" pitchFamily="50" charset="0"/>
                        </a:rPr>
                        <a:t> </a:t>
                      </a:r>
                    </a:p>
                  </a:txBody>
                  <a:tcPr marT="45742" marB="4574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374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  <a:latin typeface="Delicious" pitchFamily="50" charset="0"/>
                        </a:rPr>
                        <a:t>1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  <a:latin typeface="Delicious" pitchFamily="50" charset="0"/>
                        </a:rPr>
                        <a:t>15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DA1F28"/>
                          </a:solidFill>
                          <a:latin typeface="Delicious" pitchFamily="50" charset="0"/>
                        </a:rPr>
                        <a:t>1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DA1F28"/>
                          </a:solidFill>
                          <a:latin typeface="Delicious" pitchFamily="50" charset="0"/>
                        </a:rPr>
                        <a:t>2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DA1F28"/>
                          </a:solidFill>
                          <a:latin typeface="Delicious" pitchFamily="50" charset="0"/>
                        </a:rPr>
                        <a:t>7</a:t>
                      </a:r>
                    </a:p>
                  </a:txBody>
                  <a:tcPr marT="45742" marB="4574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374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  <a:latin typeface="Delicious" pitchFamily="50" charset="0"/>
                        </a:rPr>
                        <a:t>10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  <a:latin typeface="Delicious" pitchFamily="50" charset="0"/>
                        </a:rPr>
                        <a:t>60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DA1F28"/>
                          </a:solidFill>
                          <a:latin typeface="Delicious" pitchFamily="50" charset="0"/>
                        </a:rPr>
                        <a:t>1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Delicious" pitchFamily="50" charset="0"/>
                        </a:rPr>
                        <a:t>00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DA1F28"/>
                          </a:solidFill>
                          <a:latin typeface="Delicious" pitchFamily="50" charset="0"/>
                        </a:rPr>
                        <a:t>2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Delicious" pitchFamily="50" charset="0"/>
                        </a:rPr>
                        <a:t>00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DA1F28"/>
                          </a:solidFill>
                          <a:latin typeface="Delicious" pitchFamily="50" charset="0"/>
                        </a:rPr>
                        <a:t>1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Delicious" pitchFamily="50" charset="0"/>
                        </a:rPr>
                        <a:t>50</a:t>
                      </a:r>
                    </a:p>
                  </a:txBody>
                  <a:tcPr marT="45742" marB="4574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374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  <a:latin typeface="Delicious" pitchFamily="50" charset="0"/>
                        </a:rPr>
                        <a:t>100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  <a:latin typeface="Delicious" pitchFamily="50" charset="0"/>
                        </a:rPr>
                        <a:t>510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DA1F28"/>
                          </a:solidFill>
                          <a:latin typeface="Delicious" pitchFamily="50" charset="0"/>
                        </a:rPr>
                        <a:t>1.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Delicious" pitchFamily="50" charset="0"/>
                        </a:rPr>
                        <a:t>000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DA1F28"/>
                          </a:solidFill>
                          <a:latin typeface="Delicious" pitchFamily="50" charset="0"/>
                        </a:rPr>
                        <a:t>2.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Delicious" pitchFamily="50" charset="0"/>
                        </a:rPr>
                        <a:t>000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DA1F28"/>
                          </a:solidFill>
                          <a:latin typeface="Delicious" pitchFamily="50" charset="0"/>
                        </a:rPr>
                        <a:t>1.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Delicious" pitchFamily="50" charset="0"/>
                        </a:rPr>
                        <a:t>500</a:t>
                      </a:r>
                    </a:p>
                  </a:txBody>
                  <a:tcPr marT="45742" marB="4574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374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  <a:latin typeface="Delicious" pitchFamily="50" charset="0"/>
                        </a:rPr>
                        <a:t>1.000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  <a:latin typeface="Delicious" pitchFamily="50" charset="0"/>
                        </a:rPr>
                        <a:t>5.010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DA1F28"/>
                          </a:solidFill>
                          <a:latin typeface="Delicious" pitchFamily="50" charset="0"/>
                        </a:rPr>
                        <a:t>1.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Delicious" pitchFamily="50" charset="0"/>
                        </a:rPr>
                        <a:t>000.000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DA1F28"/>
                          </a:solidFill>
                          <a:latin typeface="Delicious" pitchFamily="50" charset="0"/>
                        </a:rPr>
                        <a:t>2.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Delicious" pitchFamily="50" charset="0"/>
                        </a:rPr>
                        <a:t>000.000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DA1F28"/>
                          </a:solidFill>
                          <a:latin typeface="Delicious" pitchFamily="50" charset="0"/>
                        </a:rPr>
                        <a:t>1.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Delicious" pitchFamily="50" charset="0"/>
                        </a:rPr>
                        <a:t>005.000</a:t>
                      </a:r>
                    </a:p>
                  </a:txBody>
                  <a:tcPr marT="45742" marB="4574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374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  <a:latin typeface="Delicious" pitchFamily="50" charset="0"/>
                        </a:rPr>
                        <a:t>10.000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  <a:latin typeface="Delicious" pitchFamily="50" charset="0"/>
                        </a:rPr>
                        <a:t>50.010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DA1F28"/>
                          </a:solidFill>
                          <a:latin typeface="Delicious" pitchFamily="50" charset="0"/>
                        </a:rPr>
                        <a:t>100.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Delicious" pitchFamily="50" charset="0"/>
                        </a:rPr>
                        <a:t>000.000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DA1F28"/>
                          </a:solidFill>
                          <a:latin typeface="Delicious" pitchFamily="50" charset="0"/>
                        </a:rPr>
                        <a:t>200.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Delicious" pitchFamily="50" charset="0"/>
                        </a:rPr>
                        <a:t>000.000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DA1F28"/>
                          </a:solidFill>
                          <a:latin typeface="Delicious" pitchFamily="50" charset="0"/>
                        </a:rPr>
                        <a:t>100.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Delicious" pitchFamily="50" charset="0"/>
                        </a:rPr>
                        <a:t>050.000</a:t>
                      </a:r>
                    </a:p>
                  </a:txBody>
                  <a:tcPr marT="45742" marB="45742"/>
                </a:tc>
                <a:extLst>
                  <a:ext uri="{0D108BD9-81ED-4DB2-BD59-A6C34878D82A}">
                    <a16:rowId xmlns:a16="http://schemas.microsoft.com/office/drawing/2014/main" val="3469258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636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8247C6-19F2-4D0A-84E8-D0991D9DA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Complexidade de algoritmos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214C03-84FD-40B6-946E-208FB4050F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137593"/>
            <a:ext cx="8515400" cy="3888432"/>
          </a:xfrm>
        </p:spPr>
        <p:txBody>
          <a:bodyPr/>
          <a:lstStyle/>
          <a:p>
            <a:r>
              <a:rPr lang="pt-BR" sz="2400" dirty="0"/>
              <a:t>A </a:t>
            </a:r>
            <a:r>
              <a:rPr lang="pt-BR" sz="2400" b="1" dirty="0">
                <a:solidFill>
                  <a:srgbClr val="DA1F28"/>
                </a:solidFill>
              </a:rPr>
              <a:t>complexidade</a:t>
            </a:r>
            <a:r>
              <a:rPr lang="pt-BR" sz="2400" dirty="0"/>
              <a:t> de um algoritmo é a medida do </a:t>
            </a:r>
            <a:r>
              <a:rPr lang="pt-BR" sz="2400" b="1" dirty="0">
                <a:solidFill>
                  <a:srgbClr val="FF0000"/>
                </a:solidFill>
              </a:rPr>
              <a:t>custo de sua execução</a:t>
            </a:r>
            <a:r>
              <a:rPr lang="pt-BR" sz="2400" b="1" dirty="0"/>
              <a:t> </a:t>
            </a:r>
            <a:r>
              <a:rPr lang="pt-BR" sz="2400" dirty="0"/>
              <a:t>em uma entrada de dados de tamanho </a:t>
            </a:r>
            <a:r>
              <a:rPr lang="pt-BR" sz="2400" b="1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F091153-4FF8-4E1A-8F63-5E8216E25DE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7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85322262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3DBF3DB1-8407-463D-B172-CC609A6428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AFE38C3-E3CC-4996-9CD2-C894E90BB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 de complexidade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C43DE66-1C1D-47C0-BD37-F38E41C189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70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28433779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C3119777-FE63-46AE-B98F-9EAA9A5E3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 de complexidade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F7053C6-D172-4C4B-AE92-7623C117077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Podemos classificar os algoritmos em </a:t>
            </a:r>
            <a:r>
              <a:rPr lang="pt-BR" b="1" dirty="0">
                <a:solidFill>
                  <a:srgbClr val="DA1F28"/>
                </a:solidFill>
              </a:rPr>
              <a:t>classes de complexidade</a:t>
            </a:r>
          </a:p>
          <a:p>
            <a:pPr lvl="1"/>
            <a:r>
              <a:rPr lang="pt-BR" dirty="0"/>
              <a:t>Classes </a:t>
            </a:r>
            <a:r>
              <a:rPr lang="pt-BR" i="1" dirty="0"/>
              <a:t>versus</a:t>
            </a:r>
            <a:r>
              <a:rPr lang="pt-BR" dirty="0"/>
              <a:t> função de complexidade</a:t>
            </a:r>
          </a:p>
          <a:p>
            <a:endParaRPr lang="pt-BR" dirty="0"/>
          </a:p>
          <a:p>
            <a:r>
              <a:rPr lang="pt-BR" dirty="0"/>
              <a:t>Cada classe apresenta características típicas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ACB51FA-BD78-4B59-9CDC-B834715DF8E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5BA75DDA-B228-42B1-B378-BC171B3C0818}" type="slidenum">
              <a:rPr lang="pt-BR" altLang="pt-BR" smtClean="0"/>
              <a:pPr>
                <a:defRPr/>
              </a:pPr>
              <a:t>71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9879600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28F60E-FAC8-4C28-A350-74DE82299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Complexidade fixa (constante)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8BB01D-FC9D-4180-BB99-FF4BB10D756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sz="3200" b="1" dirty="0"/>
              <a:t>f(n) = O(1)</a:t>
            </a:r>
          </a:p>
          <a:p>
            <a:endParaRPr lang="pt-BR" dirty="0"/>
          </a:p>
          <a:p>
            <a:r>
              <a:rPr lang="pt-BR" dirty="0"/>
              <a:t>O uso do algoritmo independe do tamanho de n</a:t>
            </a:r>
          </a:p>
          <a:p>
            <a:endParaRPr lang="pt-BR" dirty="0"/>
          </a:p>
          <a:p>
            <a:r>
              <a:rPr lang="pt-BR" dirty="0"/>
              <a:t>As instruções do algoritmo são executadas um número fixo de vezes.</a:t>
            </a: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C17086-92E1-485C-9D49-F9A716A919E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72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8805541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7BE9A-AE95-48CE-9824-8BAFC9A0E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Complexidade logarítmica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CF6F41-7504-420B-A8AB-C7CA969334F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73449" indent="0" algn="ctr" eaLnBrk="1">
              <a:spcAft>
                <a:spcPts val="961"/>
              </a:spcAft>
              <a:buSzPct val="45000"/>
              <a:buFont typeface="Wingdings" panose="05000000000000000000" pitchFamily="2" charset="2"/>
              <a:buNone/>
              <a:defRPr/>
            </a:pPr>
            <a:r>
              <a:rPr lang="pt-BR" altLang="pt-BR" b="1" dirty="0">
                <a:ea typeface="MS Gothic" panose="020B0609070205080204" pitchFamily="49" charset="-128"/>
                <a:cs typeface="Tahoma" panose="020B0604030504040204" pitchFamily="34" charset="0"/>
              </a:rPr>
              <a:t>f(n) = O(log n)</a:t>
            </a:r>
          </a:p>
          <a:p>
            <a:pPr marL="530649" indent="-457200" eaLnBrk="1">
              <a:spcAft>
                <a:spcPts val="961"/>
              </a:spcAft>
              <a:buSzPct val="45000"/>
              <a:defRPr/>
            </a:pPr>
            <a:endParaRPr lang="pt-BR" altLang="pt-BR" dirty="0">
              <a:ea typeface="MS Gothic" panose="020B0609070205080204" pitchFamily="49" charset="-128"/>
              <a:cs typeface="Tahoma" panose="020B0604030504040204" pitchFamily="34" charset="0"/>
            </a:endParaRPr>
          </a:p>
          <a:p>
            <a:pPr marL="530649" indent="-457200" eaLnBrk="1">
              <a:spcAft>
                <a:spcPts val="961"/>
              </a:spcAft>
              <a:buSzPct val="45000"/>
              <a:defRPr/>
            </a:pPr>
            <a:r>
              <a:rPr lang="pt-BR" altLang="pt-BR" dirty="0">
                <a:ea typeface="MS Gothic" panose="020B0609070205080204" pitchFamily="49" charset="-128"/>
                <a:cs typeface="Tahoma" panose="020B0604030504040204" pitchFamily="34" charset="0"/>
              </a:rPr>
              <a:t>Tipicamente algoritmos que resolvem problemas transformando-os em problemas menores.</a:t>
            </a:r>
          </a:p>
          <a:p>
            <a:pPr marL="851324" lvl="1" indent="-457200" eaLnBrk="1">
              <a:spcAft>
                <a:spcPts val="961"/>
              </a:spcAft>
              <a:buSzPct val="45000"/>
              <a:defRPr/>
            </a:pPr>
            <a:r>
              <a:rPr lang="pt-BR" altLang="pt-BR" dirty="0" err="1">
                <a:ea typeface="MS Gothic" panose="020B0609070205080204" pitchFamily="49" charset="-128"/>
                <a:cs typeface="Tahoma" panose="020B0604030504040204" pitchFamily="34" charset="0"/>
              </a:rPr>
              <a:t>Ex</a:t>
            </a:r>
            <a:r>
              <a:rPr lang="pt-BR" altLang="pt-BR" dirty="0">
                <a:ea typeface="MS Gothic" panose="020B0609070205080204" pitchFamily="49" charset="-128"/>
                <a:cs typeface="Tahoma" panose="020B0604030504040204" pitchFamily="34" charset="0"/>
              </a:rPr>
              <a:t>: pesquisa binária!</a:t>
            </a: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8AD0891-F0C5-4FBC-8FF7-C4E78956B6F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73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14419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B7732D-3633-4B6F-A46A-421D692B3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Complexidade logarítmica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E28ADB-6CF9-43FB-BAFE-027A2131AD2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Em geral, são muito eficientes</a:t>
            </a:r>
          </a:p>
          <a:p>
            <a:endParaRPr lang="pt-BR" dirty="0"/>
          </a:p>
          <a:p>
            <a:r>
              <a:rPr lang="pt-BR" altLang="pt-BR" dirty="0"/>
              <a:t>Supondo que a base do logaritmo seja 2:</a:t>
            </a:r>
          </a:p>
          <a:p>
            <a:pPr lvl="1"/>
            <a:r>
              <a:rPr lang="pt-BR" altLang="pt-BR" dirty="0"/>
              <a:t>Para n = 1.000, log</a:t>
            </a:r>
            <a:r>
              <a:rPr lang="pt-BR" altLang="pt-BR" baseline="-25000" dirty="0"/>
              <a:t>2</a:t>
            </a:r>
            <a:r>
              <a:rPr lang="pt-BR" altLang="pt-BR" dirty="0"/>
              <a:t> </a:t>
            </a:r>
            <a:r>
              <a:rPr lang="pt-BR" altLang="pt-BR" dirty="0">
                <a:latin typeface="Consolas" panose="020B0609020204030204" pitchFamily="49" charset="0"/>
              </a:rPr>
              <a:t>≈</a:t>
            </a:r>
            <a:r>
              <a:rPr lang="pt-BR" altLang="pt-BR" dirty="0"/>
              <a:t> 10</a:t>
            </a:r>
          </a:p>
          <a:p>
            <a:pPr lvl="1"/>
            <a:r>
              <a:rPr lang="pt-BR" altLang="pt-BR" dirty="0"/>
              <a:t>Para n = 1.000.000, log</a:t>
            </a:r>
            <a:r>
              <a:rPr lang="pt-BR" altLang="pt-BR" baseline="-25000" dirty="0"/>
              <a:t>2</a:t>
            </a:r>
            <a:r>
              <a:rPr lang="pt-BR" altLang="pt-BR" dirty="0"/>
              <a:t> </a:t>
            </a:r>
            <a:r>
              <a:rPr lang="pt-BR" altLang="pt-BR" dirty="0">
                <a:latin typeface="Consolas" panose="020B0609020204030204" pitchFamily="49" charset="0"/>
              </a:rPr>
              <a:t>≈</a:t>
            </a:r>
            <a:r>
              <a:rPr lang="pt-BR" altLang="pt-BR" dirty="0"/>
              <a:t> 20</a:t>
            </a: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80E6A7-FE1C-4A49-BDB8-F49C79F87A6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74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36926884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3B03C-D3F3-4FB3-897E-A157FDD96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Complexidade linear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FA3DE4-B2AB-4CD1-BEC2-E5FBE5D0DB3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sz="3200" b="1" dirty="0"/>
              <a:t>f(n) = O(n)</a:t>
            </a:r>
          </a:p>
          <a:p>
            <a:r>
              <a:rPr lang="pt-BR" dirty="0"/>
              <a:t>Um trabalho é realizado sobre cada elemento de entrada</a:t>
            </a:r>
          </a:p>
          <a:p>
            <a:pPr lvl="1"/>
            <a:r>
              <a:rPr lang="pt-BR" dirty="0"/>
              <a:t>Cada vez que </a:t>
            </a:r>
            <a:r>
              <a:rPr lang="pt-BR" i="1" dirty="0"/>
              <a:t>n</a:t>
            </a:r>
            <a:r>
              <a:rPr lang="pt-BR" dirty="0"/>
              <a:t> dobra de tamanho, o tempo de execução também dobra.</a:t>
            </a:r>
          </a:p>
          <a:p>
            <a:pPr lvl="1"/>
            <a:r>
              <a:rPr lang="pt-BR" dirty="0" err="1"/>
              <a:t>Ex</a:t>
            </a:r>
            <a:r>
              <a:rPr lang="pt-BR" dirty="0"/>
              <a:t>: operações com vetores (soma de valores, pesquisa sequencial, maior elemento...)</a:t>
            </a: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5DD3CF-66EE-4EBC-8A3A-5183E736298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75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696114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36EB26-9259-4B73-BE81-CE4653C1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Complexidade n * log 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E8BC9A-7C45-4C42-A0EF-4BAB73AF746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sz="3200" b="1" dirty="0"/>
              <a:t>f(n) = O(n log n)</a:t>
            </a:r>
          </a:p>
          <a:p>
            <a:r>
              <a:rPr lang="pt-BR" b="1" dirty="0">
                <a:solidFill>
                  <a:srgbClr val="DA1F28"/>
                </a:solidFill>
              </a:rPr>
              <a:t>Quebram</a:t>
            </a:r>
            <a:r>
              <a:rPr lang="pt-BR" dirty="0"/>
              <a:t> o problema em partes menores, </a:t>
            </a:r>
          </a:p>
          <a:p>
            <a:r>
              <a:rPr lang="pt-BR" b="1" dirty="0">
                <a:solidFill>
                  <a:srgbClr val="DA1F28"/>
                </a:solidFill>
              </a:rPr>
              <a:t>resolvem</a:t>
            </a:r>
            <a:r>
              <a:rPr lang="pt-BR" dirty="0"/>
              <a:t> </a:t>
            </a:r>
            <a:r>
              <a:rPr lang="pt-BR" b="1" dirty="0">
                <a:solidFill>
                  <a:srgbClr val="DA1F28"/>
                </a:solidFill>
              </a:rPr>
              <a:t>cada um </a:t>
            </a:r>
            <a:r>
              <a:rPr lang="pt-BR" dirty="0"/>
              <a:t>deles independentemente</a:t>
            </a:r>
          </a:p>
          <a:p>
            <a:r>
              <a:rPr lang="pt-BR" dirty="0"/>
              <a:t>e </a:t>
            </a:r>
            <a:r>
              <a:rPr lang="pt-BR" b="1" dirty="0">
                <a:solidFill>
                  <a:srgbClr val="DA1F28"/>
                </a:solidFill>
              </a:rPr>
              <a:t>agrupam</a:t>
            </a:r>
            <a:r>
              <a:rPr lang="pt-BR" dirty="0"/>
              <a:t> as soluções.	</a:t>
            </a: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1C6AF64-13E6-4921-9499-9E9AD2552D8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76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90512227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36EB26-9259-4B73-BE81-CE4653C1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Complexidade n * log 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E8BC9A-7C45-4C42-A0EF-4BAB73AF746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sz="3200" b="1" dirty="0"/>
              <a:t>f(n) = O(n log n)</a:t>
            </a:r>
          </a:p>
          <a:p>
            <a:r>
              <a:rPr lang="pt-BR" dirty="0"/>
              <a:t>Relativamente eficientes:</a:t>
            </a:r>
          </a:p>
          <a:p>
            <a:pPr lvl="1"/>
            <a:r>
              <a:rPr lang="pt-BR" dirty="0"/>
              <a:t>Supondo que a base do logaritmo seja 2:</a:t>
            </a:r>
          </a:p>
          <a:p>
            <a:pPr lvl="1"/>
            <a:r>
              <a:rPr lang="pt-BR" dirty="0"/>
              <a:t>Para n = 1.000.000,  n log2 n </a:t>
            </a:r>
            <a:r>
              <a:rPr lang="pt-BR" dirty="0">
                <a:latin typeface="Consolas" panose="020B0609020204030204" pitchFamily="49" charset="0"/>
              </a:rPr>
              <a:t>≈</a:t>
            </a:r>
            <a:r>
              <a:rPr lang="pt-BR" dirty="0"/>
              <a:t> 20.000.000</a:t>
            </a:r>
          </a:p>
          <a:p>
            <a:pPr lvl="1"/>
            <a:r>
              <a:rPr lang="pt-BR" dirty="0"/>
              <a:t>Para n = 2.000.000,  n log2 n </a:t>
            </a:r>
            <a:r>
              <a:rPr lang="pt-BR" dirty="0">
                <a:latin typeface="Consolas" panose="020B0609020204030204" pitchFamily="49" charset="0"/>
              </a:rPr>
              <a:t>≈</a:t>
            </a:r>
            <a:r>
              <a:rPr lang="pt-BR" dirty="0"/>
              <a:t> 42.000.000</a:t>
            </a:r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1C6AF64-13E6-4921-9499-9E9AD2552D8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77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09286365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BE75E-FB86-451C-8D65-EA79B0070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Complexidade quadrática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7B541D-39EE-4587-8FFB-4857649BBA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sz="3200" b="1" dirty="0"/>
              <a:t>f(n) = O(n</a:t>
            </a:r>
            <a:r>
              <a:rPr lang="pt-BR" sz="3200" b="1" baseline="30000" dirty="0"/>
              <a:t>2</a:t>
            </a:r>
            <a:r>
              <a:rPr lang="pt-BR" sz="3200" b="1" dirty="0"/>
              <a:t>)</a:t>
            </a:r>
          </a:p>
          <a:p>
            <a:r>
              <a:rPr lang="pt-BR" dirty="0"/>
              <a:t>Itens processados aos pares</a:t>
            </a:r>
          </a:p>
          <a:p>
            <a:pPr lvl="1"/>
            <a:r>
              <a:rPr lang="pt-BR" dirty="0"/>
              <a:t>Tipicamente em um laço dentro do outro.</a:t>
            </a:r>
          </a:p>
          <a:p>
            <a:r>
              <a:rPr lang="pt-BR" dirty="0"/>
              <a:t>Úteis para resolver problemas de tamanhos relativamente pequenos</a:t>
            </a:r>
          </a:p>
          <a:p>
            <a:pPr lvl="1"/>
            <a:r>
              <a:rPr lang="pt-BR" dirty="0"/>
              <a:t>Se </a:t>
            </a:r>
            <a:r>
              <a:rPr lang="pt-BR" i="1" dirty="0"/>
              <a:t>n</a:t>
            </a:r>
            <a:r>
              <a:rPr lang="pt-BR" dirty="0"/>
              <a:t> dobra, o tempo quadruplica</a:t>
            </a: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B239836-46F2-4788-88A0-CF38CF6B82E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78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83698310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>
            <a:extLst>
              <a:ext uri="{FF2B5EF4-FFF2-40B4-BE49-F238E27FC236}">
                <a16:creationId xmlns:a16="http://schemas.microsoft.com/office/drawing/2014/main" id="{CE3CE80E-CA98-4123-9CE5-8266723B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Algoritmos quadráticos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E936C6-67DA-4767-8C23-CD39F1D4DFD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  <a:defRPr/>
            </a:pPr>
            <a:r>
              <a:rPr lang="pt-BR" sz="2800" b="1" dirty="0"/>
              <a:t>f(n) = O(n</a:t>
            </a:r>
            <a:r>
              <a:rPr lang="pt-BR" sz="2800" b="1" baseline="30000" dirty="0"/>
              <a:t>2</a:t>
            </a:r>
            <a:r>
              <a:rPr lang="pt-BR" sz="2800" b="1" dirty="0"/>
              <a:t>)</a:t>
            </a:r>
          </a:p>
          <a:p>
            <a:pPr>
              <a:defRPr/>
            </a:pPr>
            <a:r>
              <a:rPr lang="pt-BR" dirty="0" err="1"/>
              <a:t>Ex</a:t>
            </a:r>
            <a:r>
              <a:rPr lang="pt-BR" dirty="0"/>
              <a:t>:		 n		n</a:t>
            </a:r>
            <a:r>
              <a:rPr lang="pt-BR" baseline="30000" dirty="0"/>
              <a:t>2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pt-BR" sz="2400" dirty="0"/>
              <a:t>		10		100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pt-BR" sz="2400" dirty="0"/>
              <a:t>		100		10.000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pt-BR" sz="2400" dirty="0"/>
              <a:t>		1.000		1.000.000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pt-BR" sz="2400" dirty="0"/>
              <a:t>		10.000		100.000.000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pt-BR" sz="2400" dirty="0"/>
              <a:t>		100.000		10.000.000.000</a:t>
            </a:r>
          </a:p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4">
            <a:extLst>
              <a:ext uri="{FF2B5EF4-FFF2-40B4-BE49-F238E27FC236}">
                <a16:creationId xmlns:a16="http://schemas.microsoft.com/office/drawing/2014/main" id="{54369723-4CD9-477B-A924-743B3485650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79</a:t>
            </a:fld>
            <a:endParaRPr lang="pt-BR" alt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A3FC3D-1EFD-46D3-AA05-AA0B8A67E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Custo de um algoritmo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1A5B43-7941-45AE-B10F-63DDDD6DAB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137593"/>
            <a:ext cx="8515400" cy="3888432"/>
          </a:xfrm>
        </p:spPr>
        <p:txBody>
          <a:bodyPr/>
          <a:lstStyle/>
          <a:p>
            <a:r>
              <a:rPr lang="pt-BR" sz="2400" dirty="0"/>
              <a:t>O </a:t>
            </a:r>
            <a:r>
              <a:rPr lang="pt-BR" sz="2400" b="1" dirty="0">
                <a:solidFill>
                  <a:srgbClr val="FF0000"/>
                </a:solidFill>
              </a:rPr>
              <a:t>custo</a:t>
            </a:r>
            <a:r>
              <a:rPr lang="pt-BR" sz="2400" dirty="0"/>
              <a:t> de um algoritmo está relacionado à </a:t>
            </a:r>
            <a:r>
              <a:rPr lang="pt-BR" sz="2400" b="1" dirty="0">
                <a:solidFill>
                  <a:srgbClr val="FF0000"/>
                </a:solidFill>
              </a:rPr>
              <a:t>previsão da quantidade de recursos necessários</a:t>
            </a:r>
            <a:r>
              <a:rPr lang="pt-BR" sz="2400" b="1" dirty="0"/>
              <a:t> </a:t>
            </a:r>
            <a:r>
              <a:rPr lang="pt-BR" sz="2400" dirty="0"/>
              <a:t>por este algoritmo para resolver seu problema específico.</a:t>
            </a:r>
          </a:p>
          <a:p>
            <a:pPr lvl="1">
              <a:spcBef>
                <a:spcPts val="2100"/>
              </a:spcBef>
            </a:pPr>
            <a:r>
              <a:rPr lang="pt-BR" sz="2400" b="1" dirty="0">
                <a:solidFill>
                  <a:srgbClr val="FF0000"/>
                </a:solidFill>
              </a:rPr>
              <a:t>Tempo</a:t>
            </a:r>
            <a:r>
              <a:rPr lang="pt-BR" sz="2400" dirty="0"/>
              <a:t> de execução (uso do processador)</a:t>
            </a:r>
          </a:p>
          <a:p>
            <a:pPr lvl="1"/>
            <a:r>
              <a:rPr lang="pt-BR" sz="2400" dirty="0"/>
              <a:t>Variáveis e estruturas necessárias (uso de </a:t>
            </a:r>
            <a:r>
              <a:rPr lang="pt-BR" sz="2400" b="1" dirty="0">
                <a:solidFill>
                  <a:srgbClr val="FF0000"/>
                </a:solidFill>
              </a:rPr>
              <a:t>memória</a:t>
            </a:r>
            <a:r>
              <a:rPr lang="pt-BR" sz="2400" dirty="0"/>
              <a:t>)</a:t>
            </a:r>
          </a:p>
          <a:p>
            <a:pPr lvl="1"/>
            <a:r>
              <a:rPr lang="pt-BR" sz="2400" dirty="0"/>
              <a:t>Largura de banda de </a:t>
            </a:r>
            <a:r>
              <a:rPr lang="pt-BR" sz="2400" b="1" dirty="0">
                <a:solidFill>
                  <a:srgbClr val="FF0000"/>
                </a:solidFill>
              </a:rPr>
              <a:t>comunicação</a:t>
            </a:r>
            <a:r>
              <a:rPr lang="pt-BR" sz="2400" dirty="0"/>
              <a:t> (uso de rede)</a:t>
            </a:r>
          </a:p>
          <a:p>
            <a:endParaRPr lang="pt-BR" sz="240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978B20A-3EDE-49F5-9E65-AAB61AE7DA0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8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7525065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EA6F8-D917-467B-A0AC-AC9EE918A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Complexidade cúbica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F63022-A450-466C-A6C7-467AB3172A6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sz="3200" b="1" dirty="0"/>
              <a:t>f(n) = O(n</a:t>
            </a:r>
            <a:r>
              <a:rPr lang="pt-BR" sz="3200" b="1" baseline="30000" dirty="0"/>
              <a:t>3</a:t>
            </a:r>
            <a:r>
              <a:rPr lang="pt-BR" sz="3200" b="1" dirty="0"/>
              <a:t>)</a:t>
            </a:r>
          </a:p>
          <a:p>
            <a:r>
              <a:rPr lang="pt-BR" dirty="0"/>
              <a:t>Úteis apenas para resolver problemas relativamente ainda menores que O(n</a:t>
            </a:r>
            <a:r>
              <a:rPr lang="pt-BR" baseline="30000" dirty="0"/>
              <a:t>2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Sempre que </a:t>
            </a:r>
            <a:r>
              <a:rPr lang="pt-BR" i="1" dirty="0"/>
              <a:t>n</a:t>
            </a:r>
            <a:r>
              <a:rPr lang="pt-BR" dirty="0"/>
              <a:t> dobra, o tempo de execução é multiplicado por 8</a:t>
            </a: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AAC1532-402D-43A8-9C6C-555B9B45677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80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3806719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4971B7-0DF2-445F-A878-C88ADCFF2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Complexidade exponencial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B866AE-5D0C-4483-970D-8AB50908B84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sz="3200" b="1" dirty="0"/>
              <a:t>f(n) = O(2</a:t>
            </a:r>
            <a:r>
              <a:rPr lang="pt-BR" sz="3200" b="1" baseline="30000" dirty="0"/>
              <a:t>n</a:t>
            </a:r>
            <a:r>
              <a:rPr lang="pt-BR" sz="3200" b="1" dirty="0"/>
              <a:t>)</a:t>
            </a:r>
          </a:p>
          <a:p>
            <a:pPr marL="0" indent="0" algn="ctr">
              <a:buNone/>
            </a:pPr>
            <a:r>
              <a:rPr lang="pt-BR" sz="2600" b="1" i="1" dirty="0"/>
              <a:t>ou f(n) = O(</a:t>
            </a:r>
            <a:r>
              <a:rPr lang="pt-BR" sz="2600" b="1" i="1" dirty="0" err="1"/>
              <a:t>c</a:t>
            </a:r>
            <a:r>
              <a:rPr lang="pt-BR" sz="2600" b="1" i="1" baseline="30000" dirty="0" err="1"/>
              <a:t>n</a:t>
            </a:r>
            <a:r>
              <a:rPr lang="pt-BR" sz="2600" b="1" i="1" dirty="0"/>
              <a:t>)</a:t>
            </a:r>
          </a:p>
          <a:p>
            <a:r>
              <a:rPr lang="pt-BR" dirty="0"/>
              <a:t>Não são úteis sob o ponto de vista prático</a:t>
            </a:r>
          </a:p>
          <a:p>
            <a:r>
              <a:rPr lang="pt-BR" dirty="0"/>
              <a:t>Em geral, ocorrem na solução de problemas por algoritmos de força bruta</a:t>
            </a:r>
          </a:p>
          <a:p>
            <a:pPr lvl="1"/>
            <a:r>
              <a:rPr lang="pt-BR" dirty="0"/>
              <a:t>Sempre que n dobra, o tempo de execução fica elevado ao proporcionalmente a </a:t>
            </a:r>
            <a:r>
              <a:rPr lang="pt-BR" i="1" dirty="0"/>
              <a:t>c</a:t>
            </a: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71B48C5-72A5-4512-ADC6-D4D7F1C74C0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81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37786922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446185-0036-40D3-B603-1BFC3F954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Complexidade fatorial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FA8C15-A12C-400A-8E04-FEC56972DD0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sz="3200" b="1" dirty="0"/>
              <a:t>f(n) = O(n!)</a:t>
            </a:r>
          </a:p>
          <a:p>
            <a:r>
              <a:rPr lang="pt-BR" dirty="0"/>
              <a:t>Similar ao exponencial, mas com comportamento muito pior na prática</a:t>
            </a:r>
          </a:p>
          <a:p>
            <a:pPr lvl="1"/>
            <a:r>
              <a:rPr lang="pt-BR" dirty="0"/>
              <a:t>n = 20, 20! = 2.432.902.008.176.640.000, </a:t>
            </a:r>
            <a:br>
              <a:rPr lang="pt-BR" dirty="0"/>
            </a:br>
            <a:r>
              <a:rPr lang="pt-BR" dirty="0"/>
              <a:t>um número com 19 dígitos.</a:t>
            </a:r>
          </a:p>
          <a:p>
            <a:pPr lvl="1"/>
            <a:r>
              <a:rPr lang="pt-BR" dirty="0"/>
              <a:t>n = 40, 40! </a:t>
            </a:r>
            <a:r>
              <a:rPr lang="pt-BR" dirty="0">
                <a:latin typeface="Consolas" panose="020B0609020204030204" pitchFamily="49" charset="0"/>
              </a:rPr>
              <a:t>≈</a:t>
            </a:r>
            <a:r>
              <a:rPr lang="pt-BR" dirty="0"/>
              <a:t> 816.000.000.000.000.000.000.000.000.000.000.000.000.000.000.000, um número com 48 dígitos!</a:t>
            </a: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737B01-17F2-4487-A35D-83BB197BE24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82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40063432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446185-0036-40D3-B603-1BFC3F954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Complexidade fatorial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FA8C15-A12C-400A-8E04-FEC56972DD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95536" y="987574"/>
            <a:ext cx="8640960" cy="3888432"/>
          </a:xfrm>
        </p:spPr>
        <p:txBody>
          <a:bodyPr/>
          <a:lstStyle/>
          <a:p>
            <a:pPr marL="0" indent="0" algn="ctr">
              <a:buNone/>
            </a:pPr>
            <a:r>
              <a:rPr lang="pt-BR" sz="3200" b="1" dirty="0"/>
              <a:t>f(n) = O(n!)</a:t>
            </a:r>
          </a:p>
          <a:p>
            <a:pPr marL="0" lvl="1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20!=                                      2.432.902.008.176.640.000</a:t>
            </a:r>
          </a:p>
          <a:p>
            <a:pPr marL="0" lvl="1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40!≈816.000.000.000.000.000.000.000.000.000.000.000.000.000.000.000</a:t>
            </a:r>
            <a:endParaRPr lang="pt-BR" sz="2000" dirty="0"/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737B01-17F2-4487-A35D-83BB197BE24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83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92327436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446185-0036-40D3-B603-1BFC3F954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Complexidade fatorial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4FA8C15-A12C-400A-8E04-FEC56972DD07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pt-BR" sz="3200" b="1" dirty="0"/>
                  <a:t>f(n) = O(n!)</a:t>
                </a:r>
              </a:p>
              <a:p>
                <a:r>
                  <a:rPr lang="pt-BR" sz="2800" dirty="0"/>
                  <a:t>40! </a:t>
                </a:r>
                <a:r>
                  <a:rPr lang="pt-BR" sz="2800" dirty="0">
                    <a:latin typeface="Consolas" panose="020B0609020204030204" pitchFamily="49" charset="0"/>
                  </a:rPr>
                  <a:t>≈</a:t>
                </a:r>
                <a:r>
                  <a:rPr lang="pt-BR" sz="2800" dirty="0"/>
                  <a:t> </a:t>
                </a:r>
                <a:r>
                  <a:rPr lang="pt-BR" altLang="pt-BR" sz="2800" dirty="0"/>
                  <a:t>8,16 x 10</a:t>
                </a:r>
                <a:r>
                  <a:rPr lang="pt-BR" altLang="pt-BR" sz="2800" baseline="30000" dirty="0"/>
                  <a:t>47</a:t>
                </a:r>
              </a:p>
              <a:p>
                <a:r>
                  <a:rPr lang="pt-BR" sz="2800" dirty="0" err="1"/>
                  <a:t>Fugaku</a:t>
                </a:r>
                <a:r>
                  <a:rPr lang="pt-BR" sz="2800" dirty="0"/>
                  <a:t>: 537 x 10</a:t>
                </a:r>
                <a:r>
                  <a:rPr lang="pt-BR" sz="2800" baseline="30000" dirty="0"/>
                  <a:t>15</a:t>
                </a:r>
                <a:r>
                  <a:rPr lang="pt-BR" sz="2800" dirty="0"/>
                  <a:t>  = 5,37 x 10</a:t>
                </a:r>
                <a:r>
                  <a:rPr lang="pt-BR" sz="2800" baseline="30000" dirty="0"/>
                  <a:t>17  </a:t>
                </a:r>
                <a:r>
                  <a:rPr lang="pt-BR" sz="2800" dirty="0"/>
                  <a:t>instruções/segundo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8,16 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47</m:t>
                            </m:r>
                          </m:sup>
                        </m:sSup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5,37 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17</m:t>
                            </m:r>
                          </m:sup>
                        </m:s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=1,52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</m:oMath>
                </a14:m>
                <a:r>
                  <a:rPr lang="pt-BR" dirty="0"/>
                  <a:t> segundos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4FA8C15-A12C-400A-8E04-FEC56972DD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289" t="-20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737B01-17F2-4487-A35D-83BB197BE24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84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05816759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446185-0036-40D3-B603-1BFC3F954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Complexidade fatorial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4FA8C15-A12C-400A-8E04-FEC56972DD07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pt-BR" sz="2400" b="1" dirty="0"/>
                  <a:t>f(n) = O(n!)</a:t>
                </a:r>
              </a:p>
              <a:p>
                <a:r>
                  <a:rPr lang="pt-BR" sz="2400" dirty="0"/>
                  <a:t>40! </a:t>
                </a:r>
                <a:r>
                  <a:rPr lang="pt-BR" sz="2400" dirty="0">
                    <a:latin typeface="Consolas" panose="020B0609020204030204" pitchFamily="49" charset="0"/>
                  </a:rPr>
                  <a:t>≈</a:t>
                </a:r>
                <a:r>
                  <a:rPr lang="pt-BR" sz="2400" dirty="0"/>
                  <a:t> </a:t>
                </a:r>
                <a:r>
                  <a:rPr lang="pt-BR" altLang="pt-BR" sz="2400" dirty="0"/>
                  <a:t>8,16 x 10</a:t>
                </a:r>
                <a:r>
                  <a:rPr lang="pt-BR" altLang="pt-BR" sz="2400" baseline="30000" dirty="0"/>
                  <a:t>47</a:t>
                </a:r>
              </a:p>
              <a:p>
                <a:r>
                  <a:rPr lang="pt-BR" sz="2400" dirty="0" err="1"/>
                  <a:t>Fugaku</a:t>
                </a:r>
                <a:r>
                  <a:rPr lang="pt-BR" sz="2400" dirty="0"/>
                  <a:t>: 537 x 10</a:t>
                </a:r>
                <a:r>
                  <a:rPr lang="pt-BR" sz="2400" baseline="30000" dirty="0"/>
                  <a:t>15</a:t>
                </a:r>
                <a:r>
                  <a:rPr lang="pt-BR" sz="2400" dirty="0"/>
                  <a:t>  = 5,37 x 10</a:t>
                </a:r>
                <a:r>
                  <a:rPr lang="pt-BR" sz="2400" baseline="30000" dirty="0"/>
                  <a:t>17  </a:t>
                </a:r>
                <a:r>
                  <a:rPr lang="pt-BR" sz="2400" dirty="0"/>
                  <a:t>instruções/segundo</a:t>
                </a:r>
              </a:p>
              <a:p>
                <a:endParaRPr lang="pt-BR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8,16 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47</m:t>
                            </m:r>
                          </m:sup>
                        </m:sSup>
                      </m:num>
                      <m:den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5,37 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17</m:t>
                            </m:r>
                          </m:sup>
                        </m:s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=1,52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</m:oMath>
                </a14:m>
                <a:r>
                  <a:rPr lang="pt-BR" sz="2400" dirty="0"/>
                  <a:t> segundos</a:t>
                </a:r>
              </a:p>
              <a:p>
                <a:pPr marL="0" indent="0">
                  <a:buNone/>
                </a:pPr>
                <a:endParaRPr lang="pt-BR" sz="2400" dirty="0"/>
              </a:p>
              <a:p>
                <a:pPr marL="0" indent="0">
                  <a:buNone/>
                </a:pPr>
                <a:r>
                  <a:rPr lang="pt-BR" sz="2400" dirty="0"/>
                  <a:t>= 481.658.934.773.240.043.602 </a:t>
                </a:r>
                <a:r>
                  <a:rPr lang="pt-BR" sz="2400" dirty="0">
                    <a:solidFill>
                      <a:srgbClr val="FF0000"/>
                    </a:solidFill>
                  </a:rPr>
                  <a:t>séculos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4FA8C15-A12C-400A-8E04-FEC56972DD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737B01-17F2-4487-A35D-83BB197BE24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85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99877753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>
            <a:extLst>
              <a:ext uri="{FF2B5EF4-FFF2-40B4-BE49-F238E27FC236}">
                <a16:creationId xmlns:a16="http://schemas.microsoft.com/office/drawing/2014/main" id="{C0B37929-3CEC-421C-8FAE-347BB9C56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33865"/>
            <a:ext cx="8423848" cy="74295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pt-BR" altLang="pt-BR" dirty="0">
                <a:solidFill>
                  <a:schemeClr val="tx2"/>
                </a:solidFill>
                <a:latin typeface="Delicious" pitchFamily="50" charset="0"/>
              </a:rPr>
              <a:t>Tempos de execução</a:t>
            </a:r>
          </a:p>
        </p:txBody>
      </p:sp>
      <p:sp>
        <p:nvSpPr>
          <p:cNvPr id="26627" name="Espaço Reservado para Conteúdo 2">
            <a:extLst>
              <a:ext uri="{FF2B5EF4-FFF2-40B4-BE49-F238E27FC236}">
                <a16:creationId xmlns:a16="http://schemas.microsoft.com/office/drawing/2014/main" id="{7A885C74-C315-44BE-909B-913D6EFA0F3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altLang="pt-BR" sz="2600" dirty="0">
                <a:solidFill>
                  <a:schemeClr val="tx1"/>
                </a:solidFill>
              </a:rPr>
              <a:t>Computador que faça 1 bilhão (10</a:t>
            </a:r>
            <a:r>
              <a:rPr lang="pt-BR" altLang="pt-BR" sz="2600" baseline="30000" dirty="0">
                <a:solidFill>
                  <a:schemeClr val="tx1"/>
                </a:solidFill>
              </a:rPr>
              <a:t>9</a:t>
            </a:r>
            <a:r>
              <a:rPr lang="pt-BR" altLang="pt-BR" sz="2600" dirty="0">
                <a:solidFill>
                  <a:schemeClr val="tx1"/>
                </a:solidFill>
              </a:rPr>
              <a:t>) de instruções/segundo</a:t>
            </a: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518CA060-4106-43E8-8EA7-6FC6E35211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8207441"/>
              </p:ext>
            </p:extLst>
          </p:nvPr>
        </p:nvGraphicFramePr>
        <p:xfrm>
          <a:off x="243840" y="1291229"/>
          <a:ext cx="8511540" cy="306640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8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3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8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77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20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5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59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3405">
                <a:tc>
                  <a:txBody>
                    <a:bodyPr/>
                    <a:lstStyle/>
                    <a:p>
                      <a:endParaRPr lang="pt-BR" sz="1200">
                        <a:latin typeface="Delicious" pitchFamily="50" charset="0"/>
                      </a:endParaRPr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Delicious" pitchFamily="50" charset="0"/>
                        </a:rPr>
                        <a:t>10</a:t>
                      </a:r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Delicious" pitchFamily="50" charset="0"/>
                        </a:rPr>
                        <a:t>20</a:t>
                      </a:r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Delicious" pitchFamily="50" charset="0"/>
                        </a:rPr>
                        <a:t>30</a:t>
                      </a:r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Delicious" pitchFamily="50" charset="0"/>
                        </a:rPr>
                        <a:t>40</a:t>
                      </a:r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Delicious" pitchFamily="50" charset="0"/>
                        </a:rPr>
                        <a:t>50</a:t>
                      </a:r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Delicious" pitchFamily="50" charset="0"/>
                        </a:rPr>
                        <a:t>60</a:t>
                      </a:r>
                    </a:p>
                  </a:txBody>
                  <a:tcPr marL="91435" marR="91435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405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n</a:t>
                      </a:r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0,00000001</a:t>
                      </a:r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0,00000002</a:t>
                      </a:r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0,00000003</a:t>
                      </a:r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0,00000004</a:t>
                      </a:r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0,00000005</a:t>
                      </a:r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0,00000006</a:t>
                      </a:r>
                    </a:p>
                  </a:txBody>
                  <a:tcPr marL="91435" marR="91435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405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n</a:t>
                      </a:r>
                      <a:r>
                        <a:rPr lang="pt-BR" sz="1200" baseline="300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2</a:t>
                      </a:r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0,0000001</a:t>
                      </a:r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0,0000004</a:t>
                      </a:r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0,0000009</a:t>
                      </a:r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0,0000016</a:t>
                      </a:r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0,0000025</a:t>
                      </a:r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0,0000036</a:t>
                      </a:r>
                    </a:p>
                  </a:txBody>
                  <a:tcPr marL="91435" marR="91435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405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n</a:t>
                      </a:r>
                      <a:r>
                        <a:rPr lang="pt-BR" sz="1200" baseline="300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3</a:t>
                      </a:r>
                      <a:endParaRPr lang="pt-BR" sz="1200" dirty="0">
                        <a:solidFill>
                          <a:srgbClr val="721015"/>
                        </a:solidFill>
                        <a:latin typeface="Delicious" pitchFamily="50" charset="0"/>
                      </a:endParaRPr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0,000001</a:t>
                      </a:r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0,000008</a:t>
                      </a:r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0,000027</a:t>
                      </a:r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0,000064</a:t>
                      </a:r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0,000125</a:t>
                      </a:r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0,000216</a:t>
                      </a:r>
                    </a:p>
                  </a:txBody>
                  <a:tcPr marL="91435" marR="91435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405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n</a:t>
                      </a:r>
                      <a:r>
                        <a:rPr lang="pt-BR" sz="1200" baseline="300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5</a:t>
                      </a:r>
                      <a:endParaRPr lang="pt-BR" sz="1200" dirty="0">
                        <a:solidFill>
                          <a:srgbClr val="721015"/>
                        </a:solidFill>
                        <a:latin typeface="Delicious" pitchFamily="50" charset="0"/>
                      </a:endParaRPr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0,0001</a:t>
                      </a:r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0,0032</a:t>
                      </a:r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0,0243</a:t>
                      </a:r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0,1024</a:t>
                      </a:r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0,3125</a:t>
                      </a:r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0,7776</a:t>
                      </a:r>
                    </a:p>
                  </a:txBody>
                  <a:tcPr marL="91435" marR="91435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9689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2</a:t>
                      </a:r>
                      <a:r>
                        <a:rPr lang="pt-BR" sz="1200" baseline="300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n</a:t>
                      </a:r>
                      <a:endParaRPr lang="pt-BR" sz="1200" dirty="0">
                        <a:solidFill>
                          <a:srgbClr val="721015"/>
                        </a:solidFill>
                        <a:latin typeface="Delicious" pitchFamily="50" charset="0"/>
                      </a:endParaRPr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0,000001024</a:t>
                      </a:r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0,001048</a:t>
                      </a:r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1,0737418</a:t>
                      </a:r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1.099,5 s = </a:t>
                      </a:r>
                      <a:br>
                        <a:rPr lang="pt-BR" sz="12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</a:br>
                      <a:r>
                        <a:rPr lang="pt-BR" sz="12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18 min</a:t>
                      </a:r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1.125.899 s =</a:t>
                      </a:r>
                    </a:p>
                    <a:p>
                      <a:r>
                        <a:rPr lang="pt-BR" sz="12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312 h</a:t>
                      </a:r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1.152.921.504 s = 36,5 anos</a:t>
                      </a:r>
                    </a:p>
                  </a:txBody>
                  <a:tcPr marL="91435" marR="91435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9689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3</a:t>
                      </a:r>
                      <a:r>
                        <a:rPr lang="pt-BR" sz="1200" baseline="300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n</a:t>
                      </a:r>
                      <a:endParaRPr lang="pt-BR" sz="1200" dirty="0">
                        <a:solidFill>
                          <a:srgbClr val="721015"/>
                        </a:solidFill>
                        <a:latin typeface="Delicious" pitchFamily="50" charset="0"/>
                      </a:endParaRPr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0,000059049</a:t>
                      </a:r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3,4867 s</a:t>
                      </a:r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205.891 s = </a:t>
                      </a:r>
                      <a:br>
                        <a:rPr lang="pt-BR" sz="12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</a:br>
                      <a:r>
                        <a:rPr lang="pt-BR" sz="12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57,2 h</a:t>
                      </a:r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12.157.665.459 s = 385 anos</a:t>
                      </a:r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227.488 séculos</a:t>
                      </a:r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721015"/>
                          </a:solidFill>
                          <a:latin typeface="Delicious" pitchFamily="50" charset="0"/>
                        </a:rPr>
                        <a:t>134 milhões de séculos</a:t>
                      </a:r>
                    </a:p>
                  </a:txBody>
                  <a:tcPr marL="91435" marR="91435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Espaço Reservado para Número de Slide 4">
            <a:extLst>
              <a:ext uri="{FF2B5EF4-FFF2-40B4-BE49-F238E27FC236}">
                <a16:creationId xmlns:a16="http://schemas.microsoft.com/office/drawing/2014/main" id="{C02BDBAC-91C5-4451-ABDB-0BE53D210EE9}"/>
              </a:ext>
            </a:extLst>
          </p:cNvPr>
          <p:cNvSpPr txBox="1">
            <a:spLocks/>
          </p:cNvSpPr>
          <p:nvPr/>
        </p:nvSpPr>
        <p:spPr>
          <a:xfrm>
            <a:off x="80210" y="611311"/>
            <a:ext cx="533400" cy="182563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901791-4E88-42EC-BE89-964BF3372CCC}" type="slidenum">
              <a:rPr lang="pt-BR" altLang="pt-BR" b="1" smtClean="0">
                <a:solidFill>
                  <a:schemeClr val="bg1"/>
                </a:solidFill>
                <a:latin typeface="Delicious" pitchFamily="50" charset="0"/>
              </a:rPr>
              <a:pPr>
                <a:defRPr/>
              </a:pPr>
              <a:t>86</a:t>
            </a:fld>
            <a:endParaRPr lang="pt-BR" altLang="pt-BR" b="1" dirty="0">
              <a:solidFill>
                <a:schemeClr val="bg1"/>
              </a:solidFill>
              <a:latin typeface="Delicious" pitchFamily="50" charset="0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E744F-1D71-463B-B85B-7C465A259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x Função de complexidade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4C7F50-0A60-4643-ACC7-BC870492BCA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err="1"/>
              <a:t>Ex</a:t>
            </a:r>
            <a:r>
              <a:rPr lang="pt-BR" dirty="0"/>
              <a:t>: temos dois algoritmos de ordenação de dados</a:t>
            </a:r>
          </a:p>
          <a:p>
            <a:pPr lvl="1"/>
            <a:r>
              <a:rPr lang="pt-BR" dirty="0"/>
              <a:t>Algoritmo A é O(n²)</a:t>
            </a:r>
          </a:p>
          <a:p>
            <a:pPr lvl="1"/>
            <a:r>
              <a:rPr lang="pt-BR" dirty="0"/>
              <a:t>Algoritmo B é O(n * log n)</a:t>
            </a:r>
          </a:p>
          <a:p>
            <a:r>
              <a:rPr lang="pt-BR" dirty="0"/>
              <a:t>Quem é melhor?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4690620-E735-4C04-B057-5455F46E3C7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87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88371950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E744F-1D71-463B-B85B-7C465A259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x Função de complexidade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4C7F50-0A60-4643-ACC7-BC870492BCA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err="1"/>
              <a:t>Ex</a:t>
            </a:r>
            <a:r>
              <a:rPr lang="pt-BR" dirty="0"/>
              <a:t>: temos mais um algoritmo de ordenação de dados</a:t>
            </a:r>
          </a:p>
          <a:p>
            <a:pPr lvl="1"/>
            <a:r>
              <a:rPr lang="pt-BR" dirty="0"/>
              <a:t>Algoritmo B é O(n * log n)</a:t>
            </a:r>
          </a:p>
          <a:p>
            <a:pPr lvl="1"/>
            <a:r>
              <a:rPr lang="pt-BR" dirty="0"/>
              <a:t>Algoritmo C é O(n * log n)</a:t>
            </a:r>
          </a:p>
          <a:p>
            <a:r>
              <a:rPr lang="pt-BR" dirty="0"/>
              <a:t>Quem é melhor?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4690620-E735-4C04-B057-5455F46E3C7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88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14862940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83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FCFBBB-25AC-4B43-8684-2FE184EBA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Previsão de recursos... hoje em dia?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4D614B-3229-4019-AA44-D4B803F2859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137593"/>
            <a:ext cx="8515400" cy="3888432"/>
          </a:xfrm>
        </p:spPr>
        <p:txBody>
          <a:bodyPr/>
          <a:lstStyle/>
          <a:p>
            <a:r>
              <a:rPr lang="pt-BR" sz="2400" dirty="0"/>
              <a:t>Os computadores hoje em dia têm pouca memória disponível?</a:t>
            </a:r>
          </a:p>
          <a:p>
            <a:endParaRPr lang="pt-BR" sz="2400" dirty="0"/>
          </a:p>
          <a:p>
            <a:r>
              <a:rPr lang="pt-BR" sz="2400" dirty="0"/>
              <a:t>Os processadores de hoje dia são processadores lentos?</a:t>
            </a:r>
          </a:p>
          <a:p>
            <a:endParaRPr lang="pt-BR" sz="240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1F0C77E-6D35-477E-9C3D-45D3C079D31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9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474039582"/>
      </p:ext>
    </p:extLst>
  </p:cSld>
  <p:clrMapOvr>
    <a:masterClrMapping/>
  </p:clrMapOvr>
</p:sld>
</file>

<file path=ppt/theme/theme1.xml><?xml version="1.0" encoding="utf-8"?>
<a:theme xmlns:a="http://schemas.openxmlformats.org/drawingml/2006/main" name="CAPA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Encerra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ubtítulo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penas texto corri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ítulo e texto corri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Item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ítulo, texto e imagem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exto e imagem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Apenas imagens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abel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4742</Words>
  <Application>Microsoft Office PowerPoint</Application>
  <PresentationFormat>Apresentação na tela (16:9)</PresentationFormat>
  <Paragraphs>939</Paragraphs>
  <Slides>89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10</vt:i4>
      </vt:variant>
      <vt:variant>
        <vt:lpstr>Títulos de slides</vt:lpstr>
      </vt:variant>
      <vt:variant>
        <vt:i4>89</vt:i4>
      </vt:variant>
    </vt:vector>
  </HeadingPairs>
  <TitlesOfParts>
    <vt:vector size="108" baseType="lpstr">
      <vt:lpstr>Arial</vt:lpstr>
      <vt:lpstr>Calibri</vt:lpstr>
      <vt:lpstr>Cambria Math</vt:lpstr>
      <vt:lpstr>College</vt:lpstr>
      <vt:lpstr>Consolas</vt:lpstr>
      <vt:lpstr>Delicious</vt:lpstr>
      <vt:lpstr>Delicious Smcp</vt:lpstr>
      <vt:lpstr>Tw Cen MT</vt:lpstr>
      <vt:lpstr>Wingdings</vt:lpstr>
      <vt:lpstr>CAPA</vt:lpstr>
      <vt:lpstr>Subtítulo</vt:lpstr>
      <vt:lpstr>Apenas texto corrido</vt:lpstr>
      <vt:lpstr>Título e texto corrido</vt:lpstr>
      <vt:lpstr>Item</vt:lpstr>
      <vt:lpstr>Título, texto e imagem</vt:lpstr>
      <vt:lpstr>Texto e imagem</vt:lpstr>
      <vt:lpstr>Apenas imagens</vt:lpstr>
      <vt:lpstr>Tabela</vt:lpstr>
      <vt:lpstr>Encerramento</vt:lpstr>
      <vt:lpstr>Complexidade</vt:lpstr>
      <vt:lpstr>Algoritmos</vt:lpstr>
      <vt:lpstr>Algoritmos e correção</vt:lpstr>
      <vt:lpstr>Algoritmos e eficiência</vt:lpstr>
      <vt:lpstr>Correção x eficiência</vt:lpstr>
      <vt:lpstr>Algoritmos: algumas considerações</vt:lpstr>
      <vt:lpstr>Complexidade de algoritmos</vt:lpstr>
      <vt:lpstr>Custo de um algoritmo</vt:lpstr>
      <vt:lpstr>Previsão de recursos... hoje em dia?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Complexidade de algoritmos</vt:lpstr>
      <vt:lpstr>Custo de algoritmos</vt:lpstr>
      <vt:lpstr>Custo de algoritmos</vt:lpstr>
      <vt:lpstr>Função de complexidade</vt:lpstr>
      <vt:lpstr>Exemplo/exercício</vt:lpstr>
      <vt:lpstr>Exemplo/exercício</vt:lpstr>
      <vt:lpstr>Exemplo/exercício</vt:lpstr>
      <vt:lpstr>Exemplo/exercício</vt:lpstr>
      <vt:lpstr>Exemplo/exercício</vt:lpstr>
      <vt:lpstr>Exemplo/exercício</vt:lpstr>
      <vt:lpstr>Exemplo / exercício 2</vt:lpstr>
      <vt:lpstr>Exemplo / exercício 2</vt:lpstr>
      <vt:lpstr>Exemplo / exercício 2</vt:lpstr>
      <vt:lpstr>Exemplo / exercício 2</vt:lpstr>
      <vt:lpstr>Exemplo / exercício 2</vt:lpstr>
      <vt:lpstr>Exemplo/exercício 2</vt:lpstr>
      <vt:lpstr>Exemplo / exercício 3</vt:lpstr>
      <vt:lpstr>Casos de complexidade</vt:lpstr>
      <vt:lpstr>Exemplo / exercício 3</vt:lpstr>
      <vt:lpstr>Exemplo / exercício 3</vt:lpstr>
      <vt:lpstr>Exemplo / exercício 3</vt:lpstr>
      <vt:lpstr>Exemplo / exercício 3</vt:lpstr>
      <vt:lpstr>Exemplo / exercício 3</vt:lpstr>
      <vt:lpstr>Exemplo / exercício 3</vt:lpstr>
      <vt:lpstr>Exemplo / exercício 3</vt:lpstr>
      <vt:lpstr>Exemplo / exercício 3</vt:lpstr>
      <vt:lpstr>Casos de complexidade</vt:lpstr>
      <vt:lpstr>Técnicas de análise de algoritmos</vt:lpstr>
      <vt:lpstr>Técnicas para análise de algoritmos1</vt:lpstr>
      <vt:lpstr>Técnicas para análise de algoritmos</vt:lpstr>
      <vt:lpstr>Técnicas para análise de algoritmos</vt:lpstr>
      <vt:lpstr>Técnicas para análise de algoritmos</vt:lpstr>
      <vt:lpstr>Exercício 1</vt:lpstr>
      <vt:lpstr>Exercício 1</vt:lpstr>
      <vt:lpstr>Exercício 2</vt:lpstr>
      <vt:lpstr>Exercício 3</vt:lpstr>
      <vt:lpstr>Exercício 4</vt:lpstr>
      <vt:lpstr>Ordens de complexidade</vt:lpstr>
      <vt:lpstr>Comportamento assintótico</vt:lpstr>
      <vt:lpstr>Comportamento assintótico</vt:lpstr>
      <vt:lpstr>Comportamento assintótico</vt:lpstr>
      <vt:lpstr>Comportamento assintótico</vt:lpstr>
      <vt:lpstr>Comportamento assintótico</vt:lpstr>
      <vt:lpstr>Comportamento assintótico</vt:lpstr>
      <vt:lpstr>Notação O</vt:lpstr>
      <vt:lpstr>Notação O</vt:lpstr>
      <vt:lpstr>Notação O</vt:lpstr>
      <vt:lpstr>Notação O</vt:lpstr>
      <vt:lpstr>Notação O</vt:lpstr>
      <vt:lpstr>Notação O</vt:lpstr>
      <vt:lpstr>Notação O</vt:lpstr>
      <vt:lpstr>Classes de complexidade</vt:lpstr>
      <vt:lpstr>Classes de complexidade</vt:lpstr>
      <vt:lpstr>Complexidade fixa (constante)</vt:lpstr>
      <vt:lpstr>Complexidade logarítmica</vt:lpstr>
      <vt:lpstr>Complexidade logarítmica </vt:lpstr>
      <vt:lpstr>Complexidade linear</vt:lpstr>
      <vt:lpstr>Complexidade n * log n</vt:lpstr>
      <vt:lpstr>Complexidade n * log n</vt:lpstr>
      <vt:lpstr>Complexidade quadrática</vt:lpstr>
      <vt:lpstr>Algoritmos quadráticos</vt:lpstr>
      <vt:lpstr>Complexidade cúbica</vt:lpstr>
      <vt:lpstr>Complexidade exponencial</vt:lpstr>
      <vt:lpstr>Complexidade fatorial</vt:lpstr>
      <vt:lpstr>Complexidade fatorial</vt:lpstr>
      <vt:lpstr>Complexidade fatorial</vt:lpstr>
      <vt:lpstr>Complexidade fatorial</vt:lpstr>
      <vt:lpstr>Tempos de execução</vt:lpstr>
      <vt:lpstr>Classe x Função de complexidade</vt:lpstr>
      <vt:lpstr>Classe x Função de complexidade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Kelen da Silva Miranda</dc:creator>
  <cp:lastModifiedBy>Leonardo</cp:lastModifiedBy>
  <cp:revision>84</cp:revision>
  <dcterms:created xsi:type="dcterms:W3CDTF">2018-04-05T14:34:00Z</dcterms:created>
  <dcterms:modified xsi:type="dcterms:W3CDTF">2022-09-05T19:52:52Z</dcterms:modified>
</cp:coreProperties>
</file>